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69365" y="2235835"/>
            <a:ext cx="6873240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69365" y="3942969"/>
            <a:ext cx="7205268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64540" y="2024370"/>
            <a:ext cx="2437130" cy="3568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412747"/>
            <a:ext cx="9144000" cy="1127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1435608"/>
            <a:ext cx="9144000" cy="45720"/>
          </a:xfrm>
          <a:custGeom>
            <a:avLst/>
            <a:gdLst/>
            <a:ahLst/>
            <a:cxnLst/>
            <a:rect l="l" t="t" r="r" b="b"/>
            <a:pathLst>
              <a:path w="9144000" h="45719">
                <a:moveTo>
                  <a:pt x="9144000" y="0"/>
                </a:moveTo>
                <a:lnTo>
                  <a:pt x="0" y="0"/>
                </a:lnTo>
                <a:lnTo>
                  <a:pt x="0" y="45720"/>
                </a:lnTo>
                <a:lnTo>
                  <a:pt x="9144000" y="4572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9144000" cy="1434465"/>
          </a:xfrm>
          <a:custGeom>
            <a:avLst/>
            <a:gdLst/>
            <a:ahLst/>
            <a:cxnLst/>
            <a:rect l="l" t="t" r="r" b="b"/>
            <a:pathLst>
              <a:path w="9144000" h="1434465">
                <a:moveTo>
                  <a:pt x="9144000" y="0"/>
                </a:moveTo>
                <a:lnTo>
                  <a:pt x="0" y="0"/>
                </a:lnTo>
                <a:lnTo>
                  <a:pt x="0" y="1434084"/>
                </a:lnTo>
                <a:lnTo>
                  <a:pt x="9144000" y="143408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2036" y="1470405"/>
            <a:ext cx="8059927" cy="10502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8236" y="2191180"/>
            <a:ext cx="7959090" cy="3905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6.pn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7.pn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8.png"/><Relationship Id="rId3" Type="http://schemas.openxmlformats.org/officeDocument/2006/relationships/image" Target="../media/image229.jp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0.pn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1.pn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2.png"/><Relationship Id="rId3" Type="http://schemas.openxmlformats.org/officeDocument/2006/relationships/image" Target="../media/image233.jp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4.png"/><Relationship Id="rId3" Type="http://schemas.openxmlformats.org/officeDocument/2006/relationships/image" Target="../media/image235.jpg"/><Relationship Id="rId4" Type="http://schemas.openxmlformats.org/officeDocument/2006/relationships/image" Target="../media/image236.jp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7.png"/><Relationship Id="rId3" Type="http://schemas.openxmlformats.org/officeDocument/2006/relationships/image" Target="../media/image238.jpg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9.pn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0.png"/><Relationship Id="rId3" Type="http://schemas.openxmlformats.org/officeDocument/2006/relationships/image" Target="../media/image241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2.png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3.png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.png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5.pn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6.png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7.png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8.png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9.png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0.jpg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1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252.png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jpg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5.png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6.png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7.png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8.png"/></Relationships>
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9.png"/></Relationships>
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0.png"/></Relationships>
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1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62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73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83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png"/><Relationship Id="rId3" Type="http://schemas.openxmlformats.org/officeDocument/2006/relationships/image" Target="../media/image88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png"/><Relationship Id="rId3" Type="http://schemas.openxmlformats.org/officeDocument/2006/relationships/image" Target="../media/image91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3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6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98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9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0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2.png"/><Relationship Id="rId3" Type="http://schemas.openxmlformats.org/officeDocument/2006/relationships/image" Target="../media/image103.jp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107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8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0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1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2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3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5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6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6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118.jpg"/><Relationship Id="rId4" Type="http://schemas.openxmlformats.org/officeDocument/2006/relationships/image" Target="../media/image119.jpg"/><Relationship Id="rId5" Type="http://schemas.openxmlformats.org/officeDocument/2006/relationships/image" Target="../media/image120.png"/><Relationship Id="rId6" Type="http://schemas.openxmlformats.org/officeDocument/2006/relationships/image" Target="../media/image121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2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3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4.jpg"/><Relationship Id="rId3" Type="http://schemas.openxmlformats.org/officeDocument/2006/relationships/image" Target="../media/image125.png"/><Relationship Id="rId4" Type="http://schemas.openxmlformats.org/officeDocument/2006/relationships/image" Target="../media/image126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127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Relationship Id="rId11" Type="http://schemas.openxmlformats.org/officeDocument/2006/relationships/image" Target="../media/image145.png"/><Relationship Id="rId12" Type="http://schemas.openxmlformats.org/officeDocument/2006/relationships/image" Target="../media/image146.png"/><Relationship Id="rId13" Type="http://schemas.openxmlformats.org/officeDocument/2006/relationships/image" Target="../media/image147.png"/><Relationship Id="rId14" Type="http://schemas.openxmlformats.org/officeDocument/2006/relationships/image" Target="../media/image148.png"/><Relationship Id="rId15" Type="http://schemas.openxmlformats.org/officeDocument/2006/relationships/image" Target="../media/image149.png"/><Relationship Id="rId16" Type="http://schemas.openxmlformats.org/officeDocument/2006/relationships/image" Target="../media/image150.png"/><Relationship Id="rId17" Type="http://schemas.openxmlformats.org/officeDocument/2006/relationships/image" Target="../media/image151.png"/><Relationship Id="rId18" Type="http://schemas.openxmlformats.org/officeDocument/2006/relationships/image" Target="../media/image152.png"/><Relationship Id="rId19" Type="http://schemas.openxmlformats.org/officeDocument/2006/relationships/image" Target="../media/image153.png"/><Relationship Id="rId20" Type="http://schemas.openxmlformats.org/officeDocument/2006/relationships/image" Target="../media/image154.png"/><Relationship Id="rId21" Type="http://schemas.openxmlformats.org/officeDocument/2006/relationships/image" Target="../media/image155.png"/><Relationship Id="rId22" Type="http://schemas.openxmlformats.org/officeDocument/2006/relationships/image" Target="../media/image156.png"/><Relationship Id="rId23" Type="http://schemas.openxmlformats.org/officeDocument/2006/relationships/image" Target="../media/image157.png"/><Relationship Id="rId24" Type="http://schemas.openxmlformats.org/officeDocument/2006/relationships/image" Target="../media/image158.png"/><Relationship Id="rId25" Type="http://schemas.openxmlformats.org/officeDocument/2006/relationships/image" Target="../media/image159.png"/><Relationship Id="rId26" Type="http://schemas.openxmlformats.org/officeDocument/2006/relationships/image" Target="../media/image160.png"/><Relationship Id="rId27" Type="http://schemas.openxmlformats.org/officeDocument/2006/relationships/image" Target="../media/image161.png"/><Relationship Id="rId28" Type="http://schemas.openxmlformats.org/officeDocument/2006/relationships/image" Target="../media/image162.png"/><Relationship Id="rId29" Type="http://schemas.openxmlformats.org/officeDocument/2006/relationships/image" Target="../media/image163.png"/><Relationship Id="rId30" Type="http://schemas.openxmlformats.org/officeDocument/2006/relationships/image" Target="../media/image164.png"/><Relationship Id="rId31" Type="http://schemas.openxmlformats.org/officeDocument/2006/relationships/image" Target="../media/image165.png"/><Relationship Id="rId32" Type="http://schemas.openxmlformats.org/officeDocument/2006/relationships/image" Target="../media/image166.png"/><Relationship Id="rId33" Type="http://schemas.openxmlformats.org/officeDocument/2006/relationships/image" Target="../media/image167.png"/><Relationship Id="rId34" Type="http://schemas.openxmlformats.org/officeDocument/2006/relationships/image" Target="../media/image168.png"/><Relationship Id="rId35" Type="http://schemas.openxmlformats.org/officeDocument/2006/relationships/image" Target="../media/image169.png"/><Relationship Id="rId36" Type="http://schemas.openxmlformats.org/officeDocument/2006/relationships/image" Target="../media/image170.png"/><Relationship Id="rId37" Type="http://schemas.openxmlformats.org/officeDocument/2006/relationships/image" Target="../media/image171.png"/><Relationship Id="rId38" Type="http://schemas.openxmlformats.org/officeDocument/2006/relationships/image" Target="../media/image172.png"/><Relationship Id="rId39" Type="http://schemas.openxmlformats.org/officeDocument/2006/relationships/image" Target="../media/image173.png"/><Relationship Id="rId40" Type="http://schemas.openxmlformats.org/officeDocument/2006/relationships/image" Target="../media/image174.png"/><Relationship Id="rId41" Type="http://schemas.openxmlformats.org/officeDocument/2006/relationships/image" Target="../media/image175.png"/><Relationship Id="rId42" Type="http://schemas.openxmlformats.org/officeDocument/2006/relationships/image" Target="../media/image176.png"/><Relationship Id="rId43" Type="http://schemas.openxmlformats.org/officeDocument/2006/relationships/image" Target="../media/image177.png"/><Relationship Id="rId44" Type="http://schemas.openxmlformats.org/officeDocument/2006/relationships/image" Target="../media/image178.png"/><Relationship Id="rId45" Type="http://schemas.openxmlformats.org/officeDocument/2006/relationships/image" Target="../media/image179.png"/><Relationship Id="rId46" Type="http://schemas.openxmlformats.org/officeDocument/2006/relationships/image" Target="../media/image180.png"/><Relationship Id="rId47" Type="http://schemas.openxmlformats.org/officeDocument/2006/relationships/image" Target="../media/image181.png"/><Relationship Id="rId48" Type="http://schemas.openxmlformats.org/officeDocument/2006/relationships/image" Target="../media/image182.png"/><Relationship Id="rId49" Type="http://schemas.openxmlformats.org/officeDocument/2006/relationships/image" Target="../media/image183.png"/><Relationship Id="rId50" Type="http://schemas.openxmlformats.org/officeDocument/2006/relationships/image" Target="../media/image184.png"/><Relationship Id="rId51" Type="http://schemas.openxmlformats.org/officeDocument/2006/relationships/image" Target="../media/image185.png"/><Relationship Id="rId52" Type="http://schemas.openxmlformats.org/officeDocument/2006/relationships/image" Target="../media/image186.png"/><Relationship Id="rId53" Type="http://schemas.openxmlformats.org/officeDocument/2006/relationships/image" Target="../media/image187.png"/><Relationship Id="rId54" Type="http://schemas.openxmlformats.org/officeDocument/2006/relationships/image" Target="../media/image188.png"/><Relationship Id="rId55" Type="http://schemas.openxmlformats.org/officeDocument/2006/relationships/image" Target="../media/image189.png"/><Relationship Id="rId56" Type="http://schemas.openxmlformats.org/officeDocument/2006/relationships/image" Target="../media/image190.png"/><Relationship Id="rId57" Type="http://schemas.openxmlformats.org/officeDocument/2006/relationships/image" Target="../media/image191.png"/><Relationship Id="rId58" Type="http://schemas.openxmlformats.org/officeDocument/2006/relationships/image" Target="../media/image192.png"/><Relationship Id="rId59" Type="http://schemas.openxmlformats.org/officeDocument/2006/relationships/image" Target="../media/image193.png"/><Relationship Id="rId60" Type="http://schemas.openxmlformats.org/officeDocument/2006/relationships/image" Target="../media/image194.png"/><Relationship Id="rId61" Type="http://schemas.openxmlformats.org/officeDocument/2006/relationships/image" Target="../media/image195.png"/><Relationship Id="rId62" Type="http://schemas.openxmlformats.org/officeDocument/2006/relationships/image" Target="../media/image196.png"/><Relationship Id="rId63" Type="http://schemas.openxmlformats.org/officeDocument/2006/relationships/image" Target="../media/image197.png"/><Relationship Id="rId64" Type="http://schemas.openxmlformats.org/officeDocument/2006/relationships/image" Target="../media/image198.png"/><Relationship Id="rId65" Type="http://schemas.openxmlformats.org/officeDocument/2006/relationships/image" Target="../media/image199.png"/><Relationship Id="rId66" Type="http://schemas.openxmlformats.org/officeDocument/2006/relationships/image" Target="../media/image200.png"/><Relationship Id="rId67" Type="http://schemas.openxmlformats.org/officeDocument/2006/relationships/image" Target="../media/image201.png"/><Relationship Id="rId68" Type="http://schemas.openxmlformats.org/officeDocument/2006/relationships/image" Target="../media/image202.png"/><Relationship Id="rId69" Type="http://schemas.openxmlformats.org/officeDocument/2006/relationships/image" Target="../media/image203.png"/><Relationship Id="rId70" Type="http://schemas.openxmlformats.org/officeDocument/2006/relationships/image" Target="../media/image204.png"/><Relationship Id="rId71" Type="http://schemas.openxmlformats.org/officeDocument/2006/relationships/image" Target="../media/image205.png"/><Relationship Id="rId72" Type="http://schemas.openxmlformats.org/officeDocument/2006/relationships/image" Target="../media/image206.png"/><Relationship Id="rId73" Type="http://schemas.openxmlformats.org/officeDocument/2006/relationships/image" Target="../media/image207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8.png"/><Relationship Id="rId3" Type="http://schemas.openxmlformats.org/officeDocument/2006/relationships/image" Target="../media/image209.jpg"/><Relationship Id="rId4" Type="http://schemas.openxmlformats.org/officeDocument/2006/relationships/image" Target="../media/image210.jpg"/><Relationship Id="rId5" Type="http://schemas.openxmlformats.org/officeDocument/2006/relationships/image" Target="../media/image211.jp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2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213.pn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4.pn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5.pn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pn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7.pn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8.pn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9.jpg"/><Relationship Id="rId3" Type="http://schemas.openxmlformats.org/officeDocument/2006/relationships/image" Target="../media/image220.jpg"/><Relationship Id="rId4" Type="http://schemas.openxmlformats.org/officeDocument/2006/relationships/image" Target="../media/image221.png"/><Relationship Id="rId5" Type="http://schemas.openxmlformats.org/officeDocument/2006/relationships/image" Target="../media/image222.pn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3.pn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4.pn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225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5135880"/>
            </a:xfrm>
            <a:custGeom>
              <a:avLst/>
              <a:gdLst/>
              <a:ahLst/>
              <a:cxnLst/>
              <a:rect l="l" t="t" r="r" b="b"/>
              <a:pathLst>
                <a:path w="9144000" h="5135880">
                  <a:moveTo>
                    <a:pt x="9144000" y="0"/>
                  </a:moveTo>
                  <a:lnTo>
                    <a:pt x="0" y="0"/>
                  </a:lnTo>
                  <a:lnTo>
                    <a:pt x="0" y="5135880"/>
                  </a:lnTo>
                  <a:lnTo>
                    <a:pt x="9144000" y="513588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105400"/>
              <a:ext cx="9144000" cy="1127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5128259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9144000" y="4571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96111" y="1187196"/>
              <a:ext cx="7708392" cy="15773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471798" y="5448096"/>
            <a:ext cx="2275205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4930" marR="5080" indent="-62865">
              <a:lnSpc>
                <a:spcPct val="100000"/>
              </a:lnSpc>
              <a:spcBef>
                <a:spcPts val="95"/>
              </a:spcBef>
            </a:pPr>
            <a:r>
              <a:rPr dirty="0" sz="2800" spc="-110">
                <a:solidFill>
                  <a:srgbClr val="FFFF00"/>
                </a:solidFill>
                <a:latin typeface="Arial"/>
                <a:cs typeface="Arial"/>
              </a:rPr>
              <a:t>Shikha</a:t>
            </a:r>
            <a:r>
              <a:rPr dirty="0" sz="2800" spc="-40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800" spc="-105">
                <a:solidFill>
                  <a:srgbClr val="FFFF00"/>
                </a:solidFill>
                <a:latin typeface="Arial"/>
                <a:cs typeface="Arial"/>
              </a:rPr>
              <a:t>Gautam  </a:t>
            </a:r>
            <a:r>
              <a:rPr dirty="0" sz="2800" spc="-110">
                <a:solidFill>
                  <a:srgbClr val="FFFFFF"/>
                </a:solidFill>
                <a:latin typeface="Arial"/>
                <a:cs typeface="Arial"/>
              </a:rPr>
              <a:t>Asst.Professor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400"/>
            <a:ext cx="9143999" cy="6516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163" y="551687"/>
            <a:ext cx="5434584" cy="576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236" y="1828545"/>
            <a:ext cx="7697470" cy="197738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32105" marR="5080" indent="-320040">
              <a:lnSpc>
                <a:spcPct val="100000"/>
              </a:lnSpc>
              <a:spcBef>
                <a:spcPts val="105"/>
              </a:spcBef>
              <a:tabLst>
                <a:tab pos="332105" algn="l"/>
              </a:tabLst>
            </a:pPr>
            <a:r>
              <a:rPr dirty="0" sz="2550" spc="-665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3200" spc="-45">
                <a:latin typeface="Arial"/>
                <a:cs typeface="Arial"/>
              </a:rPr>
              <a:t>Obtain</a:t>
            </a:r>
            <a:r>
              <a:rPr dirty="0" sz="3200" spc="-280">
                <a:latin typeface="Arial"/>
                <a:cs typeface="Arial"/>
              </a:rPr>
              <a:t> </a:t>
            </a:r>
            <a:r>
              <a:rPr dirty="0" sz="3200" spc="-215">
                <a:latin typeface="Arial"/>
                <a:cs typeface="Arial"/>
              </a:rPr>
              <a:t>a</a:t>
            </a:r>
            <a:r>
              <a:rPr dirty="0" sz="3200" spc="-270">
                <a:latin typeface="Arial"/>
                <a:cs typeface="Arial"/>
              </a:rPr>
              <a:t> </a:t>
            </a:r>
            <a:r>
              <a:rPr dirty="0" sz="3200" spc="-120">
                <a:latin typeface="Arial"/>
                <a:cs typeface="Arial"/>
              </a:rPr>
              <a:t>reduced</a:t>
            </a:r>
            <a:r>
              <a:rPr dirty="0" sz="3200" spc="-280">
                <a:latin typeface="Arial"/>
                <a:cs typeface="Arial"/>
              </a:rPr>
              <a:t> </a:t>
            </a:r>
            <a:r>
              <a:rPr dirty="0" sz="3200" spc="-65">
                <a:latin typeface="Arial"/>
                <a:cs typeface="Arial"/>
              </a:rPr>
              <a:t>representation</a:t>
            </a:r>
            <a:r>
              <a:rPr dirty="0" sz="3200" spc="-290">
                <a:latin typeface="Arial"/>
                <a:cs typeface="Arial"/>
              </a:rPr>
              <a:t> </a:t>
            </a:r>
            <a:r>
              <a:rPr dirty="0" sz="3200" spc="25">
                <a:latin typeface="Arial"/>
                <a:cs typeface="Arial"/>
              </a:rPr>
              <a:t>of</a:t>
            </a:r>
            <a:r>
              <a:rPr dirty="0" sz="3200" spc="-260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the</a:t>
            </a:r>
            <a:r>
              <a:rPr dirty="0" sz="3200" spc="-275">
                <a:latin typeface="Arial"/>
                <a:cs typeface="Arial"/>
              </a:rPr>
              <a:t> </a:t>
            </a:r>
            <a:r>
              <a:rPr dirty="0" sz="3200" spc="-70">
                <a:latin typeface="Arial"/>
                <a:cs typeface="Arial"/>
              </a:rPr>
              <a:t>data  </a:t>
            </a:r>
            <a:r>
              <a:rPr dirty="0" sz="3200" spc="-95">
                <a:latin typeface="Arial"/>
                <a:cs typeface="Arial"/>
              </a:rPr>
              <a:t>set </a:t>
            </a:r>
            <a:r>
              <a:rPr dirty="0" sz="3200" spc="35">
                <a:latin typeface="Arial"/>
                <a:cs typeface="Arial"/>
              </a:rPr>
              <a:t>that </a:t>
            </a:r>
            <a:r>
              <a:rPr dirty="0" sz="3200" spc="-140">
                <a:latin typeface="Arial"/>
                <a:cs typeface="Arial"/>
              </a:rPr>
              <a:t>is </a:t>
            </a:r>
            <a:r>
              <a:rPr dirty="0" sz="3200" spc="-105">
                <a:latin typeface="Arial"/>
                <a:cs typeface="Arial"/>
              </a:rPr>
              <a:t>much </a:t>
            </a:r>
            <a:r>
              <a:rPr dirty="0" sz="3200" spc="-100">
                <a:latin typeface="Arial"/>
                <a:cs typeface="Arial"/>
              </a:rPr>
              <a:t>smaller </a:t>
            </a:r>
            <a:r>
              <a:rPr dirty="0" sz="3200" spc="-30">
                <a:latin typeface="Arial"/>
                <a:cs typeface="Arial"/>
              </a:rPr>
              <a:t>in </a:t>
            </a:r>
            <a:r>
              <a:rPr dirty="0" sz="3200" spc="-80">
                <a:latin typeface="Arial"/>
                <a:cs typeface="Arial"/>
              </a:rPr>
              <a:t>volume </a:t>
            </a:r>
            <a:r>
              <a:rPr dirty="0" sz="3200" spc="10">
                <a:latin typeface="Arial"/>
                <a:cs typeface="Arial"/>
              </a:rPr>
              <a:t>but </a:t>
            </a:r>
            <a:r>
              <a:rPr dirty="0" sz="3200" spc="-10">
                <a:latin typeface="Arial"/>
                <a:cs typeface="Arial"/>
              </a:rPr>
              <a:t>yet  </a:t>
            </a:r>
            <a:r>
              <a:rPr dirty="0" sz="3200" spc="-130">
                <a:latin typeface="Arial"/>
                <a:cs typeface="Arial"/>
              </a:rPr>
              <a:t>produces </a:t>
            </a:r>
            <a:r>
              <a:rPr dirty="0" sz="3200" spc="-15">
                <a:latin typeface="Arial"/>
                <a:cs typeface="Arial"/>
              </a:rPr>
              <a:t>the </a:t>
            </a:r>
            <a:r>
              <a:rPr dirty="0" sz="3200" spc="-185">
                <a:latin typeface="Arial"/>
                <a:cs typeface="Arial"/>
              </a:rPr>
              <a:t>same </a:t>
            </a:r>
            <a:r>
              <a:rPr dirty="0" sz="3200" spc="-85">
                <a:latin typeface="Arial"/>
                <a:cs typeface="Arial"/>
              </a:rPr>
              <a:t>(or </a:t>
            </a:r>
            <a:r>
              <a:rPr dirty="0" sz="3200" spc="-60">
                <a:latin typeface="Arial"/>
                <a:cs typeface="Arial"/>
              </a:rPr>
              <a:t>almost </a:t>
            </a:r>
            <a:r>
              <a:rPr dirty="0" sz="3200" spc="-20">
                <a:latin typeface="Arial"/>
                <a:cs typeface="Arial"/>
              </a:rPr>
              <a:t>the </a:t>
            </a:r>
            <a:r>
              <a:rPr dirty="0" sz="3200" spc="-180">
                <a:latin typeface="Arial"/>
                <a:cs typeface="Arial"/>
              </a:rPr>
              <a:t>same)  </a:t>
            </a:r>
            <a:r>
              <a:rPr dirty="0" sz="3200" spc="-65">
                <a:latin typeface="Arial"/>
                <a:cs typeface="Arial"/>
              </a:rPr>
              <a:t>analytical</a:t>
            </a:r>
            <a:r>
              <a:rPr dirty="0" sz="3200" spc="-325">
                <a:latin typeface="Arial"/>
                <a:cs typeface="Arial"/>
              </a:rPr>
              <a:t> </a:t>
            </a:r>
            <a:r>
              <a:rPr dirty="0" sz="3200" spc="-90">
                <a:latin typeface="Arial"/>
                <a:cs typeface="Arial"/>
              </a:rPr>
              <a:t>results.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863" y="550163"/>
            <a:ext cx="6280403" cy="536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9363" y="1622805"/>
            <a:ext cx="8136890" cy="4818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dirty="0" sz="2400" spc="-75">
                <a:solidFill>
                  <a:srgbClr val="168AB9"/>
                </a:solidFill>
                <a:latin typeface="Arial"/>
                <a:cs typeface="Arial"/>
              </a:rPr>
              <a:t>Data </a:t>
            </a:r>
            <a:r>
              <a:rPr dirty="0" sz="2400" spc="-110">
                <a:solidFill>
                  <a:srgbClr val="168AB9"/>
                </a:solidFill>
                <a:latin typeface="Arial"/>
                <a:cs typeface="Arial"/>
              </a:rPr>
              <a:t>cube</a:t>
            </a:r>
            <a:r>
              <a:rPr dirty="0" sz="2400" spc="-315">
                <a:solidFill>
                  <a:srgbClr val="168AB9"/>
                </a:solidFill>
                <a:latin typeface="Arial"/>
                <a:cs typeface="Arial"/>
              </a:rPr>
              <a:t> </a:t>
            </a:r>
            <a:r>
              <a:rPr dirty="0" sz="2400" spc="-55">
                <a:solidFill>
                  <a:srgbClr val="168AB9"/>
                </a:solidFill>
                <a:latin typeface="Arial"/>
                <a:cs typeface="Arial"/>
              </a:rPr>
              <a:t>aggregation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B5CC"/>
              </a:buClr>
              <a:buFont typeface="Wingdings"/>
              <a:buChar char=""/>
            </a:pPr>
            <a:endParaRPr sz="3000">
              <a:latin typeface="Arial"/>
              <a:cs typeface="Arial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dirty="0" sz="2400" spc="-50">
                <a:solidFill>
                  <a:srgbClr val="168AB9"/>
                </a:solidFill>
                <a:latin typeface="Arial"/>
                <a:cs typeface="Arial"/>
              </a:rPr>
              <a:t>Dimensionality</a:t>
            </a:r>
            <a:r>
              <a:rPr dirty="0" sz="2400" spc="-135">
                <a:solidFill>
                  <a:srgbClr val="168AB9"/>
                </a:solidFill>
                <a:latin typeface="Arial"/>
                <a:cs typeface="Arial"/>
              </a:rPr>
              <a:t> </a:t>
            </a:r>
            <a:r>
              <a:rPr dirty="0" sz="2400" spc="-45">
                <a:solidFill>
                  <a:srgbClr val="168AB9"/>
                </a:solidFill>
                <a:latin typeface="Arial"/>
                <a:cs typeface="Arial"/>
              </a:rPr>
              <a:t>reduction</a:t>
            </a:r>
            <a:r>
              <a:rPr dirty="0" sz="2400" spc="-45">
                <a:solidFill>
                  <a:srgbClr val="680000"/>
                </a:solidFill>
                <a:latin typeface="Arial"/>
                <a:cs typeface="Arial"/>
              </a:rPr>
              <a:t>,</a:t>
            </a:r>
            <a:r>
              <a:rPr dirty="0" sz="2400" spc="-195">
                <a:solidFill>
                  <a:srgbClr val="680000"/>
                </a:solidFill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e.g.,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-75">
                <a:latin typeface="Arial"/>
                <a:cs typeface="Arial"/>
              </a:rPr>
              <a:t>remove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unimportant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attributes</a:t>
            </a:r>
            <a:endParaRPr sz="2400">
              <a:latin typeface="Arial"/>
              <a:cs typeface="Arial"/>
            </a:endParaRPr>
          </a:p>
          <a:p>
            <a:pPr lvl="1" marL="552450" indent="-229870">
              <a:lnSpc>
                <a:spcPct val="100000"/>
              </a:lnSpc>
              <a:spcBef>
                <a:spcPts val="285"/>
              </a:spcBef>
              <a:buClr>
                <a:srgbClr val="E66C7C"/>
              </a:buClr>
              <a:buChar char="▪"/>
              <a:tabLst>
                <a:tab pos="553085" algn="l"/>
              </a:tabLst>
            </a:pPr>
            <a:r>
              <a:rPr dirty="0" sz="2400" spc="-75">
                <a:solidFill>
                  <a:srgbClr val="680000"/>
                </a:solidFill>
                <a:latin typeface="Arial"/>
                <a:cs typeface="Arial"/>
              </a:rPr>
              <a:t>Wavelet</a:t>
            </a:r>
            <a:r>
              <a:rPr dirty="0" sz="2400" spc="-170">
                <a:solidFill>
                  <a:srgbClr val="680000"/>
                </a:solidFill>
                <a:latin typeface="Arial"/>
                <a:cs typeface="Arial"/>
              </a:rPr>
              <a:t> </a:t>
            </a:r>
            <a:r>
              <a:rPr dirty="0" sz="2400" spc="-55">
                <a:solidFill>
                  <a:srgbClr val="680000"/>
                </a:solidFill>
                <a:latin typeface="Arial"/>
                <a:cs typeface="Arial"/>
              </a:rPr>
              <a:t>transforms</a:t>
            </a:r>
            <a:endParaRPr sz="2400">
              <a:latin typeface="Arial"/>
              <a:cs typeface="Arial"/>
            </a:endParaRPr>
          </a:p>
          <a:p>
            <a:pPr lvl="1" marL="552450" indent="-229870">
              <a:lnSpc>
                <a:spcPct val="100000"/>
              </a:lnSpc>
              <a:spcBef>
                <a:spcPts val="290"/>
              </a:spcBef>
              <a:buClr>
                <a:srgbClr val="E66C7C"/>
              </a:buClr>
              <a:buChar char="▪"/>
              <a:tabLst>
                <a:tab pos="553085" algn="l"/>
              </a:tabLst>
            </a:pPr>
            <a:r>
              <a:rPr dirty="0" sz="2400" spc="-70">
                <a:solidFill>
                  <a:srgbClr val="680000"/>
                </a:solidFill>
                <a:latin typeface="Arial"/>
                <a:cs typeface="Arial"/>
              </a:rPr>
              <a:t>Principal</a:t>
            </a:r>
            <a:r>
              <a:rPr dirty="0" sz="2400" spc="-275">
                <a:solidFill>
                  <a:srgbClr val="680000"/>
                </a:solidFill>
                <a:latin typeface="Arial"/>
                <a:cs typeface="Arial"/>
              </a:rPr>
              <a:t> </a:t>
            </a:r>
            <a:r>
              <a:rPr dirty="0" sz="2400" spc="-90">
                <a:solidFill>
                  <a:srgbClr val="680000"/>
                </a:solidFill>
                <a:latin typeface="Arial"/>
                <a:cs typeface="Arial"/>
              </a:rPr>
              <a:t>Components</a:t>
            </a:r>
            <a:r>
              <a:rPr dirty="0" sz="2400" spc="-300">
                <a:solidFill>
                  <a:srgbClr val="680000"/>
                </a:solidFill>
                <a:latin typeface="Arial"/>
                <a:cs typeface="Arial"/>
              </a:rPr>
              <a:t> </a:t>
            </a:r>
            <a:r>
              <a:rPr dirty="0" sz="2400" spc="-100">
                <a:solidFill>
                  <a:srgbClr val="680000"/>
                </a:solidFill>
                <a:latin typeface="Arial"/>
                <a:cs typeface="Arial"/>
              </a:rPr>
              <a:t>Analysis</a:t>
            </a:r>
            <a:r>
              <a:rPr dirty="0" sz="2400" spc="-170">
                <a:solidFill>
                  <a:srgbClr val="680000"/>
                </a:solidFill>
                <a:latin typeface="Arial"/>
                <a:cs typeface="Arial"/>
              </a:rPr>
              <a:t> </a:t>
            </a:r>
            <a:r>
              <a:rPr dirty="0" sz="2400" spc="-160">
                <a:solidFill>
                  <a:srgbClr val="680000"/>
                </a:solidFill>
                <a:latin typeface="Arial"/>
                <a:cs typeface="Arial"/>
              </a:rPr>
              <a:t>(PCA)</a:t>
            </a:r>
            <a:endParaRPr sz="2400">
              <a:latin typeface="Arial"/>
              <a:cs typeface="Arial"/>
            </a:endParaRPr>
          </a:p>
          <a:p>
            <a:pPr lvl="1" marL="552450" indent="-229870">
              <a:lnSpc>
                <a:spcPct val="100000"/>
              </a:lnSpc>
              <a:spcBef>
                <a:spcPts val="290"/>
              </a:spcBef>
              <a:buClr>
                <a:srgbClr val="E66C7C"/>
              </a:buClr>
              <a:buChar char="▪"/>
              <a:tabLst>
                <a:tab pos="553085" algn="l"/>
              </a:tabLst>
            </a:pPr>
            <a:r>
              <a:rPr dirty="0" sz="2400" spc="-90">
                <a:solidFill>
                  <a:srgbClr val="680000"/>
                </a:solidFill>
                <a:latin typeface="Arial"/>
                <a:cs typeface="Arial"/>
              </a:rPr>
              <a:t>Feature </a:t>
            </a:r>
            <a:r>
              <a:rPr dirty="0" sz="2400" spc="-100">
                <a:solidFill>
                  <a:srgbClr val="680000"/>
                </a:solidFill>
                <a:latin typeface="Arial"/>
                <a:cs typeface="Arial"/>
              </a:rPr>
              <a:t>subset </a:t>
            </a:r>
            <a:r>
              <a:rPr dirty="0" sz="2400" spc="-65">
                <a:solidFill>
                  <a:srgbClr val="680000"/>
                </a:solidFill>
                <a:latin typeface="Arial"/>
                <a:cs typeface="Arial"/>
              </a:rPr>
              <a:t>selection, </a:t>
            </a:r>
            <a:r>
              <a:rPr dirty="0" sz="2400" spc="-40">
                <a:solidFill>
                  <a:srgbClr val="680000"/>
                </a:solidFill>
                <a:latin typeface="Arial"/>
                <a:cs typeface="Arial"/>
              </a:rPr>
              <a:t>feature</a:t>
            </a:r>
            <a:r>
              <a:rPr dirty="0" sz="2400" spc="-470">
                <a:solidFill>
                  <a:srgbClr val="680000"/>
                </a:solidFill>
                <a:latin typeface="Arial"/>
                <a:cs typeface="Arial"/>
              </a:rPr>
              <a:t> </a:t>
            </a:r>
            <a:r>
              <a:rPr dirty="0" sz="2400" spc="-55">
                <a:solidFill>
                  <a:srgbClr val="680000"/>
                </a:solidFill>
                <a:latin typeface="Arial"/>
                <a:cs typeface="Arial"/>
              </a:rPr>
              <a:t>creation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E66C7C"/>
              </a:buClr>
              <a:buFont typeface="Arial"/>
              <a:buChar char="▪"/>
            </a:pPr>
            <a:endParaRPr sz="3000">
              <a:latin typeface="Arial"/>
              <a:cs typeface="Arial"/>
            </a:endParaRPr>
          </a:p>
          <a:p>
            <a:pPr marL="287020" indent="-274320">
              <a:lnSpc>
                <a:spcPct val="100000"/>
              </a:lnSpc>
              <a:buClr>
                <a:srgbClr val="5FB5CC"/>
              </a:buClr>
              <a:buSzPct val="89583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dirty="0" sz="2400" spc="-50">
                <a:solidFill>
                  <a:srgbClr val="168AB9"/>
                </a:solidFill>
                <a:latin typeface="Arial"/>
                <a:cs typeface="Arial"/>
              </a:rPr>
              <a:t>Numerosity</a:t>
            </a:r>
            <a:r>
              <a:rPr dirty="0" sz="2400" spc="-190">
                <a:solidFill>
                  <a:srgbClr val="168AB9"/>
                </a:solidFill>
                <a:latin typeface="Arial"/>
                <a:cs typeface="Arial"/>
              </a:rPr>
              <a:t> </a:t>
            </a:r>
            <a:r>
              <a:rPr dirty="0" sz="2400" spc="-45">
                <a:solidFill>
                  <a:srgbClr val="168AB9"/>
                </a:solidFill>
                <a:latin typeface="Arial"/>
                <a:cs typeface="Arial"/>
              </a:rPr>
              <a:t>reduction</a:t>
            </a:r>
            <a:endParaRPr sz="2400">
              <a:latin typeface="Arial"/>
              <a:cs typeface="Arial"/>
            </a:endParaRPr>
          </a:p>
          <a:p>
            <a:pPr lvl="1" marL="552450" indent="-229870">
              <a:lnSpc>
                <a:spcPct val="100000"/>
              </a:lnSpc>
              <a:spcBef>
                <a:spcPts val="290"/>
              </a:spcBef>
              <a:buClr>
                <a:srgbClr val="E66C7C"/>
              </a:buClr>
              <a:buChar char="▪"/>
              <a:tabLst>
                <a:tab pos="553085" algn="l"/>
              </a:tabLst>
            </a:pPr>
            <a:r>
              <a:rPr dirty="0" sz="2400" spc="-120">
                <a:solidFill>
                  <a:srgbClr val="680000"/>
                </a:solidFill>
                <a:latin typeface="Arial"/>
                <a:cs typeface="Arial"/>
              </a:rPr>
              <a:t>Regression, </a:t>
            </a:r>
            <a:r>
              <a:rPr dirty="0" sz="2400" spc="-70">
                <a:solidFill>
                  <a:srgbClr val="680000"/>
                </a:solidFill>
                <a:latin typeface="Arial"/>
                <a:cs typeface="Arial"/>
              </a:rPr>
              <a:t>Histograms, </a:t>
            </a:r>
            <a:r>
              <a:rPr dirty="0" sz="2400" spc="-60">
                <a:solidFill>
                  <a:srgbClr val="680000"/>
                </a:solidFill>
                <a:latin typeface="Arial"/>
                <a:cs typeface="Arial"/>
              </a:rPr>
              <a:t>clustering,</a:t>
            </a:r>
            <a:r>
              <a:rPr dirty="0" sz="2400" spc="-350">
                <a:solidFill>
                  <a:srgbClr val="680000"/>
                </a:solidFill>
                <a:latin typeface="Arial"/>
                <a:cs typeface="Arial"/>
              </a:rPr>
              <a:t> </a:t>
            </a:r>
            <a:r>
              <a:rPr dirty="0" sz="2400" spc="-75">
                <a:solidFill>
                  <a:srgbClr val="680000"/>
                </a:solidFill>
                <a:latin typeface="Arial"/>
                <a:cs typeface="Arial"/>
              </a:rPr>
              <a:t>sampling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E66C7C"/>
              </a:buClr>
              <a:buFont typeface="Arial"/>
              <a:buChar char="▪"/>
            </a:pPr>
            <a:endParaRPr sz="2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E66C7C"/>
              </a:buClr>
              <a:buFont typeface="Arial"/>
              <a:buChar char="▪"/>
            </a:pPr>
            <a:endParaRPr sz="2950">
              <a:latin typeface="Arial"/>
              <a:cs typeface="Arial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dirty="0" sz="2400" spc="-95">
                <a:solidFill>
                  <a:srgbClr val="168AB9"/>
                </a:solidFill>
                <a:latin typeface="Arial"/>
                <a:cs typeface="Arial"/>
              </a:rPr>
              <a:t>Decision</a:t>
            </a:r>
            <a:r>
              <a:rPr dirty="0" sz="2400" spc="-350">
                <a:solidFill>
                  <a:srgbClr val="168AB9"/>
                </a:solidFill>
                <a:latin typeface="Arial"/>
                <a:cs typeface="Arial"/>
              </a:rPr>
              <a:t> </a:t>
            </a:r>
            <a:r>
              <a:rPr dirty="0" sz="2400" spc="-145">
                <a:solidFill>
                  <a:srgbClr val="168AB9"/>
                </a:solidFill>
                <a:latin typeface="Arial"/>
                <a:cs typeface="Arial"/>
              </a:rPr>
              <a:t>Tree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38570"/>
            <a:chOff x="0" y="0"/>
            <a:chExt cx="9144000" cy="6338570"/>
          </a:xfrm>
        </p:grpSpPr>
        <p:sp>
          <p:nvSpPr>
            <p:cNvPr id="3" name="object 3"/>
            <p:cNvSpPr/>
            <p:nvPr/>
          </p:nvSpPr>
          <p:spPr>
            <a:xfrm>
              <a:off x="569976" y="565404"/>
              <a:ext cx="6251448" cy="5486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1277111"/>
              <a:ext cx="9144000" cy="50612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9787" y="565404"/>
            <a:ext cx="5664708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9636" y="1565683"/>
            <a:ext cx="8288655" cy="4892040"/>
          </a:xfrm>
          <a:prstGeom prst="rect">
            <a:avLst/>
          </a:prstGeom>
        </p:spPr>
        <p:txBody>
          <a:bodyPr wrap="square" lIns="0" tIns="1231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70"/>
              </a:spcBef>
              <a:tabLst>
                <a:tab pos="332105" algn="l"/>
              </a:tabLst>
            </a:pPr>
            <a:r>
              <a:rPr dirty="0" sz="1900" spc="-484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2400" spc="-114" b="1">
                <a:latin typeface="Trebuchet MS"/>
                <a:cs typeface="Trebuchet MS"/>
              </a:rPr>
              <a:t>The</a:t>
            </a:r>
            <a:r>
              <a:rPr dirty="0" sz="2400" spc="-229" b="1">
                <a:latin typeface="Trebuchet MS"/>
                <a:cs typeface="Trebuchet MS"/>
              </a:rPr>
              <a:t> </a:t>
            </a:r>
            <a:r>
              <a:rPr dirty="0" sz="2400" spc="-35" b="1">
                <a:latin typeface="Trebuchet MS"/>
                <a:cs typeface="Trebuchet MS"/>
              </a:rPr>
              <a:t>aggregated</a:t>
            </a:r>
            <a:r>
              <a:rPr dirty="0" sz="2400" spc="-240" b="1">
                <a:latin typeface="Trebuchet MS"/>
                <a:cs typeface="Trebuchet MS"/>
              </a:rPr>
              <a:t> </a:t>
            </a:r>
            <a:r>
              <a:rPr dirty="0" sz="2400" spc="-45" b="1">
                <a:latin typeface="Trebuchet MS"/>
                <a:cs typeface="Trebuchet MS"/>
              </a:rPr>
              <a:t>data</a:t>
            </a:r>
            <a:r>
              <a:rPr dirty="0" sz="2400" spc="-220" b="1">
                <a:latin typeface="Trebuchet MS"/>
                <a:cs typeface="Trebuchet MS"/>
              </a:rPr>
              <a:t> </a:t>
            </a:r>
            <a:r>
              <a:rPr dirty="0" sz="2400" spc="-110" b="1">
                <a:latin typeface="Trebuchet MS"/>
                <a:cs typeface="Trebuchet MS"/>
              </a:rPr>
              <a:t>for</a:t>
            </a:r>
            <a:r>
              <a:rPr dirty="0" sz="2400" spc="-240" b="1">
                <a:latin typeface="Trebuchet MS"/>
                <a:cs typeface="Trebuchet MS"/>
              </a:rPr>
              <a:t> </a:t>
            </a:r>
            <a:r>
              <a:rPr dirty="0" sz="2400" spc="-65" b="1">
                <a:latin typeface="Trebuchet MS"/>
                <a:cs typeface="Trebuchet MS"/>
              </a:rPr>
              <a:t>an</a:t>
            </a:r>
            <a:r>
              <a:rPr dirty="0" sz="2400" spc="-215" b="1">
                <a:latin typeface="Trebuchet MS"/>
                <a:cs typeface="Trebuchet MS"/>
              </a:rPr>
              <a:t> </a:t>
            </a:r>
            <a:r>
              <a:rPr dirty="0" sz="2400" spc="-90" b="1">
                <a:solidFill>
                  <a:srgbClr val="168AB9"/>
                </a:solidFill>
                <a:latin typeface="Trebuchet MS"/>
                <a:cs typeface="Trebuchet MS"/>
              </a:rPr>
              <a:t>individual</a:t>
            </a:r>
            <a:r>
              <a:rPr dirty="0" sz="2400" spc="-240" b="1">
                <a:solidFill>
                  <a:srgbClr val="168AB9"/>
                </a:solidFill>
                <a:latin typeface="Trebuchet MS"/>
                <a:cs typeface="Trebuchet MS"/>
              </a:rPr>
              <a:t> </a:t>
            </a:r>
            <a:r>
              <a:rPr dirty="0" sz="2400" spc="-80" b="1">
                <a:solidFill>
                  <a:srgbClr val="168AB9"/>
                </a:solidFill>
                <a:latin typeface="Trebuchet MS"/>
                <a:cs typeface="Trebuchet MS"/>
              </a:rPr>
              <a:t>entity</a:t>
            </a:r>
            <a:r>
              <a:rPr dirty="0" sz="2400" spc="-229" b="1">
                <a:solidFill>
                  <a:srgbClr val="168AB9"/>
                </a:solidFill>
                <a:latin typeface="Trebuchet MS"/>
                <a:cs typeface="Trebuchet MS"/>
              </a:rPr>
              <a:t> </a:t>
            </a:r>
            <a:r>
              <a:rPr dirty="0" sz="2400" spc="-65" b="1">
                <a:solidFill>
                  <a:srgbClr val="168AB9"/>
                </a:solidFill>
                <a:latin typeface="Trebuchet MS"/>
                <a:cs typeface="Trebuchet MS"/>
              </a:rPr>
              <a:t>of</a:t>
            </a:r>
            <a:r>
              <a:rPr dirty="0" sz="2400" spc="-225" b="1">
                <a:solidFill>
                  <a:srgbClr val="168AB9"/>
                </a:solidFill>
                <a:latin typeface="Trebuchet MS"/>
                <a:cs typeface="Trebuchet MS"/>
              </a:rPr>
              <a:t> </a:t>
            </a:r>
            <a:r>
              <a:rPr dirty="0" sz="2400" spc="-100" b="1">
                <a:solidFill>
                  <a:srgbClr val="168AB9"/>
                </a:solidFill>
                <a:latin typeface="Trebuchet MS"/>
                <a:cs typeface="Trebuchet MS"/>
              </a:rPr>
              <a:t>interest</a:t>
            </a:r>
            <a:endParaRPr sz="2400">
              <a:latin typeface="Trebuchet MS"/>
              <a:cs typeface="Trebuchet MS"/>
            </a:endParaRPr>
          </a:p>
          <a:p>
            <a:pPr marL="652780">
              <a:lnSpc>
                <a:spcPct val="100000"/>
              </a:lnSpc>
              <a:spcBef>
                <a:spcPts val="865"/>
              </a:spcBef>
            </a:pPr>
            <a:r>
              <a:rPr dirty="0" sz="2400" spc="-95">
                <a:latin typeface="Arial"/>
                <a:cs typeface="Arial"/>
              </a:rPr>
              <a:t>E.g.,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160">
                <a:latin typeface="Arial"/>
                <a:cs typeface="Arial"/>
              </a:rPr>
              <a:t>a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65">
                <a:latin typeface="Arial"/>
                <a:cs typeface="Arial"/>
              </a:rPr>
              <a:t>customer</a:t>
            </a:r>
            <a:r>
              <a:rPr dirty="0" sz="2400" spc="-21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in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60">
                <a:latin typeface="Arial"/>
                <a:cs typeface="Arial"/>
              </a:rPr>
              <a:t>a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phone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calling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data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warehouse.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5"/>
              </a:spcBef>
              <a:buClr>
                <a:srgbClr val="EFAC00"/>
              </a:buClr>
              <a:buSzPct val="79166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2400" spc="-70" b="1">
                <a:latin typeface="Trebuchet MS"/>
                <a:cs typeface="Trebuchet MS"/>
              </a:rPr>
              <a:t>Multiple</a:t>
            </a:r>
            <a:r>
              <a:rPr dirty="0" sz="2400" spc="-220" b="1">
                <a:latin typeface="Trebuchet MS"/>
                <a:cs typeface="Trebuchet MS"/>
              </a:rPr>
              <a:t> </a:t>
            </a:r>
            <a:r>
              <a:rPr dirty="0" sz="2400" spc="-110" b="1">
                <a:latin typeface="Trebuchet MS"/>
                <a:cs typeface="Trebuchet MS"/>
              </a:rPr>
              <a:t>levels</a:t>
            </a:r>
            <a:r>
              <a:rPr dirty="0" sz="2400" spc="-260" b="1">
                <a:latin typeface="Trebuchet MS"/>
                <a:cs typeface="Trebuchet MS"/>
              </a:rPr>
              <a:t> </a:t>
            </a:r>
            <a:r>
              <a:rPr dirty="0" sz="2400" spc="-65" b="1">
                <a:latin typeface="Trebuchet MS"/>
                <a:cs typeface="Trebuchet MS"/>
              </a:rPr>
              <a:t>of</a:t>
            </a:r>
            <a:r>
              <a:rPr dirty="0" sz="2400" spc="-229" b="1">
                <a:latin typeface="Trebuchet MS"/>
                <a:cs typeface="Trebuchet MS"/>
              </a:rPr>
              <a:t> </a:t>
            </a:r>
            <a:r>
              <a:rPr dirty="0" sz="2400" spc="-35" b="1">
                <a:latin typeface="Trebuchet MS"/>
                <a:cs typeface="Trebuchet MS"/>
              </a:rPr>
              <a:t>aggregation</a:t>
            </a:r>
            <a:r>
              <a:rPr dirty="0" sz="2400" spc="-220" b="1">
                <a:latin typeface="Trebuchet MS"/>
                <a:cs typeface="Trebuchet MS"/>
              </a:rPr>
              <a:t> </a:t>
            </a:r>
            <a:r>
              <a:rPr dirty="0" sz="2400" spc="-105" b="1">
                <a:latin typeface="Trebuchet MS"/>
                <a:cs typeface="Trebuchet MS"/>
              </a:rPr>
              <a:t>in</a:t>
            </a:r>
            <a:r>
              <a:rPr dirty="0" sz="2400" spc="-220" b="1">
                <a:latin typeface="Trebuchet MS"/>
                <a:cs typeface="Trebuchet MS"/>
              </a:rPr>
              <a:t> </a:t>
            </a:r>
            <a:r>
              <a:rPr dirty="0" sz="2400" spc="-45" b="1">
                <a:latin typeface="Trebuchet MS"/>
                <a:cs typeface="Trebuchet MS"/>
              </a:rPr>
              <a:t>data</a:t>
            </a:r>
            <a:r>
              <a:rPr dirty="0" sz="2400" spc="-220" b="1">
                <a:latin typeface="Trebuchet MS"/>
                <a:cs typeface="Trebuchet MS"/>
              </a:rPr>
              <a:t> </a:t>
            </a:r>
            <a:r>
              <a:rPr dirty="0" sz="2400" spc="-120" b="1">
                <a:latin typeface="Trebuchet MS"/>
                <a:cs typeface="Trebuchet MS"/>
              </a:rPr>
              <a:t>cubes.</a:t>
            </a:r>
            <a:endParaRPr sz="2400">
              <a:latin typeface="Trebuchet MS"/>
              <a:cs typeface="Trebuchet MS"/>
            </a:endParaRPr>
          </a:p>
          <a:p>
            <a:pPr lvl="1" marL="625475" indent="-275590">
              <a:lnSpc>
                <a:spcPct val="100000"/>
              </a:lnSpc>
              <a:spcBef>
                <a:spcPts val="86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400" spc="-60">
                <a:latin typeface="Arial"/>
                <a:cs typeface="Arial"/>
              </a:rPr>
              <a:t>Further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reduce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the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-125">
                <a:latin typeface="Arial"/>
                <a:cs typeface="Arial"/>
              </a:rPr>
              <a:t>size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of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data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to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deal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with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5FB5CC"/>
              </a:buClr>
              <a:buFont typeface="Wingdings"/>
              <a:buChar char=""/>
            </a:pPr>
            <a:endParaRPr sz="3250">
              <a:latin typeface="Arial"/>
              <a:cs typeface="Arial"/>
            </a:endParaRPr>
          </a:p>
          <a:p>
            <a:pPr marL="332740" marR="5080" indent="-320040">
              <a:lnSpc>
                <a:spcPct val="110000"/>
              </a:lnSpc>
              <a:buClr>
                <a:srgbClr val="EFAC00"/>
              </a:buClr>
              <a:buSzPct val="79166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2400" spc="-45" b="1">
                <a:latin typeface="Trebuchet MS"/>
                <a:cs typeface="Trebuchet MS"/>
              </a:rPr>
              <a:t>Use</a:t>
            </a:r>
            <a:r>
              <a:rPr dirty="0" sz="2400" spc="-235" b="1">
                <a:latin typeface="Trebuchet MS"/>
                <a:cs typeface="Trebuchet MS"/>
              </a:rPr>
              <a:t> </a:t>
            </a:r>
            <a:r>
              <a:rPr dirty="0" sz="2400" spc="-95" b="1">
                <a:latin typeface="Trebuchet MS"/>
                <a:cs typeface="Trebuchet MS"/>
              </a:rPr>
              <a:t>the</a:t>
            </a:r>
            <a:r>
              <a:rPr dirty="0" sz="2400" spc="-229" b="1">
                <a:latin typeface="Trebuchet MS"/>
                <a:cs typeface="Trebuchet MS"/>
              </a:rPr>
              <a:t> </a:t>
            </a:r>
            <a:r>
              <a:rPr dirty="0" sz="2400" spc="-65" b="1">
                <a:latin typeface="Trebuchet MS"/>
                <a:cs typeface="Trebuchet MS"/>
              </a:rPr>
              <a:t>smallest</a:t>
            </a:r>
            <a:r>
              <a:rPr dirty="0" sz="2400" spc="-235" b="1">
                <a:latin typeface="Trebuchet MS"/>
                <a:cs typeface="Trebuchet MS"/>
              </a:rPr>
              <a:t> </a:t>
            </a:r>
            <a:r>
              <a:rPr dirty="0" sz="2400" spc="-100" b="1">
                <a:latin typeface="Trebuchet MS"/>
                <a:cs typeface="Trebuchet MS"/>
              </a:rPr>
              <a:t>representation</a:t>
            </a:r>
            <a:r>
              <a:rPr dirty="0" sz="2400" spc="-245" b="1">
                <a:latin typeface="Trebuchet MS"/>
                <a:cs typeface="Trebuchet MS"/>
              </a:rPr>
              <a:t> </a:t>
            </a:r>
            <a:r>
              <a:rPr dirty="0" sz="2400" spc="-114" b="1">
                <a:latin typeface="Trebuchet MS"/>
                <a:cs typeface="Trebuchet MS"/>
              </a:rPr>
              <a:t>which</a:t>
            </a:r>
            <a:r>
              <a:rPr dirty="0" sz="2400" spc="-225" b="1">
                <a:latin typeface="Trebuchet MS"/>
                <a:cs typeface="Trebuchet MS"/>
              </a:rPr>
              <a:t> </a:t>
            </a:r>
            <a:r>
              <a:rPr dirty="0" sz="2400" spc="-70" b="1">
                <a:latin typeface="Trebuchet MS"/>
                <a:cs typeface="Trebuchet MS"/>
              </a:rPr>
              <a:t>is</a:t>
            </a:r>
            <a:r>
              <a:rPr dirty="0" sz="2400" spc="-220" b="1">
                <a:latin typeface="Trebuchet MS"/>
                <a:cs typeface="Trebuchet MS"/>
              </a:rPr>
              <a:t> </a:t>
            </a:r>
            <a:r>
              <a:rPr dirty="0" sz="2400" spc="-60" b="1">
                <a:latin typeface="Trebuchet MS"/>
                <a:cs typeface="Trebuchet MS"/>
              </a:rPr>
              <a:t>enough</a:t>
            </a:r>
            <a:r>
              <a:rPr dirty="0" sz="2400" spc="-220" b="1">
                <a:latin typeface="Trebuchet MS"/>
                <a:cs typeface="Trebuchet MS"/>
              </a:rPr>
              <a:t> </a:t>
            </a:r>
            <a:r>
              <a:rPr dirty="0" sz="2400" spc="-40" b="1">
                <a:latin typeface="Trebuchet MS"/>
                <a:cs typeface="Trebuchet MS"/>
              </a:rPr>
              <a:t>to</a:t>
            </a:r>
            <a:r>
              <a:rPr dirty="0" sz="2400" spc="-229" b="1">
                <a:latin typeface="Trebuchet MS"/>
                <a:cs typeface="Trebuchet MS"/>
              </a:rPr>
              <a:t> </a:t>
            </a:r>
            <a:r>
              <a:rPr dirty="0" sz="2400" spc="-80" b="1">
                <a:latin typeface="Trebuchet MS"/>
                <a:cs typeface="Trebuchet MS"/>
              </a:rPr>
              <a:t>solve</a:t>
            </a:r>
            <a:r>
              <a:rPr dirty="0" sz="2400" spc="-229" b="1">
                <a:latin typeface="Trebuchet MS"/>
                <a:cs typeface="Trebuchet MS"/>
              </a:rPr>
              <a:t> </a:t>
            </a:r>
            <a:r>
              <a:rPr dirty="0" sz="2400" spc="-95" b="1">
                <a:latin typeface="Trebuchet MS"/>
                <a:cs typeface="Trebuchet MS"/>
              </a:rPr>
              <a:t>the  </a:t>
            </a:r>
            <a:r>
              <a:rPr dirty="0" sz="2400" spc="-50" b="1">
                <a:latin typeface="Trebuchet MS"/>
                <a:cs typeface="Trebuchet MS"/>
              </a:rPr>
              <a:t>task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EFAC00"/>
              </a:buClr>
              <a:buFont typeface="Arial"/>
              <a:buChar char=""/>
            </a:pPr>
            <a:endParaRPr sz="3200">
              <a:latin typeface="Trebuchet MS"/>
              <a:cs typeface="Trebuchet MS"/>
            </a:endParaRPr>
          </a:p>
          <a:p>
            <a:pPr marL="332740" marR="1035685" indent="-320040">
              <a:lnSpc>
                <a:spcPct val="110000"/>
              </a:lnSpc>
              <a:buClr>
                <a:srgbClr val="EFAC00"/>
              </a:buClr>
              <a:buSzPct val="79166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2400" spc="-90" b="1">
                <a:latin typeface="Trebuchet MS"/>
                <a:cs typeface="Trebuchet MS"/>
              </a:rPr>
              <a:t>Queries</a:t>
            </a:r>
            <a:r>
              <a:rPr dirty="0" sz="2400" spc="-245" b="1">
                <a:latin typeface="Trebuchet MS"/>
                <a:cs typeface="Trebuchet MS"/>
              </a:rPr>
              <a:t> </a:t>
            </a:r>
            <a:r>
              <a:rPr dirty="0" sz="2400" spc="-70" b="1">
                <a:latin typeface="Trebuchet MS"/>
                <a:cs typeface="Trebuchet MS"/>
              </a:rPr>
              <a:t>regarding</a:t>
            </a:r>
            <a:r>
              <a:rPr dirty="0" sz="2400" spc="-215" b="1">
                <a:latin typeface="Trebuchet MS"/>
                <a:cs typeface="Trebuchet MS"/>
              </a:rPr>
              <a:t> </a:t>
            </a:r>
            <a:r>
              <a:rPr dirty="0" sz="2400" spc="-35" b="1">
                <a:latin typeface="Trebuchet MS"/>
                <a:cs typeface="Trebuchet MS"/>
              </a:rPr>
              <a:t>aggregated</a:t>
            </a:r>
            <a:r>
              <a:rPr dirty="0" sz="2400" spc="-229" b="1">
                <a:latin typeface="Trebuchet MS"/>
                <a:cs typeface="Trebuchet MS"/>
              </a:rPr>
              <a:t> </a:t>
            </a:r>
            <a:r>
              <a:rPr dirty="0" sz="2400" spc="-80" b="1">
                <a:latin typeface="Trebuchet MS"/>
                <a:cs typeface="Trebuchet MS"/>
              </a:rPr>
              <a:t>information</a:t>
            </a:r>
            <a:r>
              <a:rPr dirty="0" sz="2400" spc="-210" b="1">
                <a:latin typeface="Trebuchet MS"/>
                <a:cs typeface="Trebuchet MS"/>
              </a:rPr>
              <a:t> </a:t>
            </a:r>
            <a:r>
              <a:rPr dirty="0" sz="2400" spc="-70" b="1">
                <a:latin typeface="Trebuchet MS"/>
                <a:cs typeface="Trebuchet MS"/>
              </a:rPr>
              <a:t>should</a:t>
            </a:r>
            <a:r>
              <a:rPr dirty="0" sz="2400" spc="-235" b="1">
                <a:latin typeface="Trebuchet MS"/>
                <a:cs typeface="Trebuchet MS"/>
              </a:rPr>
              <a:t> </a:t>
            </a:r>
            <a:r>
              <a:rPr dirty="0" sz="2400" spc="-110" b="1">
                <a:latin typeface="Trebuchet MS"/>
                <a:cs typeface="Trebuchet MS"/>
              </a:rPr>
              <a:t>be  </a:t>
            </a:r>
            <a:r>
              <a:rPr dirty="0" sz="2400" spc="-100" b="1">
                <a:latin typeface="Trebuchet MS"/>
                <a:cs typeface="Trebuchet MS"/>
              </a:rPr>
              <a:t>answered</a:t>
            </a:r>
            <a:r>
              <a:rPr dirty="0" sz="2400" spc="-254" b="1">
                <a:latin typeface="Trebuchet MS"/>
                <a:cs typeface="Trebuchet MS"/>
              </a:rPr>
              <a:t> </a:t>
            </a:r>
            <a:r>
              <a:rPr dirty="0" sz="2400" spc="-45" b="1">
                <a:latin typeface="Trebuchet MS"/>
                <a:cs typeface="Trebuchet MS"/>
              </a:rPr>
              <a:t>using</a:t>
            </a:r>
            <a:r>
              <a:rPr dirty="0" sz="2400" spc="-220" b="1">
                <a:latin typeface="Trebuchet MS"/>
                <a:cs typeface="Trebuchet MS"/>
              </a:rPr>
              <a:t> </a:t>
            </a:r>
            <a:r>
              <a:rPr dirty="0" sz="2400" spc="-45" b="1">
                <a:latin typeface="Trebuchet MS"/>
                <a:cs typeface="Trebuchet MS"/>
              </a:rPr>
              <a:t>data</a:t>
            </a:r>
            <a:r>
              <a:rPr dirty="0" sz="2400" spc="-220" b="1">
                <a:latin typeface="Trebuchet MS"/>
                <a:cs typeface="Trebuchet MS"/>
              </a:rPr>
              <a:t> </a:t>
            </a:r>
            <a:r>
              <a:rPr dirty="0" sz="2400" spc="-125" b="1">
                <a:latin typeface="Trebuchet MS"/>
                <a:cs typeface="Trebuchet MS"/>
              </a:rPr>
              <a:t>cube,</a:t>
            </a:r>
            <a:r>
              <a:rPr dirty="0" sz="2400" spc="-220" b="1">
                <a:latin typeface="Trebuchet MS"/>
                <a:cs typeface="Trebuchet MS"/>
              </a:rPr>
              <a:t> </a:t>
            </a:r>
            <a:r>
              <a:rPr dirty="0" sz="2400" spc="-105" b="1">
                <a:latin typeface="Trebuchet MS"/>
                <a:cs typeface="Trebuchet MS"/>
              </a:rPr>
              <a:t>when</a:t>
            </a:r>
            <a:r>
              <a:rPr dirty="0" sz="2400" spc="-229" b="1">
                <a:latin typeface="Trebuchet MS"/>
                <a:cs typeface="Trebuchet MS"/>
              </a:rPr>
              <a:t> </a:t>
            </a:r>
            <a:r>
              <a:rPr dirty="0" sz="2400" spc="-75" b="1">
                <a:latin typeface="Trebuchet MS"/>
                <a:cs typeface="Trebuchet MS"/>
              </a:rPr>
              <a:t>possible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376" y="717804"/>
            <a:ext cx="6888480" cy="542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236" y="1828545"/>
            <a:ext cx="7178675" cy="1001394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32105" marR="5080" indent="-320040">
              <a:lnSpc>
                <a:spcPct val="100000"/>
              </a:lnSpc>
              <a:spcBef>
                <a:spcPts val="105"/>
              </a:spcBef>
              <a:tabLst>
                <a:tab pos="332105" algn="l"/>
              </a:tabLst>
            </a:pPr>
            <a:r>
              <a:rPr dirty="0" sz="2550" spc="-665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3200" spc="-200">
                <a:latin typeface="Arial"/>
                <a:cs typeface="Arial"/>
              </a:rPr>
              <a:t>Process</a:t>
            </a:r>
            <a:r>
              <a:rPr dirty="0" sz="3200" spc="-245">
                <a:latin typeface="Arial"/>
                <a:cs typeface="Arial"/>
              </a:rPr>
              <a:t> </a:t>
            </a:r>
            <a:r>
              <a:rPr dirty="0" sz="3200" spc="25">
                <a:latin typeface="Arial"/>
                <a:cs typeface="Arial"/>
              </a:rPr>
              <a:t>of</a:t>
            </a:r>
            <a:r>
              <a:rPr dirty="0" sz="3200" spc="-250">
                <a:latin typeface="Arial"/>
                <a:cs typeface="Arial"/>
              </a:rPr>
              <a:t> </a:t>
            </a:r>
            <a:r>
              <a:rPr dirty="0" sz="3200" spc="-90">
                <a:latin typeface="Arial"/>
                <a:cs typeface="Arial"/>
              </a:rPr>
              <a:t>reducing</a:t>
            </a:r>
            <a:r>
              <a:rPr dirty="0" sz="3200" spc="-260">
                <a:latin typeface="Arial"/>
                <a:cs typeface="Arial"/>
              </a:rPr>
              <a:t> </a:t>
            </a:r>
            <a:r>
              <a:rPr dirty="0" sz="3200" spc="-85">
                <a:latin typeface="Arial"/>
                <a:cs typeface="Arial"/>
              </a:rPr>
              <a:t>number</a:t>
            </a:r>
            <a:r>
              <a:rPr dirty="0" sz="3200" spc="-254">
                <a:latin typeface="Arial"/>
                <a:cs typeface="Arial"/>
              </a:rPr>
              <a:t> </a:t>
            </a:r>
            <a:r>
              <a:rPr dirty="0" sz="3200" spc="25">
                <a:latin typeface="Arial"/>
                <a:cs typeface="Arial"/>
              </a:rPr>
              <a:t>of</a:t>
            </a:r>
            <a:r>
              <a:rPr dirty="0" sz="3200" spc="-250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attributes  </a:t>
            </a:r>
            <a:r>
              <a:rPr dirty="0" sz="3200" spc="-95">
                <a:latin typeface="Arial"/>
                <a:cs typeface="Arial"/>
              </a:rPr>
              <a:t>under</a:t>
            </a:r>
            <a:r>
              <a:rPr dirty="0" sz="3200" spc="-254">
                <a:latin typeface="Arial"/>
                <a:cs typeface="Arial"/>
              </a:rPr>
              <a:t> </a:t>
            </a:r>
            <a:r>
              <a:rPr dirty="0" sz="3200" spc="-75">
                <a:latin typeface="Arial"/>
                <a:cs typeface="Arial"/>
              </a:rPr>
              <a:t>consideration.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236" y="3191375"/>
            <a:ext cx="7819390" cy="2921000"/>
          </a:xfrm>
          <a:prstGeom prst="rect">
            <a:avLst/>
          </a:prstGeom>
        </p:spPr>
        <p:txBody>
          <a:bodyPr wrap="square" lIns="0" tIns="113664" rIns="0" bIns="0" rtlCol="0" vert="horz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894"/>
              </a:spcBef>
              <a:buClr>
                <a:srgbClr val="EFAC00"/>
              </a:buClr>
              <a:buSzPct val="79687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3200" spc="-130" b="1">
                <a:latin typeface="Trebuchet MS"/>
                <a:cs typeface="Trebuchet MS"/>
              </a:rPr>
              <a:t>Includes:</a:t>
            </a:r>
            <a:endParaRPr sz="3200">
              <a:latin typeface="Trebuchet MS"/>
              <a:cs typeface="Trebuchet MS"/>
            </a:endParaRPr>
          </a:p>
          <a:p>
            <a:pPr lvl="1" marL="762635" marR="62230" indent="-457834">
              <a:lnSpc>
                <a:spcPct val="100000"/>
              </a:lnSpc>
              <a:spcBef>
                <a:spcPts val="690"/>
              </a:spcBef>
              <a:buClr>
                <a:srgbClr val="5FB5CC"/>
              </a:buClr>
              <a:buSzPct val="89285"/>
              <a:buFont typeface="Wingdings"/>
              <a:buChar char=""/>
              <a:tabLst>
                <a:tab pos="762635" algn="l"/>
                <a:tab pos="763270" algn="l"/>
              </a:tabLst>
            </a:pPr>
            <a:r>
              <a:rPr dirty="0" sz="2800" spc="-95" b="1">
                <a:solidFill>
                  <a:srgbClr val="FF0000"/>
                </a:solidFill>
                <a:latin typeface="Trebuchet MS"/>
                <a:cs typeface="Trebuchet MS"/>
              </a:rPr>
              <a:t>Wavelet</a:t>
            </a:r>
            <a:r>
              <a:rPr dirty="0" sz="2800" spc="-250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800" spc="-100" b="1">
                <a:solidFill>
                  <a:srgbClr val="FF0000"/>
                </a:solidFill>
                <a:latin typeface="Trebuchet MS"/>
                <a:cs typeface="Trebuchet MS"/>
              </a:rPr>
              <a:t>transform</a:t>
            </a:r>
            <a:r>
              <a:rPr dirty="0" sz="2800" spc="-240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800" spc="-75" b="1">
                <a:solidFill>
                  <a:srgbClr val="FF0000"/>
                </a:solidFill>
                <a:latin typeface="Trebuchet MS"/>
                <a:cs typeface="Trebuchet MS"/>
              </a:rPr>
              <a:t>and</a:t>
            </a:r>
            <a:r>
              <a:rPr dirty="0" sz="2800" spc="-275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800" spc="-30" b="1">
                <a:solidFill>
                  <a:srgbClr val="FF0000"/>
                </a:solidFill>
                <a:latin typeface="Trebuchet MS"/>
                <a:cs typeface="Trebuchet MS"/>
              </a:rPr>
              <a:t>PCA</a:t>
            </a:r>
            <a:r>
              <a:rPr dirty="0" sz="2800" spc="-30" b="1">
                <a:latin typeface="Trebuchet MS"/>
                <a:cs typeface="Trebuchet MS"/>
              </a:rPr>
              <a:t>,</a:t>
            </a:r>
            <a:r>
              <a:rPr dirty="0" sz="2800" spc="-245" b="1">
                <a:latin typeface="Trebuchet MS"/>
                <a:cs typeface="Trebuchet MS"/>
              </a:rPr>
              <a:t> </a:t>
            </a:r>
            <a:r>
              <a:rPr dirty="0" sz="2800" spc="-65">
                <a:latin typeface="Arial"/>
                <a:cs typeface="Arial"/>
              </a:rPr>
              <a:t>which</a:t>
            </a:r>
            <a:r>
              <a:rPr dirty="0" sz="2800" spc="-225">
                <a:latin typeface="Arial"/>
                <a:cs typeface="Arial"/>
              </a:rPr>
              <a:t> </a:t>
            </a:r>
            <a:r>
              <a:rPr dirty="0" sz="2800" spc="-65">
                <a:latin typeface="Arial"/>
                <a:cs typeface="Arial"/>
              </a:rPr>
              <a:t>transforms  </a:t>
            </a:r>
            <a:r>
              <a:rPr dirty="0" sz="2800" spc="-20">
                <a:latin typeface="Arial"/>
                <a:cs typeface="Arial"/>
              </a:rPr>
              <a:t>the</a:t>
            </a:r>
            <a:r>
              <a:rPr dirty="0" sz="2800" spc="-220">
                <a:latin typeface="Arial"/>
                <a:cs typeface="Arial"/>
              </a:rPr>
              <a:t> </a:t>
            </a:r>
            <a:r>
              <a:rPr dirty="0" sz="2800" spc="-50">
                <a:latin typeface="Arial"/>
                <a:cs typeface="Arial"/>
              </a:rPr>
              <a:t>original</a:t>
            </a:r>
            <a:r>
              <a:rPr dirty="0" sz="2800" spc="-204">
                <a:latin typeface="Arial"/>
                <a:cs typeface="Arial"/>
              </a:rPr>
              <a:t> </a:t>
            </a:r>
            <a:r>
              <a:rPr dirty="0" sz="2800" spc="-65">
                <a:latin typeface="Arial"/>
                <a:cs typeface="Arial"/>
              </a:rPr>
              <a:t>data</a:t>
            </a:r>
            <a:r>
              <a:rPr dirty="0" sz="2800" spc="-204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onto</a:t>
            </a:r>
            <a:r>
              <a:rPr dirty="0" sz="2800" spc="-220">
                <a:latin typeface="Arial"/>
                <a:cs typeface="Arial"/>
              </a:rPr>
              <a:t> </a:t>
            </a:r>
            <a:r>
              <a:rPr dirty="0" sz="2800" spc="-190">
                <a:latin typeface="Arial"/>
                <a:cs typeface="Arial"/>
              </a:rPr>
              <a:t>a</a:t>
            </a:r>
            <a:r>
              <a:rPr dirty="0" sz="2800" spc="-220">
                <a:latin typeface="Arial"/>
                <a:cs typeface="Arial"/>
              </a:rPr>
              <a:t> </a:t>
            </a:r>
            <a:r>
              <a:rPr dirty="0" sz="2800" spc="-90">
                <a:latin typeface="Arial"/>
                <a:cs typeface="Arial"/>
              </a:rPr>
              <a:t>smaller</a:t>
            </a:r>
            <a:r>
              <a:rPr dirty="0" sz="2800" spc="-200">
                <a:latin typeface="Arial"/>
                <a:cs typeface="Arial"/>
              </a:rPr>
              <a:t> </a:t>
            </a:r>
            <a:r>
              <a:rPr dirty="0" sz="2800" spc="-160">
                <a:latin typeface="Arial"/>
                <a:cs typeface="Arial"/>
              </a:rPr>
              <a:t>space.</a:t>
            </a:r>
            <a:endParaRPr sz="2800">
              <a:latin typeface="Arial"/>
              <a:cs typeface="Arial"/>
            </a:endParaRPr>
          </a:p>
          <a:p>
            <a:pPr lvl="1" marL="762635" marR="5080" indent="-457834">
              <a:lnSpc>
                <a:spcPct val="100000"/>
              </a:lnSpc>
              <a:spcBef>
                <a:spcPts val="670"/>
              </a:spcBef>
              <a:buClr>
                <a:srgbClr val="5FB5CC"/>
              </a:buClr>
              <a:buSzPct val="89285"/>
              <a:buFont typeface="Wingdings"/>
              <a:buChar char=""/>
              <a:tabLst>
                <a:tab pos="762635" algn="l"/>
                <a:tab pos="763270" algn="l"/>
              </a:tabLst>
            </a:pPr>
            <a:r>
              <a:rPr dirty="0" sz="2800" spc="-95" b="1">
                <a:solidFill>
                  <a:srgbClr val="FF0000"/>
                </a:solidFill>
                <a:latin typeface="Trebuchet MS"/>
                <a:cs typeface="Trebuchet MS"/>
              </a:rPr>
              <a:t>Attribute </a:t>
            </a:r>
            <a:r>
              <a:rPr dirty="0" sz="2800" spc="-80" b="1">
                <a:solidFill>
                  <a:srgbClr val="FF0000"/>
                </a:solidFill>
                <a:latin typeface="Trebuchet MS"/>
                <a:cs typeface="Trebuchet MS"/>
              </a:rPr>
              <a:t>subset </a:t>
            </a:r>
            <a:r>
              <a:rPr dirty="0" sz="2800" spc="-110" b="1">
                <a:solidFill>
                  <a:srgbClr val="FF0000"/>
                </a:solidFill>
                <a:latin typeface="Trebuchet MS"/>
                <a:cs typeface="Trebuchet MS"/>
              </a:rPr>
              <a:t>selection</a:t>
            </a:r>
            <a:r>
              <a:rPr dirty="0" sz="2800" spc="-110">
                <a:latin typeface="Arial"/>
                <a:cs typeface="Arial"/>
              </a:rPr>
              <a:t>, </a:t>
            </a:r>
            <a:r>
              <a:rPr dirty="0" sz="2800" spc="-65">
                <a:latin typeface="Arial"/>
                <a:cs typeface="Arial"/>
              </a:rPr>
              <a:t>which </a:t>
            </a:r>
            <a:r>
              <a:rPr dirty="0" sz="2800" spc="-30">
                <a:latin typeface="Arial"/>
                <a:cs typeface="Arial"/>
              </a:rPr>
              <a:t>detect </a:t>
            </a:r>
            <a:r>
              <a:rPr dirty="0" sz="2800" spc="-110">
                <a:latin typeface="Arial"/>
                <a:cs typeface="Arial"/>
              </a:rPr>
              <a:t>and  </a:t>
            </a:r>
            <a:r>
              <a:rPr dirty="0" sz="2800" spc="-90">
                <a:latin typeface="Arial"/>
                <a:cs typeface="Arial"/>
              </a:rPr>
              <a:t>remove</a:t>
            </a:r>
            <a:r>
              <a:rPr dirty="0" sz="2800" spc="-225">
                <a:latin typeface="Arial"/>
                <a:cs typeface="Arial"/>
              </a:rPr>
              <a:t> </a:t>
            </a:r>
            <a:r>
              <a:rPr dirty="0" sz="2800" spc="-50">
                <a:latin typeface="Arial"/>
                <a:cs typeface="Arial"/>
              </a:rPr>
              <a:t>irrelevant,</a:t>
            </a:r>
            <a:r>
              <a:rPr dirty="0" sz="2800" spc="-215">
                <a:latin typeface="Arial"/>
                <a:cs typeface="Arial"/>
              </a:rPr>
              <a:t> </a:t>
            </a:r>
            <a:r>
              <a:rPr dirty="0" sz="2800" spc="-80">
                <a:latin typeface="Arial"/>
                <a:cs typeface="Arial"/>
              </a:rPr>
              <a:t>weakly</a:t>
            </a:r>
            <a:r>
              <a:rPr dirty="0" sz="2800" spc="-210">
                <a:latin typeface="Arial"/>
                <a:cs typeface="Arial"/>
              </a:rPr>
              <a:t> </a:t>
            </a:r>
            <a:r>
              <a:rPr dirty="0" sz="2800" spc="-65">
                <a:latin typeface="Arial"/>
                <a:cs typeface="Arial"/>
              </a:rPr>
              <a:t>relevant</a:t>
            </a:r>
            <a:r>
              <a:rPr dirty="0" sz="2800" spc="-204">
                <a:latin typeface="Arial"/>
                <a:cs typeface="Arial"/>
              </a:rPr>
              <a:t> </a:t>
            </a:r>
            <a:r>
              <a:rPr dirty="0" sz="2800" spc="-35">
                <a:latin typeface="Arial"/>
                <a:cs typeface="Arial"/>
              </a:rPr>
              <a:t>or</a:t>
            </a:r>
            <a:r>
              <a:rPr dirty="0" sz="2800" spc="-215">
                <a:latin typeface="Arial"/>
                <a:cs typeface="Arial"/>
              </a:rPr>
              <a:t> </a:t>
            </a:r>
            <a:r>
              <a:rPr dirty="0" sz="2800" spc="-65">
                <a:latin typeface="Arial"/>
                <a:cs typeface="Arial"/>
              </a:rPr>
              <a:t>redundant  </a:t>
            </a:r>
            <a:r>
              <a:rPr dirty="0" sz="2800" spc="-20">
                <a:latin typeface="Arial"/>
                <a:cs typeface="Arial"/>
              </a:rPr>
              <a:t>attributes </a:t>
            </a:r>
            <a:r>
              <a:rPr dirty="0" sz="2800" spc="-114">
                <a:latin typeface="Arial"/>
                <a:cs typeface="Arial"/>
              </a:rPr>
              <a:t>and</a:t>
            </a:r>
            <a:r>
              <a:rPr dirty="0" sz="2800" spc="-395">
                <a:latin typeface="Arial"/>
                <a:cs typeface="Arial"/>
              </a:rPr>
              <a:t> </a:t>
            </a:r>
            <a:r>
              <a:rPr dirty="0" sz="2800" spc="-95">
                <a:latin typeface="Arial"/>
                <a:cs typeface="Arial"/>
              </a:rPr>
              <a:t>dimensions.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163" y="559308"/>
            <a:ext cx="4622292" cy="425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8236" y="1741677"/>
            <a:ext cx="7823200" cy="3061970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965"/>
              </a:spcBef>
              <a:buClr>
                <a:srgbClr val="EFAC00"/>
              </a:buClr>
              <a:buSzPct val="79166"/>
              <a:buChar char=""/>
              <a:tabLst>
                <a:tab pos="332105" algn="l"/>
                <a:tab pos="332740" algn="l"/>
              </a:tabLst>
            </a:pPr>
            <a:r>
              <a:rPr dirty="0" sz="2400" spc="-120">
                <a:latin typeface="Arial"/>
                <a:cs typeface="Arial"/>
              </a:rPr>
              <a:t>Decomposes</a:t>
            </a:r>
            <a:r>
              <a:rPr dirty="0" sz="2400" spc="-210">
                <a:latin typeface="Arial"/>
                <a:cs typeface="Arial"/>
              </a:rPr>
              <a:t> </a:t>
            </a:r>
            <a:r>
              <a:rPr dirty="0" sz="2400" spc="-160">
                <a:latin typeface="Arial"/>
                <a:cs typeface="Arial"/>
              </a:rPr>
              <a:t>a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signal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 spc="10">
                <a:latin typeface="Arial"/>
                <a:cs typeface="Arial"/>
              </a:rPr>
              <a:t>into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different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frequency</a:t>
            </a:r>
            <a:r>
              <a:rPr dirty="0" sz="2400" spc="-229">
                <a:latin typeface="Arial"/>
                <a:cs typeface="Arial"/>
              </a:rPr>
              <a:t> </a:t>
            </a:r>
            <a:r>
              <a:rPr dirty="0" sz="2400" spc="-125">
                <a:latin typeface="Arial"/>
                <a:cs typeface="Arial"/>
              </a:rPr>
              <a:t>subbands</a:t>
            </a:r>
            <a:endParaRPr sz="2400">
              <a:latin typeface="Arial"/>
              <a:cs typeface="Arial"/>
            </a:endParaRPr>
          </a:p>
          <a:p>
            <a:pPr lvl="1" marL="625475" indent="-274955">
              <a:lnSpc>
                <a:spcPct val="100000"/>
              </a:lnSpc>
              <a:spcBef>
                <a:spcPts val="86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400" spc="-70">
                <a:latin typeface="Arial"/>
                <a:cs typeface="Arial"/>
              </a:rPr>
              <a:t>Applicable </a:t>
            </a:r>
            <a:r>
              <a:rPr dirty="0" sz="2400" spc="50">
                <a:latin typeface="Arial"/>
                <a:cs typeface="Arial"/>
              </a:rPr>
              <a:t>to</a:t>
            </a:r>
            <a:r>
              <a:rPr dirty="0" sz="2400" spc="-450">
                <a:latin typeface="Arial"/>
                <a:cs typeface="Arial"/>
              </a:rPr>
              <a:t> </a:t>
            </a:r>
            <a:r>
              <a:rPr dirty="0" sz="2400" spc="-65">
                <a:latin typeface="Arial"/>
                <a:cs typeface="Arial"/>
              </a:rPr>
              <a:t>n-dimensional </a:t>
            </a:r>
            <a:r>
              <a:rPr dirty="0" sz="2400" spc="-105">
                <a:latin typeface="Arial"/>
                <a:cs typeface="Arial"/>
              </a:rPr>
              <a:t>signals </a:t>
            </a:r>
            <a:r>
              <a:rPr dirty="0" sz="2400" spc="-95">
                <a:latin typeface="Arial"/>
                <a:cs typeface="Arial"/>
              </a:rPr>
              <a:t>also.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5FB5CC"/>
              </a:buClr>
              <a:buFont typeface="Wingdings"/>
              <a:buChar char=""/>
            </a:pPr>
            <a:endParaRPr sz="35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79166"/>
              <a:buChar char=""/>
              <a:tabLst>
                <a:tab pos="332105" algn="l"/>
                <a:tab pos="332740" algn="l"/>
              </a:tabLst>
            </a:pPr>
            <a:r>
              <a:rPr dirty="0" sz="2400" spc="-70">
                <a:latin typeface="Arial"/>
                <a:cs typeface="Arial"/>
              </a:rPr>
              <a:t>Data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100">
                <a:latin typeface="Arial"/>
                <a:cs typeface="Arial"/>
              </a:rPr>
              <a:t>are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45">
                <a:latin typeface="Arial"/>
                <a:cs typeface="Arial"/>
              </a:rPr>
              <a:t>transformed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to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100">
                <a:latin typeface="Arial"/>
                <a:cs typeface="Arial"/>
              </a:rPr>
              <a:t>preserve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40">
                <a:latin typeface="Arial"/>
                <a:cs typeface="Arial"/>
              </a:rPr>
              <a:t>relative</a:t>
            </a:r>
            <a:r>
              <a:rPr dirty="0" sz="2400" spc="-140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distance</a:t>
            </a:r>
            <a:r>
              <a:rPr dirty="0" sz="2400" spc="-16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between</a:t>
            </a:r>
            <a:endParaRPr sz="2400">
              <a:latin typeface="Arial"/>
              <a:cs typeface="Arial"/>
            </a:endParaRPr>
          </a:p>
          <a:p>
            <a:pPr marL="332105">
              <a:lnSpc>
                <a:spcPct val="100000"/>
              </a:lnSpc>
              <a:spcBef>
                <a:spcPts val="290"/>
              </a:spcBef>
            </a:pPr>
            <a:r>
              <a:rPr dirty="0" sz="2400" spc="-60">
                <a:latin typeface="Arial"/>
                <a:cs typeface="Arial"/>
              </a:rPr>
              <a:t>objects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at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different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00">
                <a:latin typeface="Arial"/>
                <a:cs typeface="Arial"/>
              </a:rPr>
              <a:t>levels</a:t>
            </a:r>
            <a:r>
              <a:rPr dirty="0" sz="2400" spc="-15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of</a:t>
            </a:r>
            <a:r>
              <a:rPr dirty="0" sz="2400" spc="-210">
                <a:latin typeface="Arial"/>
                <a:cs typeface="Arial"/>
              </a:rPr>
              <a:t> </a:t>
            </a:r>
            <a:r>
              <a:rPr dirty="0" sz="2400" spc="-45">
                <a:latin typeface="Arial"/>
                <a:cs typeface="Arial"/>
              </a:rPr>
              <a:t>resolution.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79166"/>
              <a:buChar char=""/>
              <a:tabLst>
                <a:tab pos="332105" algn="l"/>
                <a:tab pos="332740" algn="l"/>
              </a:tabLst>
            </a:pPr>
            <a:r>
              <a:rPr dirty="0" sz="2400" spc="-135">
                <a:latin typeface="Arial"/>
                <a:cs typeface="Arial"/>
              </a:rPr>
              <a:t>Used </a:t>
            </a:r>
            <a:r>
              <a:rPr dirty="0" sz="2400" spc="15">
                <a:latin typeface="Arial"/>
                <a:cs typeface="Arial"/>
              </a:rPr>
              <a:t>for </a:t>
            </a:r>
            <a:r>
              <a:rPr dirty="0" sz="2400" spc="-70">
                <a:latin typeface="Arial"/>
                <a:cs typeface="Arial"/>
              </a:rPr>
              <a:t>image</a:t>
            </a:r>
            <a:r>
              <a:rPr dirty="0" sz="2400" spc="-455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compression.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32247" y="4235194"/>
            <a:ext cx="4111752" cy="2590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589787" y="565404"/>
              <a:ext cx="7359396" cy="5425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1539239"/>
              <a:ext cx="9143999" cy="41757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638798"/>
              <a:ext cx="9143999" cy="12191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3212" y="579119"/>
            <a:ext cx="7667244" cy="445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1752600"/>
            <a:ext cx="8991599" cy="441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411" y="585216"/>
            <a:ext cx="8514588" cy="493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8236" y="1828545"/>
            <a:ext cx="6664325" cy="3928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5"/>
              </a:spcBef>
              <a:buClr>
                <a:srgbClr val="EFAC00"/>
              </a:buClr>
              <a:buSzPct val="79687"/>
              <a:buChar char=""/>
              <a:tabLst>
                <a:tab pos="332105" algn="l"/>
                <a:tab pos="332740" algn="l"/>
              </a:tabLst>
            </a:pPr>
            <a:r>
              <a:rPr dirty="0" sz="3200" spc="-114">
                <a:latin typeface="Arial"/>
                <a:cs typeface="Arial"/>
              </a:rPr>
              <a:t>Stepwise </a:t>
            </a:r>
            <a:r>
              <a:rPr dirty="0" sz="3200" spc="-35">
                <a:latin typeface="Arial"/>
                <a:cs typeface="Arial"/>
              </a:rPr>
              <a:t>forward</a:t>
            </a:r>
            <a:r>
              <a:rPr dirty="0" sz="3200" spc="-420">
                <a:latin typeface="Arial"/>
                <a:cs typeface="Arial"/>
              </a:rPr>
              <a:t> </a:t>
            </a:r>
            <a:r>
              <a:rPr dirty="0" sz="3200" spc="-90">
                <a:latin typeface="Arial"/>
                <a:cs typeface="Arial"/>
              </a:rPr>
              <a:t>selection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EFAC00"/>
              </a:buClr>
              <a:buFont typeface="Arial"/>
              <a:buChar char=""/>
            </a:pPr>
            <a:endParaRPr sz="33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5"/>
              </a:spcBef>
              <a:buClr>
                <a:srgbClr val="EFAC00"/>
              </a:buClr>
              <a:buSzPct val="79687"/>
              <a:buChar char=""/>
              <a:tabLst>
                <a:tab pos="332105" algn="l"/>
                <a:tab pos="332740" algn="l"/>
              </a:tabLst>
            </a:pPr>
            <a:r>
              <a:rPr dirty="0" sz="3200" spc="-114">
                <a:latin typeface="Arial"/>
                <a:cs typeface="Arial"/>
              </a:rPr>
              <a:t>Stepwise </a:t>
            </a:r>
            <a:r>
              <a:rPr dirty="0" sz="3200" spc="-105">
                <a:latin typeface="Arial"/>
                <a:cs typeface="Arial"/>
              </a:rPr>
              <a:t>backward</a:t>
            </a:r>
            <a:r>
              <a:rPr dirty="0" sz="3200" spc="-445">
                <a:latin typeface="Arial"/>
                <a:cs typeface="Arial"/>
              </a:rPr>
              <a:t> </a:t>
            </a:r>
            <a:r>
              <a:rPr dirty="0" sz="3200" spc="-30">
                <a:latin typeface="Arial"/>
                <a:cs typeface="Arial"/>
              </a:rPr>
              <a:t>elimination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EFAC00"/>
              </a:buClr>
              <a:buFont typeface="Arial"/>
              <a:buChar char=""/>
            </a:pPr>
            <a:endParaRPr sz="3300">
              <a:latin typeface="Arial"/>
              <a:cs typeface="Arial"/>
            </a:endParaRPr>
          </a:p>
          <a:p>
            <a:pPr marL="332105" marR="5080" indent="-320040">
              <a:lnSpc>
                <a:spcPct val="100000"/>
              </a:lnSpc>
              <a:buClr>
                <a:srgbClr val="EFAC00"/>
              </a:buClr>
              <a:buSzPct val="79687"/>
              <a:buChar char=""/>
              <a:tabLst>
                <a:tab pos="332105" algn="l"/>
                <a:tab pos="332740" algn="l"/>
              </a:tabLst>
            </a:pPr>
            <a:r>
              <a:rPr dirty="0" sz="3200" spc="-70">
                <a:latin typeface="Arial"/>
                <a:cs typeface="Arial"/>
              </a:rPr>
              <a:t>Combination</a:t>
            </a:r>
            <a:r>
              <a:rPr dirty="0" sz="3200" spc="-290">
                <a:latin typeface="Arial"/>
                <a:cs typeface="Arial"/>
              </a:rPr>
              <a:t> </a:t>
            </a:r>
            <a:r>
              <a:rPr dirty="0" sz="3200" spc="25">
                <a:latin typeface="Arial"/>
                <a:cs typeface="Arial"/>
              </a:rPr>
              <a:t>of</a:t>
            </a:r>
            <a:r>
              <a:rPr dirty="0" sz="3200" spc="-270">
                <a:latin typeface="Arial"/>
                <a:cs typeface="Arial"/>
              </a:rPr>
              <a:t> </a:t>
            </a:r>
            <a:r>
              <a:rPr dirty="0" sz="3200" spc="-40">
                <a:latin typeface="Arial"/>
                <a:cs typeface="Arial"/>
              </a:rPr>
              <a:t>forward</a:t>
            </a:r>
            <a:r>
              <a:rPr dirty="0" sz="3200" spc="-265">
                <a:latin typeface="Arial"/>
                <a:cs typeface="Arial"/>
              </a:rPr>
              <a:t> </a:t>
            </a:r>
            <a:r>
              <a:rPr dirty="0" sz="3200" spc="-85">
                <a:latin typeface="Arial"/>
                <a:cs typeface="Arial"/>
              </a:rPr>
              <a:t>selection</a:t>
            </a:r>
            <a:r>
              <a:rPr dirty="0" sz="3200" spc="-300">
                <a:latin typeface="Arial"/>
                <a:cs typeface="Arial"/>
              </a:rPr>
              <a:t> </a:t>
            </a:r>
            <a:r>
              <a:rPr dirty="0" sz="3200" spc="-120">
                <a:latin typeface="Arial"/>
                <a:cs typeface="Arial"/>
              </a:rPr>
              <a:t>and  </a:t>
            </a:r>
            <a:r>
              <a:rPr dirty="0" sz="3200" spc="-105">
                <a:latin typeface="Arial"/>
                <a:cs typeface="Arial"/>
              </a:rPr>
              <a:t>backward</a:t>
            </a:r>
            <a:r>
              <a:rPr dirty="0" sz="3200" spc="-295">
                <a:latin typeface="Arial"/>
                <a:cs typeface="Arial"/>
              </a:rPr>
              <a:t> </a:t>
            </a:r>
            <a:r>
              <a:rPr dirty="0" sz="3200" spc="-30">
                <a:latin typeface="Arial"/>
                <a:cs typeface="Arial"/>
              </a:rPr>
              <a:t>elimination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EFAC00"/>
              </a:buClr>
              <a:buFont typeface="Arial"/>
              <a:buChar char=""/>
            </a:pPr>
            <a:endParaRPr sz="33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79687"/>
              <a:buChar char=""/>
              <a:tabLst>
                <a:tab pos="332105" algn="l"/>
                <a:tab pos="332740" algn="l"/>
              </a:tabLst>
            </a:pPr>
            <a:r>
              <a:rPr dirty="0" sz="3200" spc="-120">
                <a:latin typeface="Arial"/>
                <a:cs typeface="Arial"/>
              </a:rPr>
              <a:t>Decision </a:t>
            </a:r>
            <a:r>
              <a:rPr dirty="0" sz="3200" spc="-40">
                <a:latin typeface="Arial"/>
                <a:cs typeface="Arial"/>
              </a:rPr>
              <a:t>tree</a:t>
            </a:r>
            <a:r>
              <a:rPr dirty="0" sz="3200" spc="-400">
                <a:latin typeface="Arial"/>
                <a:cs typeface="Arial"/>
              </a:rPr>
              <a:t> </a:t>
            </a:r>
            <a:r>
              <a:rPr dirty="0" sz="3200" spc="-40">
                <a:latin typeface="Arial"/>
                <a:cs typeface="Arial"/>
              </a:rPr>
              <a:t>induction.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3212" y="565404"/>
            <a:ext cx="6658356" cy="481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1752600"/>
            <a:ext cx="8915400" cy="4480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195" y="569976"/>
            <a:ext cx="5521452" cy="387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26821" y="2467737"/>
            <a:ext cx="8102600" cy="15875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26415" indent="-514350">
              <a:lnSpc>
                <a:spcPct val="100000"/>
              </a:lnSpc>
              <a:spcBef>
                <a:spcPts val="105"/>
              </a:spcBef>
              <a:buClr>
                <a:srgbClr val="EFAC00"/>
              </a:buClr>
              <a:buSzPct val="79687"/>
              <a:buAutoNum type="arabicPeriod"/>
              <a:tabLst>
                <a:tab pos="526415" algn="l"/>
                <a:tab pos="527050" algn="l"/>
              </a:tabLst>
            </a:pPr>
            <a:r>
              <a:rPr dirty="0" sz="3200" spc="-100" b="1">
                <a:latin typeface="Trebuchet MS"/>
                <a:cs typeface="Trebuchet MS"/>
              </a:rPr>
              <a:t>Learning </a:t>
            </a:r>
            <a:r>
              <a:rPr dirty="0" sz="3200" spc="-125" b="1">
                <a:latin typeface="Trebuchet MS"/>
                <a:cs typeface="Trebuchet MS"/>
              </a:rPr>
              <a:t>the </a:t>
            </a:r>
            <a:r>
              <a:rPr dirty="0" sz="3200" spc="-114" b="1">
                <a:latin typeface="Trebuchet MS"/>
                <a:cs typeface="Trebuchet MS"/>
              </a:rPr>
              <a:t>application</a:t>
            </a:r>
            <a:r>
              <a:rPr dirty="0" sz="3200" spc="-670" b="1">
                <a:latin typeface="Trebuchet MS"/>
                <a:cs typeface="Trebuchet MS"/>
              </a:rPr>
              <a:t> </a:t>
            </a:r>
            <a:r>
              <a:rPr dirty="0" sz="3200" spc="-100" b="1">
                <a:latin typeface="Trebuchet MS"/>
                <a:cs typeface="Trebuchet MS"/>
              </a:rPr>
              <a:t>domain.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EFAC00"/>
              </a:buClr>
              <a:buFont typeface="Trebuchet MS"/>
              <a:buAutoNum type="arabicPeriod"/>
            </a:pPr>
            <a:endParaRPr sz="3950">
              <a:latin typeface="Trebuchet MS"/>
              <a:cs typeface="Trebuchet MS"/>
            </a:endParaRPr>
          </a:p>
          <a:p>
            <a:pPr marL="526415" indent="-514350">
              <a:lnSpc>
                <a:spcPct val="100000"/>
              </a:lnSpc>
              <a:buClr>
                <a:srgbClr val="EFAC00"/>
              </a:buClr>
              <a:buSzPct val="79687"/>
              <a:buAutoNum type="arabicPeriod"/>
              <a:tabLst>
                <a:tab pos="526415" algn="l"/>
                <a:tab pos="527050" algn="l"/>
              </a:tabLst>
            </a:pPr>
            <a:r>
              <a:rPr dirty="0" sz="3200" spc="-85" b="1">
                <a:latin typeface="Trebuchet MS"/>
                <a:cs typeface="Trebuchet MS"/>
              </a:rPr>
              <a:t>Identifying</a:t>
            </a:r>
            <a:r>
              <a:rPr dirty="0" sz="3200" spc="-295" b="1">
                <a:latin typeface="Trebuchet MS"/>
                <a:cs typeface="Trebuchet MS"/>
              </a:rPr>
              <a:t> </a:t>
            </a:r>
            <a:r>
              <a:rPr dirty="0" sz="3200" spc="-60" b="1">
                <a:latin typeface="Trebuchet MS"/>
                <a:cs typeface="Trebuchet MS"/>
              </a:rPr>
              <a:t>a</a:t>
            </a:r>
            <a:r>
              <a:rPr dirty="0" sz="3200" spc="-305" b="1">
                <a:latin typeface="Trebuchet MS"/>
                <a:cs typeface="Trebuchet MS"/>
              </a:rPr>
              <a:t> </a:t>
            </a:r>
            <a:r>
              <a:rPr dirty="0" sz="3200" spc="-80" b="1">
                <a:latin typeface="Trebuchet MS"/>
                <a:cs typeface="Trebuchet MS"/>
              </a:rPr>
              <a:t>target</a:t>
            </a:r>
            <a:r>
              <a:rPr dirty="0" sz="3200" spc="-310" b="1">
                <a:latin typeface="Trebuchet MS"/>
                <a:cs typeface="Trebuchet MS"/>
              </a:rPr>
              <a:t> </a:t>
            </a:r>
            <a:r>
              <a:rPr dirty="0" sz="3200" spc="-60" b="1">
                <a:latin typeface="Trebuchet MS"/>
                <a:cs typeface="Trebuchet MS"/>
              </a:rPr>
              <a:t>data</a:t>
            </a:r>
            <a:r>
              <a:rPr dirty="0" sz="3200" spc="-305" b="1">
                <a:latin typeface="Trebuchet MS"/>
                <a:cs typeface="Trebuchet MS"/>
              </a:rPr>
              <a:t> </a:t>
            </a:r>
            <a:r>
              <a:rPr dirty="0" sz="3200" spc="-130" b="1">
                <a:latin typeface="Trebuchet MS"/>
                <a:cs typeface="Trebuchet MS"/>
              </a:rPr>
              <a:t>set:</a:t>
            </a:r>
            <a:r>
              <a:rPr dirty="0" sz="3200" spc="-300" b="1">
                <a:latin typeface="Trebuchet MS"/>
                <a:cs typeface="Trebuchet MS"/>
              </a:rPr>
              <a:t> </a:t>
            </a:r>
            <a:r>
              <a:rPr dirty="0" sz="3200" spc="-60" b="1">
                <a:latin typeface="Trebuchet MS"/>
                <a:cs typeface="Trebuchet MS"/>
              </a:rPr>
              <a:t>data</a:t>
            </a:r>
            <a:r>
              <a:rPr dirty="0" sz="3200" spc="-325" b="1">
                <a:latin typeface="Trebuchet MS"/>
                <a:cs typeface="Trebuchet MS"/>
              </a:rPr>
              <a:t> </a:t>
            </a:r>
            <a:r>
              <a:rPr dirty="0" sz="3200" spc="-130" b="1">
                <a:latin typeface="Trebuchet MS"/>
                <a:cs typeface="Trebuchet MS"/>
              </a:rPr>
              <a:t>selection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9787" y="565404"/>
            <a:ext cx="3189732" cy="419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236" y="1834641"/>
            <a:ext cx="668464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2105" algn="l"/>
              </a:tabLst>
            </a:pPr>
            <a:r>
              <a:rPr dirty="0" sz="1900" spc="-484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pc="-90">
                <a:latin typeface="Arial"/>
                <a:cs typeface="Arial"/>
              </a:rPr>
              <a:t>Decision</a:t>
            </a:r>
            <a:r>
              <a:rPr dirty="0" spc="-185">
                <a:latin typeface="Arial"/>
                <a:cs typeface="Arial"/>
              </a:rPr>
              <a:t> </a:t>
            </a:r>
            <a:r>
              <a:rPr dirty="0" spc="-35">
                <a:latin typeface="Arial"/>
                <a:cs typeface="Arial"/>
              </a:rPr>
              <a:t>tree</a:t>
            </a:r>
            <a:r>
              <a:rPr dirty="0" spc="-175">
                <a:latin typeface="Arial"/>
                <a:cs typeface="Arial"/>
              </a:rPr>
              <a:t> </a:t>
            </a:r>
            <a:r>
              <a:rPr dirty="0" spc="50">
                <a:latin typeface="Arial"/>
                <a:cs typeface="Arial"/>
              </a:rPr>
              <a:t>to</a:t>
            </a:r>
            <a:r>
              <a:rPr dirty="0" spc="-185">
                <a:latin typeface="Arial"/>
                <a:cs typeface="Arial"/>
              </a:rPr>
              <a:t> </a:t>
            </a:r>
            <a:r>
              <a:rPr dirty="0" spc="-70">
                <a:latin typeface="Arial"/>
                <a:cs typeface="Arial"/>
              </a:rPr>
              <a:t>represent</a:t>
            </a:r>
            <a:r>
              <a:rPr dirty="0" spc="-185">
                <a:latin typeface="Arial"/>
                <a:cs typeface="Arial"/>
              </a:rPr>
              <a:t> </a:t>
            </a:r>
            <a:r>
              <a:rPr dirty="0" spc="-80">
                <a:latin typeface="Arial"/>
                <a:cs typeface="Arial"/>
              </a:rPr>
              <a:t>learned</a:t>
            </a:r>
            <a:r>
              <a:rPr dirty="0" spc="-175">
                <a:latin typeface="Arial"/>
                <a:cs typeface="Arial"/>
              </a:rPr>
              <a:t> </a:t>
            </a:r>
            <a:r>
              <a:rPr dirty="0" spc="-10">
                <a:latin typeface="Arial"/>
                <a:cs typeface="Arial"/>
              </a:rPr>
              <a:t>target</a:t>
            </a:r>
            <a:r>
              <a:rPr dirty="0" spc="-175">
                <a:latin typeface="Arial"/>
                <a:cs typeface="Arial"/>
              </a:rPr>
              <a:t> </a:t>
            </a:r>
            <a:r>
              <a:rPr dirty="0" spc="-50">
                <a:latin typeface="Arial"/>
                <a:cs typeface="Arial"/>
              </a:rPr>
              <a:t>functions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6868" y="2200401"/>
            <a:ext cx="5683885" cy="134239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675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dirty="0" sz="2400" spc="-165">
                <a:latin typeface="Arial"/>
                <a:cs typeface="Arial"/>
              </a:rPr>
              <a:t>Each </a:t>
            </a:r>
            <a:r>
              <a:rPr dirty="0" sz="2400" spc="-35">
                <a:latin typeface="Arial"/>
                <a:cs typeface="Arial"/>
              </a:rPr>
              <a:t>internal</a:t>
            </a:r>
            <a:r>
              <a:rPr dirty="0" sz="2400" spc="-495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node </a:t>
            </a:r>
            <a:r>
              <a:rPr dirty="0" u="heavy" sz="2400" spc="-6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tests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114">
                <a:latin typeface="Arial"/>
                <a:cs typeface="Arial"/>
              </a:rPr>
              <a:t>an </a:t>
            </a:r>
            <a:r>
              <a:rPr dirty="0" sz="2400" spc="5">
                <a:latin typeface="Arial"/>
                <a:cs typeface="Arial"/>
              </a:rPr>
              <a:t>attribute</a:t>
            </a:r>
            <a:endParaRPr sz="2400">
              <a:latin typeface="Arial"/>
              <a:cs typeface="Arial"/>
            </a:endParaRPr>
          </a:p>
          <a:p>
            <a:pPr marL="287020" indent="-274320">
              <a:lnSpc>
                <a:spcPct val="100000"/>
              </a:lnSpc>
              <a:spcBef>
                <a:spcPts val="575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dirty="0" sz="2400" spc="-165">
                <a:latin typeface="Arial"/>
                <a:cs typeface="Arial"/>
              </a:rPr>
              <a:t>Each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branch</a:t>
            </a:r>
            <a:r>
              <a:rPr dirty="0" sz="2400" spc="-210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corresponds</a:t>
            </a:r>
            <a:r>
              <a:rPr dirty="0" sz="2400" spc="-220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to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u="heavy" sz="2400" spc="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attribute</a:t>
            </a:r>
            <a:r>
              <a:rPr dirty="0" u="heavy" sz="2400" spc="-16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00" spc="-9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value</a:t>
            </a:r>
            <a:endParaRPr sz="2400">
              <a:latin typeface="Arial"/>
              <a:cs typeface="Arial"/>
            </a:endParaRPr>
          </a:p>
          <a:p>
            <a:pPr marL="287020" indent="-274320">
              <a:lnSpc>
                <a:spcPct val="100000"/>
              </a:lnSpc>
              <a:spcBef>
                <a:spcPts val="575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dirty="0" sz="2400" spc="-165">
                <a:latin typeface="Arial"/>
                <a:cs typeface="Arial"/>
              </a:rPr>
              <a:t>Each </a:t>
            </a:r>
            <a:r>
              <a:rPr dirty="0" sz="2400" spc="-45">
                <a:latin typeface="Arial"/>
                <a:cs typeface="Arial"/>
              </a:rPr>
              <a:t>leaf </a:t>
            </a:r>
            <a:r>
              <a:rPr dirty="0" sz="2400" spc="-85">
                <a:latin typeface="Arial"/>
                <a:cs typeface="Arial"/>
              </a:rPr>
              <a:t>node</a:t>
            </a:r>
            <a:r>
              <a:rPr dirty="0" sz="2400" spc="-470">
                <a:latin typeface="Arial"/>
                <a:cs typeface="Arial"/>
              </a:rPr>
              <a:t> </a:t>
            </a:r>
            <a:r>
              <a:rPr dirty="0" sz="2400" spc="-140">
                <a:latin typeface="Arial"/>
                <a:cs typeface="Arial"/>
              </a:rPr>
              <a:t>assigns </a:t>
            </a:r>
            <a:r>
              <a:rPr dirty="0" sz="2400" spc="-160">
                <a:latin typeface="Arial"/>
                <a:cs typeface="Arial"/>
              </a:rPr>
              <a:t>a </a:t>
            </a:r>
            <a:r>
              <a:rPr dirty="0" sz="2400" spc="-65">
                <a:latin typeface="Arial"/>
                <a:cs typeface="Arial"/>
              </a:rPr>
              <a:t>classification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8236" y="3883279"/>
            <a:ext cx="279908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2105" marR="5080" indent="-320040">
              <a:lnSpc>
                <a:spcPct val="100000"/>
              </a:lnSpc>
              <a:spcBef>
                <a:spcPts val="100"/>
              </a:spcBef>
              <a:tabLst>
                <a:tab pos="332105" algn="l"/>
              </a:tabLst>
            </a:pPr>
            <a:r>
              <a:rPr dirty="0" sz="1900" spc="-484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2400" spc="-185">
                <a:latin typeface="Arial"/>
                <a:cs typeface="Arial"/>
              </a:rPr>
              <a:t>Can </a:t>
            </a:r>
            <a:r>
              <a:rPr dirty="0" sz="2400" spc="-95">
                <a:latin typeface="Arial"/>
                <a:cs typeface="Arial"/>
              </a:rPr>
              <a:t>be</a:t>
            </a:r>
            <a:r>
              <a:rPr dirty="0" sz="2400" spc="-280">
                <a:latin typeface="Arial"/>
                <a:cs typeface="Arial"/>
              </a:rPr>
              <a:t> </a:t>
            </a:r>
            <a:r>
              <a:rPr dirty="0" sz="2400" spc="-75">
                <a:latin typeface="Arial"/>
                <a:cs typeface="Arial"/>
              </a:rPr>
              <a:t>represented  </a:t>
            </a:r>
            <a:r>
              <a:rPr dirty="0" sz="2400" spc="-50">
                <a:latin typeface="Arial"/>
                <a:cs typeface="Arial"/>
              </a:rPr>
              <a:t>by logical</a:t>
            </a:r>
            <a:r>
              <a:rPr dirty="0" sz="2400" spc="-36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formulas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31052" y="4495800"/>
            <a:ext cx="925194" cy="37084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dirty="0" sz="1800" spc="-65" i="1">
                <a:latin typeface="Arial"/>
                <a:cs typeface="Arial"/>
              </a:rPr>
              <a:t>Outlook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70779" y="5048503"/>
            <a:ext cx="5765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0" i="1">
                <a:latin typeface="Arial"/>
                <a:cs typeface="Arial"/>
              </a:rPr>
              <a:t>sunny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94297" y="5048503"/>
            <a:ext cx="8007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5" i="1">
                <a:latin typeface="Arial"/>
                <a:cs typeface="Arial"/>
              </a:rPr>
              <a:t>overcast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43850" y="5048503"/>
            <a:ext cx="3816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5" i="1">
                <a:latin typeface="Arial"/>
                <a:cs typeface="Arial"/>
              </a:rPr>
              <a:t>rai</a:t>
            </a:r>
            <a:r>
              <a:rPr dirty="0" sz="1800" spc="-70" i="1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83252" y="5469635"/>
            <a:ext cx="1033780" cy="37084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wrap="square" lIns="0" tIns="32384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54"/>
              </a:spcBef>
            </a:pPr>
            <a:r>
              <a:rPr dirty="0" sz="1800" spc="-55" i="1">
                <a:latin typeface="Arial"/>
                <a:cs typeface="Arial"/>
              </a:rPr>
              <a:t>Humidity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93735" y="5469635"/>
            <a:ext cx="681355" cy="370840"/>
          </a:xfrm>
          <a:custGeom>
            <a:avLst/>
            <a:gdLst/>
            <a:ahLst/>
            <a:cxnLst/>
            <a:rect l="l" t="t" r="r" b="b"/>
            <a:pathLst>
              <a:path w="681354" h="370839">
                <a:moveTo>
                  <a:pt x="0" y="370331"/>
                </a:moveTo>
                <a:lnTo>
                  <a:pt x="681227" y="370331"/>
                </a:lnTo>
                <a:lnTo>
                  <a:pt x="681227" y="0"/>
                </a:lnTo>
                <a:lnTo>
                  <a:pt x="0" y="0"/>
                </a:lnTo>
                <a:lnTo>
                  <a:pt x="0" y="37033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874000" y="5489244"/>
            <a:ext cx="5067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80" i="1">
                <a:latin typeface="Arial"/>
                <a:cs typeface="Arial"/>
              </a:rPr>
              <a:t>Win</a:t>
            </a:r>
            <a:r>
              <a:rPr dirty="0" sz="1800" spc="-80" i="1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81246" y="5885484"/>
            <a:ext cx="426720" cy="845185"/>
          </a:xfrm>
          <a:prstGeom prst="rect">
            <a:avLst/>
          </a:prstGeom>
        </p:spPr>
        <p:txBody>
          <a:bodyPr wrap="square" lIns="0" tIns="1479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1800" spc="-65" i="1">
                <a:latin typeface="Arial"/>
                <a:cs typeface="Arial"/>
              </a:rPr>
              <a:t>high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  <a:spcBef>
                <a:spcPts val="1065"/>
              </a:spcBef>
            </a:pPr>
            <a:r>
              <a:rPr dirty="0" sz="1800" spc="-50">
                <a:solidFill>
                  <a:srgbClr val="168AB9"/>
                </a:solidFill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48376" y="5884570"/>
            <a:ext cx="679450" cy="847090"/>
          </a:xfrm>
          <a:prstGeom prst="rect">
            <a:avLst/>
          </a:prstGeom>
        </p:spPr>
        <p:txBody>
          <a:bodyPr wrap="square" lIns="0" tIns="1485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dirty="0" sz="1800" spc="-95" i="1">
                <a:latin typeface="Arial"/>
                <a:cs typeface="Arial"/>
              </a:rPr>
              <a:t>n</a:t>
            </a:r>
            <a:r>
              <a:rPr dirty="0" sz="1800" spc="-90" i="1">
                <a:latin typeface="Arial"/>
                <a:cs typeface="Arial"/>
              </a:rPr>
              <a:t>o</a:t>
            </a:r>
            <a:r>
              <a:rPr dirty="0" sz="1800" spc="-45" i="1">
                <a:latin typeface="Arial"/>
                <a:cs typeface="Arial"/>
              </a:rPr>
              <a:t>rmal</a:t>
            </a:r>
            <a:endParaRPr sz="1800">
              <a:latin typeface="Arial"/>
              <a:cs typeface="Arial"/>
            </a:endParaRPr>
          </a:p>
          <a:p>
            <a:pPr algn="ctr" marL="56515">
              <a:lnSpc>
                <a:spcPct val="100000"/>
              </a:lnSpc>
              <a:spcBef>
                <a:spcPts val="1075"/>
              </a:spcBef>
            </a:pPr>
            <a:r>
              <a:rPr dirty="0" sz="1800" spc="-190">
                <a:solidFill>
                  <a:srgbClr val="FF0000"/>
                </a:solidFill>
                <a:latin typeface="Arial"/>
                <a:cs typeface="Arial"/>
              </a:rPr>
              <a:t>Yes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97877" y="5886399"/>
            <a:ext cx="1502410" cy="845185"/>
          </a:xfrm>
          <a:prstGeom prst="rect">
            <a:avLst/>
          </a:prstGeom>
        </p:spPr>
        <p:txBody>
          <a:bodyPr wrap="square" lIns="0" tIns="1479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1002665" algn="l"/>
              </a:tabLst>
            </a:pPr>
            <a:r>
              <a:rPr dirty="0" sz="1800" spc="-40" i="1">
                <a:latin typeface="Arial"/>
                <a:cs typeface="Arial"/>
              </a:rPr>
              <a:t>st</a:t>
            </a:r>
            <a:r>
              <a:rPr dirty="0" sz="1800" spc="-30" i="1">
                <a:latin typeface="Arial"/>
                <a:cs typeface="Arial"/>
              </a:rPr>
              <a:t>r</a:t>
            </a:r>
            <a:r>
              <a:rPr dirty="0" sz="1800" spc="-100" i="1">
                <a:latin typeface="Arial"/>
                <a:cs typeface="Arial"/>
              </a:rPr>
              <a:t>o</a:t>
            </a:r>
            <a:r>
              <a:rPr dirty="0" sz="1800" spc="-90" i="1">
                <a:latin typeface="Arial"/>
                <a:cs typeface="Arial"/>
              </a:rPr>
              <a:t>n</a:t>
            </a:r>
            <a:r>
              <a:rPr dirty="0" sz="1800" spc="-105" i="1">
                <a:latin typeface="Arial"/>
                <a:cs typeface="Arial"/>
              </a:rPr>
              <a:t>g</a:t>
            </a:r>
            <a:r>
              <a:rPr dirty="0" sz="1800" i="1">
                <a:latin typeface="Arial"/>
                <a:cs typeface="Arial"/>
              </a:rPr>
              <a:t>	</a:t>
            </a:r>
            <a:r>
              <a:rPr dirty="0" sz="1800" spc="-100" i="1">
                <a:latin typeface="Arial"/>
                <a:cs typeface="Arial"/>
              </a:rPr>
              <a:t>weak</a:t>
            </a:r>
            <a:endParaRPr sz="1800">
              <a:latin typeface="Arial"/>
              <a:cs typeface="Arial"/>
            </a:endParaRPr>
          </a:p>
          <a:p>
            <a:pPr marL="205740">
              <a:lnSpc>
                <a:spcPct val="100000"/>
              </a:lnSpc>
              <a:spcBef>
                <a:spcPts val="1065"/>
              </a:spcBef>
              <a:tabLst>
                <a:tab pos="1075055" algn="l"/>
              </a:tabLst>
            </a:pPr>
            <a:r>
              <a:rPr dirty="0" sz="1800" spc="-50">
                <a:solidFill>
                  <a:srgbClr val="168AB9"/>
                </a:solidFill>
                <a:latin typeface="Arial"/>
                <a:cs typeface="Arial"/>
              </a:rPr>
              <a:t>No	</a:t>
            </a:r>
            <a:r>
              <a:rPr dirty="0" sz="1800" spc="-190">
                <a:solidFill>
                  <a:srgbClr val="FF0000"/>
                </a:solidFill>
                <a:latin typeface="Arial"/>
                <a:cs typeface="Arial"/>
              </a:rPr>
              <a:t>Yes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58839" y="5492597"/>
            <a:ext cx="3492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85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dirty="0" sz="1800" spc="-140">
                <a:solidFill>
                  <a:srgbClr val="FF0000"/>
                </a:solidFill>
                <a:latin typeface="Arial"/>
                <a:cs typeface="Arial"/>
              </a:rPr>
              <a:t>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250179" y="4860035"/>
            <a:ext cx="2896870" cy="176530"/>
            <a:chOff x="5250179" y="4860035"/>
            <a:chExt cx="2896870" cy="176530"/>
          </a:xfrm>
        </p:grpSpPr>
        <p:sp>
          <p:nvSpPr>
            <p:cNvPr id="18" name="object 18"/>
            <p:cNvSpPr/>
            <p:nvPr/>
          </p:nvSpPr>
          <p:spPr>
            <a:xfrm>
              <a:off x="5256275" y="4866131"/>
              <a:ext cx="1338580" cy="164465"/>
            </a:xfrm>
            <a:custGeom>
              <a:avLst/>
              <a:gdLst/>
              <a:ahLst/>
              <a:cxnLst/>
              <a:rect l="l" t="t" r="r" b="b"/>
              <a:pathLst>
                <a:path w="1338579" h="164464">
                  <a:moveTo>
                    <a:pt x="1338072" y="0"/>
                  </a:moveTo>
                  <a:lnTo>
                    <a:pt x="0" y="16408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594347" y="4866131"/>
              <a:ext cx="6350" cy="164465"/>
            </a:xfrm>
            <a:custGeom>
              <a:avLst/>
              <a:gdLst/>
              <a:ahLst/>
              <a:cxnLst/>
              <a:rect l="l" t="t" r="r" b="b"/>
              <a:pathLst>
                <a:path w="6350" h="164464">
                  <a:moveTo>
                    <a:pt x="3048" y="-6095"/>
                  </a:moveTo>
                  <a:lnTo>
                    <a:pt x="3048" y="170180"/>
                  </a:lnTo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594347" y="4866131"/>
              <a:ext cx="1546860" cy="164465"/>
            </a:xfrm>
            <a:custGeom>
              <a:avLst/>
              <a:gdLst/>
              <a:ahLst/>
              <a:cxnLst/>
              <a:rect l="l" t="t" r="r" b="b"/>
              <a:pathLst>
                <a:path w="1546859" h="164464">
                  <a:moveTo>
                    <a:pt x="0" y="0"/>
                  </a:moveTo>
                  <a:lnTo>
                    <a:pt x="1546605" y="16408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6600443" y="5399532"/>
            <a:ext cx="21590" cy="74930"/>
          </a:xfrm>
          <a:custGeom>
            <a:avLst/>
            <a:gdLst/>
            <a:ahLst/>
            <a:cxnLst/>
            <a:rect l="l" t="t" r="r" b="b"/>
            <a:pathLst>
              <a:path w="21590" h="74929">
                <a:moveTo>
                  <a:pt x="0" y="0"/>
                </a:moveTo>
                <a:lnTo>
                  <a:pt x="21208" y="74803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2" name="object 22"/>
          <p:cNvGrpSpPr/>
          <p:nvPr/>
        </p:nvGrpSpPr>
        <p:grpSpPr>
          <a:xfrm>
            <a:off x="7703819" y="5393435"/>
            <a:ext cx="953135" cy="615950"/>
            <a:chOff x="7703819" y="5393435"/>
            <a:chExt cx="953135" cy="615950"/>
          </a:xfrm>
        </p:grpSpPr>
        <p:sp>
          <p:nvSpPr>
            <p:cNvPr id="23" name="object 23"/>
            <p:cNvSpPr/>
            <p:nvPr/>
          </p:nvSpPr>
          <p:spPr>
            <a:xfrm>
              <a:off x="8135111" y="5399531"/>
              <a:ext cx="6350" cy="71755"/>
            </a:xfrm>
            <a:custGeom>
              <a:avLst/>
              <a:gdLst/>
              <a:ahLst/>
              <a:cxnLst/>
              <a:rect l="l" t="t" r="r" b="b"/>
              <a:pathLst>
                <a:path w="6350" h="71754">
                  <a:moveTo>
                    <a:pt x="3048" y="-6095"/>
                  </a:moveTo>
                  <a:lnTo>
                    <a:pt x="3048" y="77470"/>
                  </a:lnTo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709915" y="5839967"/>
              <a:ext cx="941069" cy="163195"/>
            </a:xfrm>
            <a:custGeom>
              <a:avLst/>
              <a:gdLst/>
              <a:ahLst/>
              <a:cxnLst/>
              <a:rect l="l" t="t" r="r" b="b"/>
              <a:pathLst>
                <a:path w="941070" h="163195">
                  <a:moveTo>
                    <a:pt x="0" y="162953"/>
                  </a:moveTo>
                  <a:lnTo>
                    <a:pt x="424814" y="0"/>
                  </a:lnTo>
                </a:path>
                <a:path w="941070" h="163195">
                  <a:moveTo>
                    <a:pt x="425195" y="0"/>
                  </a:moveTo>
                  <a:lnTo>
                    <a:pt x="940688" y="162953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/>
          <p:nvPr/>
        </p:nvSpPr>
        <p:spPr>
          <a:xfrm>
            <a:off x="5199888" y="5399532"/>
            <a:ext cx="55880" cy="71755"/>
          </a:xfrm>
          <a:custGeom>
            <a:avLst/>
            <a:gdLst/>
            <a:ahLst/>
            <a:cxnLst/>
            <a:rect l="l" t="t" r="r" b="b"/>
            <a:pathLst>
              <a:path w="55879" h="71754">
                <a:moveTo>
                  <a:pt x="55879" y="0"/>
                </a:moveTo>
                <a:lnTo>
                  <a:pt x="0" y="71374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597908" y="5839967"/>
            <a:ext cx="1299210" cy="161925"/>
          </a:xfrm>
          <a:custGeom>
            <a:avLst/>
            <a:gdLst/>
            <a:ahLst/>
            <a:cxnLst/>
            <a:rect l="l" t="t" r="r" b="b"/>
            <a:pathLst>
              <a:path w="1299210" h="161925">
                <a:moveTo>
                  <a:pt x="601726" y="0"/>
                </a:moveTo>
                <a:lnTo>
                  <a:pt x="0" y="161836"/>
                </a:lnTo>
              </a:path>
              <a:path w="1299210" h="161925">
                <a:moveTo>
                  <a:pt x="1298955" y="161836"/>
                </a:moveTo>
                <a:lnTo>
                  <a:pt x="601979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896355" y="6370320"/>
            <a:ext cx="9525" cy="41910"/>
          </a:xfrm>
          <a:custGeom>
            <a:avLst/>
            <a:gdLst/>
            <a:ahLst/>
            <a:cxnLst/>
            <a:rect l="l" t="t" r="r" b="b"/>
            <a:pathLst>
              <a:path w="9525" h="41910">
                <a:moveTo>
                  <a:pt x="0" y="0"/>
                </a:moveTo>
                <a:lnTo>
                  <a:pt x="9017" y="4130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597908" y="6370320"/>
            <a:ext cx="10795" cy="40640"/>
          </a:xfrm>
          <a:custGeom>
            <a:avLst/>
            <a:gdLst/>
            <a:ahLst/>
            <a:cxnLst/>
            <a:rect l="l" t="t" r="r" b="b"/>
            <a:pathLst>
              <a:path w="10795" h="40639">
                <a:moveTo>
                  <a:pt x="0" y="0"/>
                </a:moveTo>
                <a:lnTo>
                  <a:pt x="10540" y="4018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709916" y="6371844"/>
            <a:ext cx="30480" cy="40640"/>
          </a:xfrm>
          <a:custGeom>
            <a:avLst/>
            <a:gdLst/>
            <a:ahLst/>
            <a:cxnLst/>
            <a:rect l="l" t="t" r="r" b="b"/>
            <a:pathLst>
              <a:path w="30479" h="40639">
                <a:moveTo>
                  <a:pt x="0" y="0"/>
                </a:moveTo>
                <a:lnTo>
                  <a:pt x="30225" y="4018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624316" y="6371844"/>
            <a:ext cx="26034" cy="40640"/>
          </a:xfrm>
          <a:custGeom>
            <a:avLst/>
            <a:gdLst/>
            <a:ahLst/>
            <a:cxnLst/>
            <a:rect l="l" t="t" r="r" b="b"/>
            <a:pathLst>
              <a:path w="26034" h="40639">
                <a:moveTo>
                  <a:pt x="25653" y="0"/>
                </a:moveTo>
                <a:lnTo>
                  <a:pt x="0" y="4018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9787" y="565404"/>
            <a:ext cx="7827263" cy="542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9363" y="1843786"/>
            <a:ext cx="7065009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50">
                <a:solidFill>
                  <a:srgbClr val="000066"/>
                </a:solidFill>
                <a:latin typeface="Webdings"/>
                <a:cs typeface="Webdings"/>
              </a:rPr>
              <a:t></a:t>
            </a:r>
            <a:r>
              <a:rPr dirty="0" sz="3200">
                <a:solidFill>
                  <a:srgbClr val="000066"/>
                </a:solidFill>
                <a:latin typeface="Tahoma"/>
                <a:cs typeface="Tahoma"/>
              </a:rPr>
              <a:t>Example of </a:t>
            </a:r>
            <a:r>
              <a:rPr dirty="0" sz="3200" spc="-5">
                <a:solidFill>
                  <a:srgbClr val="000066"/>
                </a:solidFill>
                <a:latin typeface="Tahoma"/>
                <a:cs typeface="Tahoma"/>
              </a:rPr>
              <a:t>representing rule </a:t>
            </a:r>
            <a:r>
              <a:rPr dirty="0" sz="3200">
                <a:solidFill>
                  <a:srgbClr val="000066"/>
                </a:solidFill>
                <a:latin typeface="Tahoma"/>
                <a:cs typeface="Tahoma"/>
              </a:rPr>
              <a:t>in</a:t>
            </a:r>
            <a:r>
              <a:rPr dirty="0" sz="3200" spc="35">
                <a:solidFill>
                  <a:srgbClr val="000066"/>
                </a:solidFill>
                <a:latin typeface="Tahoma"/>
                <a:cs typeface="Tahoma"/>
              </a:rPr>
              <a:t> </a:t>
            </a:r>
            <a:r>
              <a:rPr dirty="0" sz="3200" spc="-25">
                <a:solidFill>
                  <a:srgbClr val="000066"/>
                </a:solidFill>
                <a:latin typeface="Tahoma"/>
                <a:cs typeface="Tahoma"/>
              </a:rPr>
              <a:t>DT</a:t>
            </a:r>
            <a:r>
              <a:rPr dirty="0" sz="3200" spc="-25">
                <a:solidFill>
                  <a:srgbClr val="000066"/>
                </a:solidFill>
                <a:latin typeface="Arial"/>
                <a:cs typeface="Arial"/>
              </a:rPr>
              <a:t>’</a:t>
            </a:r>
            <a:r>
              <a:rPr dirty="0" sz="3200" spc="-25">
                <a:solidFill>
                  <a:srgbClr val="000066"/>
                </a:solidFill>
                <a:latin typeface="Tahoma"/>
                <a:cs typeface="Tahoma"/>
              </a:rPr>
              <a:t>s: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9363" y="2414615"/>
            <a:ext cx="7157084" cy="1023619"/>
          </a:xfrm>
          <a:prstGeom prst="rect"/>
        </p:spPr>
        <p:txBody>
          <a:bodyPr wrap="square" lIns="0" tIns="51435" rIns="0" bIns="0" rtlCol="0" vert="horz">
            <a:spAutoFit/>
          </a:bodyPr>
          <a:lstStyle/>
          <a:p>
            <a:pPr marL="337185" marR="5080" indent="-325120">
              <a:lnSpc>
                <a:spcPts val="3840"/>
              </a:lnSpc>
              <a:spcBef>
                <a:spcPts val="405"/>
              </a:spcBef>
              <a:tabLst>
                <a:tab pos="844550" algn="l"/>
              </a:tabLst>
            </a:pPr>
            <a:r>
              <a:rPr dirty="0" sz="2850" spc="-725">
                <a:solidFill>
                  <a:srgbClr val="000066"/>
                </a:solidFill>
                <a:latin typeface="Arial"/>
                <a:cs typeface="Arial"/>
              </a:rPr>
              <a:t>		</a:t>
            </a:r>
            <a:r>
              <a:rPr dirty="0" sz="3350" spc="-35" i="1">
                <a:solidFill>
                  <a:srgbClr val="000066"/>
                </a:solidFill>
                <a:latin typeface="Tahoma"/>
                <a:cs typeface="Tahoma"/>
              </a:rPr>
              <a:t>if </a:t>
            </a:r>
            <a:r>
              <a:rPr dirty="0" sz="3200">
                <a:solidFill>
                  <a:srgbClr val="000066"/>
                </a:solidFill>
                <a:latin typeface="Tahoma"/>
                <a:cs typeface="Tahoma"/>
              </a:rPr>
              <a:t>outlook = </a:t>
            </a:r>
            <a:r>
              <a:rPr dirty="0" sz="3200" spc="-10">
                <a:solidFill>
                  <a:srgbClr val="000066"/>
                </a:solidFill>
                <a:latin typeface="Tahoma"/>
                <a:cs typeface="Tahoma"/>
              </a:rPr>
              <a:t>sunny </a:t>
            </a:r>
            <a:r>
              <a:rPr dirty="0" sz="3200" spc="-5">
                <a:solidFill>
                  <a:srgbClr val="000066"/>
                </a:solidFill>
                <a:latin typeface="Tahoma"/>
                <a:cs typeface="Tahoma"/>
              </a:rPr>
              <a:t>AND humidity </a:t>
            </a:r>
            <a:r>
              <a:rPr dirty="0" sz="3200">
                <a:solidFill>
                  <a:srgbClr val="000066"/>
                </a:solidFill>
                <a:latin typeface="Tahoma"/>
                <a:cs typeface="Tahoma"/>
              </a:rPr>
              <a:t>=  normal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9363" y="3438823"/>
            <a:ext cx="7256780" cy="2930525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3512185" indent="-3500120">
              <a:lnSpc>
                <a:spcPct val="100000"/>
              </a:lnSpc>
              <a:spcBef>
                <a:spcPts val="660"/>
              </a:spcBef>
              <a:buSzPct val="89062"/>
              <a:buFont typeface="Arial"/>
              <a:buChar char=""/>
              <a:tabLst>
                <a:tab pos="3512185" algn="l"/>
                <a:tab pos="3512820" algn="l"/>
              </a:tabLst>
            </a:pPr>
            <a:r>
              <a:rPr dirty="0" sz="3200">
                <a:solidFill>
                  <a:srgbClr val="000066"/>
                </a:solidFill>
                <a:latin typeface="Tahoma"/>
                <a:cs typeface="Tahoma"/>
              </a:rPr>
              <a:t>OR</a:t>
            </a:r>
            <a:endParaRPr sz="3200">
              <a:latin typeface="Tahoma"/>
              <a:cs typeface="Tahoma"/>
            </a:endParaRPr>
          </a:p>
          <a:p>
            <a:pPr marL="844550" indent="-832485">
              <a:lnSpc>
                <a:spcPct val="100000"/>
              </a:lnSpc>
              <a:spcBef>
                <a:spcPts val="620"/>
              </a:spcBef>
              <a:buSzPct val="85074"/>
              <a:buFont typeface="Arial"/>
              <a:buChar char=""/>
              <a:tabLst>
                <a:tab pos="844550" algn="l"/>
                <a:tab pos="845185" algn="l"/>
              </a:tabLst>
            </a:pPr>
            <a:r>
              <a:rPr dirty="0" sz="3350" spc="-40" i="1">
                <a:solidFill>
                  <a:srgbClr val="000066"/>
                </a:solidFill>
                <a:latin typeface="Tahoma"/>
                <a:cs typeface="Tahoma"/>
              </a:rPr>
              <a:t>if </a:t>
            </a:r>
            <a:r>
              <a:rPr dirty="0" sz="3200">
                <a:solidFill>
                  <a:srgbClr val="000066"/>
                </a:solidFill>
                <a:latin typeface="Tahoma"/>
                <a:cs typeface="Tahoma"/>
              </a:rPr>
              <a:t>outlook = </a:t>
            </a:r>
            <a:r>
              <a:rPr dirty="0" sz="3200" spc="-10">
                <a:solidFill>
                  <a:srgbClr val="000066"/>
                </a:solidFill>
                <a:latin typeface="Tahoma"/>
                <a:cs typeface="Tahoma"/>
              </a:rPr>
              <a:t>overcast</a:t>
            </a:r>
            <a:endParaRPr sz="3200">
              <a:latin typeface="Tahoma"/>
              <a:cs typeface="Tahoma"/>
            </a:endParaRPr>
          </a:p>
          <a:p>
            <a:pPr marL="3512185" indent="-3500120">
              <a:lnSpc>
                <a:spcPct val="100000"/>
              </a:lnSpc>
              <a:spcBef>
                <a:spcPts val="740"/>
              </a:spcBef>
              <a:buSzPct val="89062"/>
              <a:buFont typeface="Arial"/>
              <a:buChar char=""/>
              <a:tabLst>
                <a:tab pos="3512185" algn="l"/>
                <a:tab pos="3512820" algn="l"/>
              </a:tabLst>
            </a:pPr>
            <a:r>
              <a:rPr dirty="0" sz="3200" spc="-5">
                <a:solidFill>
                  <a:srgbClr val="000066"/>
                </a:solidFill>
                <a:latin typeface="Tahoma"/>
                <a:cs typeface="Tahoma"/>
              </a:rPr>
              <a:t>OR</a:t>
            </a:r>
            <a:endParaRPr sz="3200">
              <a:latin typeface="Tahoma"/>
              <a:cs typeface="Tahoma"/>
            </a:endParaRPr>
          </a:p>
          <a:p>
            <a:pPr marL="844550" indent="-832485">
              <a:lnSpc>
                <a:spcPct val="100000"/>
              </a:lnSpc>
              <a:spcBef>
                <a:spcPts val="620"/>
              </a:spcBef>
              <a:buSzPct val="85074"/>
              <a:buFont typeface="Arial"/>
              <a:buChar char=""/>
              <a:tabLst>
                <a:tab pos="844550" algn="l"/>
                <a:tab pos="845185" algn="l"/>
                <a:tab pos="3995420" algn="l"/>
              </a:tabLst>
            </a:pPr>
            <a:r>
              <a:rPr dirty="0" sz="3350" spc="-35" i="1">
                <a:solidFill>
                  <a:srgbClr val="000066"/>
                </a:solidFill>
                <a:latin typeface="Tahoma"/>
                <a:cs typeface="Tahoma"/>
              </a:rPr>
              <a:t>if </a:t>
            </a:r>
            <a:r>
              <a:rPr dirty="0" sz="3200">
                <a:solidFill>
                  <a:srgbClr val="000066"/>
                </a:solidFill>
                <a:latin typeface="Tahoma"/>
                <a:cs typeface="Tahoma"/>
              </a:rPr>
              <a:t>outlook</a:t>
            </a:r>
            <a:r>
              <a:rPr dirty="0" sz="3200" spc="5">
                <a:solidFill>
                  <a:srgbClr val="000066"/>
                </a:solidFill>
                <a:latin typeface="Tahoma"/>
                <a:cs typeface="Tahoma"/>
              </a:rPr>
              <a:t> </a:t>
            </a:r>
            <a:r>
              <a:rPr dirty="0" sz="3200">
                <a:solidFill>
                  <a:srgbClr val="000066"/>
                </a:solidFill>
                <a:latin typeface="Tahoma"/>
                <a:cs typeface="Tahoma"/>
              </a:rPr>
              <a:t>=</a:t>
            </a:r>
            <a:r>
              <a:rPr dirty="0" sz="3200" spc="15">
                <a:solidFill>
                  <a:srgbClr val="000066"/>
                </a:solidFill>
                <a:latin typeface="Tahoma"/>
                <a:cs typeface="Tahoma"/>
              </a:rPr>
              <a:t> </a:t>
            </a:r>
            <a:r>
              <a:rPr dirty="0" sz="3200" spc="-20">
                <a:solidFill>
                  <a:srgbClr val="000066"/>
                </a:solidFill>
                <a:latin typeface="Tahoma"/>
                <a:cs typeface="Tahoma"/>
              </a:rPr>
              <a:t>rain	</a:t>
            </a:r>
            <a:r>
              <a:rPr dirty="0" sz="3200">
                <a:solidFill>
                  <a:srgbClr val="000066"/>
                </a:solidFill>
                <a:latin typeface="Tahoma"/>
                <a:cs typeface="Tahoma"/>
              </a:rPr>
              <a:t>AND </a:t>
            </a:r>
            <a:r>
              <a:rPr dirty="0" sz="3200" spc="-5">
                <a:solidFill>
                  <a:srgbClr val="000066"/>
                </a:solidFill>
                <a:latin typeface="Tahoma"/>
                <a:cs typeface="Tahoma"/>
              </a:rPr>
              <a:t>wind </a:t>
            </a:r>
            <a:r>
              <a:rPr dirty="0" sz="3200">
                <a:solidFill>
                  <a:srgbClr val="000066"/>
                </a:solidFill>
                <a:latin typeface="Tahoma"/>
                <a:cs typeface="Tahoma"/>
              </a:rPr>
              <a:t>=</a:t>
            </a:r>
            <a:r>
              <a:rPr dirty="0" sz="3200" spc="-65">
                <a:solidFill>
                  <a:srgbClr val="000066"/>
                </a:solidFill>
                <a:latin typeface="Tahoma"/>
                <a:cs typeface="Tahoma"/>
              </a:rPr>
              <a:t> </a:t>
            </a:r>
            <a:r>
              <a:rPr dirty="0" sz="3200" spc="-5">
                <a:solidFill>
                  <a:srgbClr val="000066"/>
                </a:solidFill>
                <a:latin typeface="Tahoma"/>
                <a:cs typeface="Tahoma"/>
              </a:rPr>
              <a:t>weak</a:t>
            </a:r>
            <a:endParaRPr sz="3200">
              <a:latin typeface="Tahoma"/>
              <a:cs typeface="Tahoma"/>
            </a:endParaRPr>
          </a:p>
          <a:p>
            <a:pPr marL="844550" indent="-832485">
              <a:lnSpc>
                <a:spcPct val="100000"/>
              </a:lnSpc>
              <a:spcBef>
                <a:spcPts val="585"/>
              </a:spcBef>
              <a:buSzPct val="85074"/>
              <a:buFont typeface="Arial"/>
              <a:buChar char=""/>
              <a:tabLst>
                <a:tab pos="844550" algn="l"/>
                <a:tab pos="845185" algn="l"/>
              </a:tabLst>
            </a:pPr>
            <a:r>
              <a:rPr dirty="0" sz="3350" spc="-80" i="1">
                <a:solidFill>
                  <a:srgbClr val="000066"/>
                </a:solidFill>
                <a:latin typeface="Tahoma"/>
                <a:cs typeface="Tahoma"/>
              </a:rPr>
              <a:t>then</a:t>
            </a:r>
            <a:r>
              <a:rPr dirty="0" sz="3350" spc="-30" i="1">
                <a:solidFill>
                  <a:srgbClr val="000066"/>
                </a:solidFill>
                <a:latin typeface="Tahoma"/>
                <a:cs typeface="Tahoma"/>
              </a:rPr>
              <a:t> </a:t>
            </a:r>
            <a:r>
              <a:rPr dirty="0" sz="3200" spc="-5">
                <a:solidFill>
                  <a:srgbClr val="000066"/>
                </a:solidFill>
                <a:latin typeface="Tahoma"/>
                <a:cs typeface="Tahoma"/>
              </a:rPr>
              <a:t>playtennis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5404" y="565404"/>
            <a:ext cx="6074664" cy="542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13436" y="1834641"/>
            <a:ext cx="801687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2740" marR="5080" indent="-320040">
              <a:lnSpc>
                <a:spcPct val="100000"/>
              </a:lnSpc>
              <a:spcBef>
                <a:spcPts val="100"/>
              </a:spcBef>
              <a:tabLst>
                <a:tab pos="332105" algn="l"/>
              </a:tabLst>
            </a:pPr>
            <a:r>
              <a:rPr dirty="0" sz="1900" spc="-484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2400" spc="-155">
                <a:latin typeface="Arial"/>
                <a:cs typeface="Arial"/>
              </a:rPr>
              <a:t>Reduce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data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-65">
                <a:latin typeface="Arial"/>
                <a:cs typeface="Arial"/>
              </a:rPr>
              <a:t>volume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by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choosing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40">
                <a:latin typeface="Arial"/>
                <a:cs typeface="Arial"/>
              </a:rPr>
              <a:t>alternative,</a:t>
            </a:r>
            <a:r>
              <a:rPr dirty="0" sz="2400" spc="-135">
                <a:latin typeface="Arial"/>
                <a:cs typeface="Arial"/>
              </a:rPr>
              <a:t> </a:t>
            </a:r>
            <a:r>
              <a:rPr dirty="0" sz="2400" spc="-105" i="1">
                <a:latin typeface="Arial"/>
                <a:cs typeface="Arial"/>
              </a:rPr>
              <a:t>smaller</a:t>
            </a:r>
            <a:r>
              <a:rPr dirty="0" sz="2400" spc="-185" i="1">
                <a:latin typeface="Arial"/>
                <a:cs typeface="Arial"/>
              </a:rPr>
              <a:t> </a:t>
            </a:r>
            <a:r>
              <a:rPr dirty="0" sz="2400" spc="-100" i="1">
                <a:latin typeface="Arial"/>
                <a:cs typeface="Arial"/>
              </a:rPr>
              <a:t>forms</a:t>
            </a:r>
            <a:r>
              <a:rPr dirty="0" sz="2400" spc="-175" i="1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of  </a:t>
            </a:r>
            <a:r>
              <a:rPr dirty="0" sz="2400" spc="-55">
                <a:latin typeface="Arial"/>
                <a:cs typeface="Arial"/>
              </a:rPr>
              <a:t>data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representation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3436" y="2563113"/>
            <a:ext cx="34747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2105" algn="l"/>
              </a:tabLst>
            </a:pPr>
            <a:r>
              <a:rPr dirty="0" sz="2250" spc="-595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2800" spc="-114" b="1">
                <a:latin typeface="Trebuchet MS"/>
                <a:cs typeface="Trebuchet MS"/>
              </a:rPr>
              <a:t>Parametric</a:t>
            </a:r>
            <a:r>
              <a:rPr dirty="0" sz="2800" spc="-275" b="1">
                <a:latin typeface="Trebuchet MS"/>
                <a:cs typeface="Trebuchet MS"/>
              </a:rPr>
              <a:t> </a:t>
            </a:r>
            <a:r>
              <a:rPr dirty="0" sz="2800" spc="-75" b="1">
                <a:latin typeface="Trebuchet MS"/>
                <a:cs typeface="Trebuchet MS"/>
              </a:rPr>
              <a:t>methods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9156" y="3065729"/>
            <a:ext cx="8315959" cy="3233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79120" marR="787400" indent="-274320">
              <a:lnSpc>
                <a:spcPct val="100000"/>
              </a:lnSpc>
              <a:spcBef>
                <a:spcPts val="10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579120" algn="l"/>
                <a:tab pos="579755" algn="l"/>
              </a:tabLst>
            </a:pPr>
            <a:r>
              <a:rPr dirty="0" sz="2400" spc="-135">
                <a:latin typeface="Arial"/>
                <a:cs typeface="Arial"/>
              </a:rPr>
              <a:t>Assume </a:t>
            </a:r>
            <a:r>
              <a:rPr dirty="0" sz="2400" spc="-15">
                <a:latin typeface="Arial"/>
                <a:cs typeface="Arial"/>
              </a:rPr>
              <a:t>the </a:t>
            </a:r>
            <a:r>
              <a:rPr dirty="0" sz="2400" spc="-50">
                <a:latin typeface="Arial"/>
                <a:cs typeface="Arial"/>
              </a:rPr>
              <a:t>data </a:t>
            </a:r>
            <a:r>
              <a:rPr dirty="0" sz="2400" spc="10">
                <a:latin typeface="Arial"/>
                <a:cs typeface="Arial"/>
              </a:rPr>
              <a:t>fits </a:t>
            </a:r>
            <a:r>
              <a:rPr dirty="0" sz="2400" spc="-110">
                <a:latin typeface="Arial"/>
                <a:cs typeface="Arial"/>
              </a:rPr>
              <a:t>some </a:t>
            </a:r>
            <a:r>
              <a:rPr dirty="0" sz="2400" spc="-45">
                <a:latin typeface="Arial"/>
                <a:cs typeface="Arial"/>
              </a:rPr>
              <a:t>model, estimate model  </a:t>
            </a:r>
            <a:r>
              <a:rPr dirty="0" sz="2400" spc="-70">
                <a:latin typeface="Arial"/>
                <a:cs typeface="Arial"/>
              </a:rPr>
              <a:t>parameters,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store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45">
                <a:latin typeface="Arial"/>
                <a:cs typeface="Arial"/>
              </a:rPr>
              <a:t>only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the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75">
                <a:latin typeface="Arial"/>
                <a:cs typeface="Arial"/>
              </a:rPr>
              <a:t>parameters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10">
                <a:latin typeface="Arial"/>
                <a:cs typeface="Arial"/>
              </a:rPr>
              <a:t>not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data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(except  </a:t>
            </a:r>
            <a:r>
              <a:rPr dirty="0" sz="2400" spc="-95">
                <a:latin typeface="Arial"/>
                <a:cs typeface="Arial"/>
              </a:rPr>
              <a:t>possible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 spc="-45">
                <a:latin typeface="Arial"/>
                <a:cs typeface="Arial"/>
              </a:rPr>
              <a:t>outliers)</a:t>
            </a:r>
            <a:endParaRPr sz="2400">
              <a:latin typeface="Arial"/>
              <a:cs typeface="Arial"/>
            </a:endParaRPr>
          </a:p>
          <a:p>
            <a:pPr marL="579120" marR="399415" indent="-274320">
              <a:lnSpc>
                <a:spcPct val="100000"/>
              </a:lnSpc>
              <a:spcBef>
                <a:spcPts val="58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579120" algn="l"/>
                <a:tab pos="579755" algn="l"/>
              </a:tabLst>
            </a:pPr>
            <a:r>
              <a:rPr dirty="0" sz="2400" spc="-120">
                <a:latin typeface="Arial"/>
                <a:cs typeface="Arial"/>
              </a:rPr>
              <a:t>Ex.: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Log-linear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125">
                <a:latin typeface="Arial"/>
                <a:cs typeface="Arial"/>
              </a:rPr>
              <a:t>models—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45">
                <a:latin typeface="Arial"/>
                <a:cs typeface="Arial"/>
              </a:rPr>
              <a:t>estimate</a:t>
            </a:r>
            <a:r>
              <a:rPr dirty="0" sz="2400" spc="-165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discrete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85" i="1">
                <a:latin typeface="Arial"/>
                <a:cs typeface="Arial"/>
              </a:rPr>
              <a:t>m</a:t>
            </a:r>
            <a:r>
              <a:rPr dirty="0" sz="2400" spc="-85">
                <a:latin typeface="Arial"/>
                <a:cs typeface="Arial"/>
              </a:rPr>
              <a:t>-D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probability  distribution.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ts val="3335"/>
              </a:lnSpc>
              <a:buClr>
                <a:srgbClr val="EFAC00"/>
              </a:buClr>
              <a:buSzPct val="80357"/>
              <a:buFont typeface="Arial"/>
              <a:buChar char=""/>
              <a:tabLst>
                <a:tab pos="469265" algn="l"/>
                <a:tab pos="469900" algn="l"/>
              </a:tabLst>
            </a:pPr>
            <a:r>
              <a:rPr dirty="0" sz="2800" spc="-100" b="1">
                <a:latin typeface="Trebuchet MS"/>
                <a:cs typeface="Trebuchet MS"/>
              </a:rPr>
              <a:t>Non-parametric</a:t>
            </a:r>
            <a:r>
              <a:rPr dirty="0" sz="2800" spc="-245" b="1">
                <a:latin typeface="Trebuchet MS"/>
                <a:cs typeface="Trebuchet MS"/>
              </a:rPr>
              <a:t> </a:t>
            </a:r>
            <a:r>
              <a:rPr dirty="0" sz="2800" spc="-75" b="1">
                <a:latin typeface="Trebuchet MS"/>
                <a:cs typeface="Trebuchet MS"/>
              </a:rPr>
              <a:t>methods</a:t>
            </a:r>
            <a:endParaRPr sz="2800">
              <a:latin typeface="Trebuchet MS"/>
              <a:cs typeface="Trebuchet MS"/>
            </a:endParaRPr>
          </a:p>
          <a:p>
            <a:pPr lvl="1" marL="579120" indent="-274955">
              <a:lnSpc>
                <a:spcPct val="100000"/>
              </a:lnSpc>
              <a:spcBef>
                <a:spcPts val="605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579120" algn="l"/>
                <a:tab pos="579755" algn="l"/>
              </a:tabLst>
            </a:pPr>
            <a:r>
              <a:rPr dirty="0" sz="2400" spc="-90">
                <a:latin typeface="Arial"/>
                <a:cs typeface="Arial"/>
              </a:rPr>
              <a:t>Do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10">
                <a:latin typeface="Arial"/>
                <a:cs typeface="Arial"/>
              </a:rPr>
              <a:t>not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145">
                <a:latin typeface="Arial"/>
                <a:cs typeface="Arial"/>
              </a:rPr>
              <a:t>assume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75">
                <a:latin typeface="Arial"/>
                <a:cs typeface="Arial"/>
              </a:rPr>
              <a:t>models,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stores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90">
                <a:latin typeface="Arial"/>
                <a:cs typeface="Arial"/>
              </a:rPr>
              <a:t>reduced</a:t>
            </a:r>
            <a:r>
              <a:rPr dirty="0" sz="2400" spc="-21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representation</a:t>
            </a:r>
            <a:r>
              <a:rPr dirty="0" sz="2400" spc="-165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of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lvl="1" marL="579120" indent="-274955">
              <a:lnSpc>
                <a:spcPct val="100000"/>
              </a:lnSpc>
              <a:spcBef>
                <a:spcPts val="575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579120" algn="l"/>
                <a:tab pos="579755" algn="l"/>
              </a:tabLst>
            </a:pPr>
            <a:r>
              <a:rPr dirty="0" sz="2400" spc="-100">
                <a:latin typeface="Arial"/>
                <a:cs typeface="Arial"/>
              </a:rPr>
              <a:t>Includes </a:t>
            </a:r>
            <a:r>
              <a:rPr dirty="0" sz="2400" spc="-65">
                <a:latin typeface="Arial"/>
                <a:cs typeface="Arial"/>
              </a:rPr>
              <a:t>histograms, </a:t>
            </a:r>
            <a:r>
              <a:rPr dirty="0" sz="2400" spc="-55">
                <a:latin typeface="Arial"/>
                <a:cs typeface="Arial"/>
              </a:rPr>
              <a:t>clustering,</a:t>
            </a:r>
            <a:r>
              <a:rPr dirty="0" sz="2400" spc="-365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sampling.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0415" y="413004"/>
            <a:ext cx="4372356" cy="499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3811" y="1721866"/>
            <a:ext cx="492188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2105" algn="l"/>
              </a:tabLst>
            </a:pPr>
            <a:r>
              <a:rPr dirty="0" sz="1600" spc="-425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2000" spc="-105">
                <a:latin typeface="Arial"/>
                <a:cs typeface="Arial"/>
              </a:rPr>
              <a:t>Techniques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for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modeling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90">
                <a:latin typeface="Arial"/>
                <a:cs typeface="Arial"/>
              </a:rPr>
              <a:t>analysis</a:t>
            </a:r>
            <a:r>
              <a:rPr dirty="0" sz="2000" spc="-190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3851" y="2027656"/>
            <a:ext cx="4667250" cy="2007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dirty="0" sz="2000" spc="-55">
                <a:latin typeface="Arial"/>
                <a:cs typeface="Arial"/>
              </a:rPr>
              <a:t>numerical </a:t>
            </a:r>
            <a:r>
              <a:rPr dirty="0" sz="2000" spc="-45">
                <a:latin typeface="Arial"/>
                <a:cs typeface="Arial"/>
              </a:rPr>
              <a:t>data </a:t>
            </a:r>
            <a:r>
              <a:rPr dirty="0" sz="2000" spc="-60">
                <a:latin typeface="Arial"/>
                <a:cs typeface="Arial"/>
              </a:rPr>
              <a:t>consisting </a:t>
            </a:r>
            <a:r>
              <a:rPr dirty="0" sz="2000" spc="15">
                <a:latin typeface="Arial"/>
                <a:cs typeface="Arial"/>
              </a:rPr>
              <a:t>of </a:t>
            </a:r>
            <a:r>
              <a:rPr dirty="0" sz="2000" spc="-95">
                <a:latin typeface="Arial"/>
                <a:cs typeface="Arial"/>
              </a:rPr>
              <a:t>values </a:t>
            </a:r>
            <a:r>
              <a:rPr dirty="0" sz="2000" spc="15">
                <a:latin typeface="Arial"/>
                <a:cs typeface="Arial"/>
              </a:rPr>
              <a:t>of </a:t>
            </a:r>
            <a:r>
              <a:rPr dirty="0" sz="2000" spc="-135">
                <a:latin typeface="Arial"/>
                <a:cs typeface="Arial"/>
              </a:rPr>
              <a:t>a  </a:t>
            </a:r>
            <a:r>
              <a:rPr dirty="0" sz="2000" spc="-114" b="1" i="1">
                <a:latin typeface="Trebuchet MS"/>
                <a:cs typeface="Trebuchet MS"/>
              </a:rPr>
              <a:t>dependent </a:t>
            </a:r>
            <a:r>
              <a:rPr dirty="0" sz="2000" spc="-140" b="1" i="1">
                <a:latin typeface="Trebuchet MS"/>
                <a:cs typeface="Trebuchet MS"/>
              </a:rPr>
              <a:t>variable </a:t>
            </a:r>
            <a:r>
              <a:rPr dirty="0" sz="2000" spc="-85">
                <a:latin typeface="Arial"/>
                <a:cs typeface="Arial"/>
              </a:rPr>
              <a:t>(also </a:t>
            </a:r>
            <a:r>
              <a:rPr dirty="0" sz="2000" spc="-65">
                <a:latin typeface="Arial"/>
                <a:cs typeface="Arial"/>
              </a:rPr>
              <a:t>called </a:t>
            </a:r>
            <a:r>
              <a:rPr dirty="0" sz="2000" spc="-125" b="1" i="1">
                <a:latin typeface="Trebuchet MS"/>
                <a:cs typeface="Trebuchet MS"/>
              </a:rPr>
              <a:t>response  </a:t>
            </a:r>
            <a:r>
              <a:rPr dirty="0" sz="2000" spc="-140" b="1" i="1">
                <a:latin typeface="Trebuchet MS"/>
                <a:cs typeface="Trebuchet MS"/>
              </a:rPr>
              <a:t>variable</a:t>
            </a:r>
            <a:r>
              <a:rPr dirty="0" sz="2000" spc="-225" b="1" i="1">
                <a:latin typeface="Trebuchet MS"/>
                <a:cs typeface="Trebuchet MS"/>
              </a:rPr>
              <a:t> </a:t>
            </a:r>
            <a:r>
              <a:rPr dirty="0" sz="2000" spc="-114" b="1" i="1">
                <a:latin typeface="Trebuchet MS"/>
                <a:cs typeface="Trebuchet MS"/>
              </a:rPr>
              <a:t>(y)</a:t>
            </a:r>
            <a:r>
              <a:rPr dirty="0" sz="2000" spc="-114">
                <a:latin typeface="Arial"/>
                <a:cs typeface="Arial"/>
              </a:rPr>
              <a:t>)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one</a:t>
            </a:r>
            <a:r>
              <a:rPr dirty="0" sz="2000" spc="-18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or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more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95" i="1">
                <a:latin typeface="Arial"/>
                <a:cs typeface="Arial"/>
              </a:rPr>
              <a:t>independent  </a:t>
            </a:r>
            <a:r>
              <a:rPr dirty="0" sz="2000" spc="-95" i="1">
                <a:latin typeface="Arial"/>
                <a:cs typeface="Arial"/>
              </a:rPr>
              <a:t>variables </a:t>
            </a:r>
            <a:r>
              <a:rPr dirty="0" sz="2000" spc="-70">
                <a:latin typeface="Arial"/>
                <a:cs typeface="Arial"/>
              </a:rPr>
              <a:t>( </a:t>
            </a:r>
            <a:r>
              <a:rPr dirty="0" sz="2000" spc="-130" b="1" i="1">
                <a:latin typeface="Trebuchet MS"/>
                <a:cs typeface="Trebuchet MS"/>
              </a:rPr>
              <a:t>explanatory </a:t>
            </a:r>
            <a:r>
              <a:rPr dirty="0" sz="2000" spc="-135" b="1" i="1">
                <a:latin typeface="Trebuchet MS"/>
                <a:cs typeface="Trebuchet MS"/>
              </a:rPr>
              <a:t>variables </a:t>
            </a:r>
            <a:r>
              <a:rPr dirty="0" sz="2000" spc="-25">
                <a:latin typeface="Arial"/>
                <a:cs typeface="Arial"/>
              </a:rPr>
              <a:t>or  </a:t>
            </a:r>
            <a:r>
              <a:rPr dirty="0" sz="2000" spc="-140" b="1" i="1">
                <a:latin typeface="Trebuchet MS"/>
                <a:cs typeface="Trebuchet MS"/>
              </a:rPr>
              <a:t>predictors</a:t>
            </a:r>
            <a:r>
              <a:rPr dirty="0" sz="2000" spc="-225" b="1" i="1">
                <a:latin typeface="Trebuchet MS"/>
                <a:cs typeface="Trebuchet MS"/>
              </a:rPr>
              <a:t> </a:t>
            </a:r>
            <a:r>
              <a:rPr dirty="0" sz="2000" spc="-100" b="1" i="1">
                <a:latin typeface="Trebuchet MS"/>
                <a:cs typeface="Trebuchet MS"/>
              </a:rPr>
              <a:t>(x)</a:t>
            </a:r>
            <a:r>
              <a:rPr dirty="0" sz="2000" spc="-100">
                <a:latin typeface="Arial"/>
                <a:cs typeface="Arial"/>
              </a:rPr>
              <a:t>).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3811" y="4405350"/>
            <a:ext cx="5019675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2740" marR="5080" indent="-320040">
              <a:lnSpc>
                <a:spcPct val="130000"/>
              </a:lnSpc>
              <a:spcBef>
                <a:spcPts val="100"/>
              </a:spcBef>
              <a:tabLst>
                <a:tab pos="332105" algn="l"/>
              </a:tabLst>
            </a:pPr>
            <a:r>
              <a:rPr dirty="0" sz="1600" spc="-425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2000" spc="-95">
                <a:latin typeface="Arial"/>
                <a:cs typeface="Arial"/>
              </a:rPr>
              <a:t>The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parameters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are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estimated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120">
                <a:latin typeface="Arial"/>
                <a:cs typeface="Arial"/>
              </a:rPr>
              <a:t>so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165">
                <a:latin typeface="Arial"/>
                <a:cs typeface="Arial"/>
              </a:rPr>
              <a:t>as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45">
                <a:latin typeface="Arial"/>
                <a:cs typeface="Arial"/>
              </a:rPr>
              <a:t>to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give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a  </a:t>
            </a:r>
            <a:r>
              <a:rPr dirty="0" sz="2000" spc="-45">
                <a:latin typeface="Arial"/>
                <a:cs typeface="Arial"/>
              </a:rPr>
              <a:t>"</a:t>
            </a:r>
            <a:r>
              <a:rPr dirty="0" sz="2000" spc="-45" b="1">
                <a:latin typeface="Trebuchet MS"/>
                <a:cs typeface="Trebuchet MS"/>
              </a:rPr>
              <a:t>best</a:t>
            </a:r>
            <a:r>
              <a:rPr dirty="0" sz="2000" spc="-220" b="1">
                <a:latin typeface="Trebuchet MS"/>
                <a:cs typeface="Trebuchet MS"/>
              </a:rPr>
              <a:t> </a:t>
            </a:r>
            <a:r>
              <a:rPr dirty="0" sz="2000" spc="-50" b="1">
                <a:latin typeface="Trebuchet MS"/>
                <a:cs typeface="Trebuchet MS"/>
              </a:rPr>
              <a:t>fit</a:t>
            </a:r>
            <a:r>
              <a:rPr dirty="0" sz="2000" spc="-50">
                <a:latin typeface="Arial"/>
                <a:cs typeface="Arial"/>
              </a:rPr>
              <a:t>"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3811" y="5594400"/>
            <a:ext cx="4842510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2740" marR="5080" indent="-320040">
              <a:lnSpc>
                <a:spcPct val="130000"/>
              </a:lnSpc>
              <a:spcBef>
                <a:spcPts val="100"/>
              </a:spcBef>
              <a:tabLst>
                <a:tab pos="332105" algn="l"/>
              </a:tabLst>
            </a:pPr>
            <a:r>
              <a:rPr dirty="0" sz="1600" spc="-425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2000" spc="-30">
                <a:latin typeface="Arial"/>
                <a:cs typeface="Arial"/>
              </a:rPr>
              <a:t>Most</a:t>
            </a:r>
            <a:r>
              <a:rPr dirty="0" sz="2000" spc="-18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commonly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best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80">
                <a:latin typeface="Arial"/>
                <a:cs typeface="Arial"/>
              </a:rPr>
              <a:t>fit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is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evaluated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by  </a:t>
            </a:r>
            <a:r>
              <a:rPr dirty="0" sz="2000" spc="-75">
                <a:latin typeface="Arial"/>
                <a:cs typeface="Arial"/>
              </a:rPr>
              <a:t>using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 spc="-110" b="1" i="1">
                <a:latin typeface="Trebuchet MS"/>
                <a:cs typeface="Trebuchet MS"/>
              </a:rPr>
              <a:t>least</a:t>
            </a:r>
            <a:r>
              <a:rPr dirty="0" sz="2000" spc="-200" b="1" i="1">
                <a:latin typeface="Trebuchet MS"/>
                <a:cs typeface="Trebuchet MS"/>
              </a:rPr>
              <a:t> </a:t>
            </a:r>
            <a:r>
              <a:rPr dirty="0" sz="2000" spc="-120" b="1" i="1">
                <a:latin typeface="Trebuchet MS"/>
                <a:cs typeface="Trebuchet MS"/>
              </a:rPr>
              <a:t>squares</a:t>
            </a:r>
            <a:r>
              <a:rPr dirty="0" sz="2000" spc="-229" b="1" i="1">
                <a:latin typeface="Trebuchet MS"/>
                <a:cs typeface="Trebuchet MS"/>
              </a:rPr>
              <a:t> </a:t>
            </a:r>
            <a:r>
              <a:rPr dirty="0" sz="2000" spc="-90" b="1" i="1">
                <a:latin typeface="Trebuchet MS"/>
                <a:cs typeface="Trebuchet MS"/>
              </a:rPr>
              <a:t>method</a:t>
            </a:r>
            <a:r>
              <a:rPr dirty="0" sz="2000" spc="-9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48325" y="5075300"/>
            <a:ext cx="3442335" cy="1703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32105" marR="5080" indent="-320040">
              <a:lnSpc>
                <a:spcPct val="110000"/>
              </a:lnSpc>
              <a:spcBef>
                <a:spcPts val="105"/>
              </a:spcBef>
              <a:tabLst>
                <a:tab pos="332105" algn="l"/>
              </a:tabLst>
            </a:pPr>
            <a:r>
              <a:rPr dirty="0" sz="1600" spc="-420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2000" spc="-110">
                <a:latin typeface="Arial"/>
                <a:cs typeface="Arial"/>
              </a:rPr>
              <a:t>Used </a:t>
            </a:r>
            <a:r>
              <a:rPr dirty="0" sz="2000" spc="10">
                <a:latin typeface="Arial"/>
                <a:cs typeface="Arial"/>
              </a:rPr>
              <a:t>for </a:t>
            </a:r>
            <a:r>
              <a:rPr dirty="0" sz="2000" spc="-25">
                <a:latin typeface="Arial"/>
                <a:cs typeface="Arial"/>
              </a:rPr>
              <a:t>prediction</a:t>
            </a:r>
            <a:r>
              <a:rPr dirty="0" sz="2000" spc="-440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(including  forecasting </a:t>
            </a:r>
            <a:r>
              <a:rPr dirty="0" sz="2000" spc="15">
                <a:latin typeface="Arial"/>
                <a:cs typeface="Arial"/>
              </a:rPr>
              <a:t>of </a:t>
            </a:r>
            <a:r>
              <a:rPr dirty="0" sz="2000" spc="-55">
                <a:latin typeface="Arial"/>
                <a:cs typeface="Arial"/>
              </a:rPr>
              <a:t>time-series  </a:t>
            </a:r>
            <a:r>
              <a:rPr dirty="0" sz="2000" spc="-45">
                <a:latin typeface="Arial"/>
                <a:cs typeface="Arial"/>
              </a:rPr>
              <a:t>data), </a:t>
            </a:r>
            <a:r>
              <a:rPr dirty="0" sz="2000" spc="-50">
                <a:latin typeface="Arial"/>
                <a:cs typeface="Arial"/>
              </a:rPr>
              <a:t>inference, </a:t>
            </a:r>
            <a:r>
              <a:rPr dirty="0" sz="2000" spc="-60">
                <a:latin typeface="Arial"/>
                <a:cs typeface="Arial"/>
              </a:rPr>
              <a:t>hypothesis  </a:t>
            </a:r>
            <a:r>
              <a:rPr dirty="0" sz="2000" spc="-25">
                <a:latin typeface="Arial"/>
                <a:cs typeface="Arial"/>
              </a:rPr>
              <a:t>testing, </a:t>
            </a:r>
            <a:r>
              <a:rPr dirty="0" sz="2000" spc="-80">
                <a:latin typeface="Arial"/>
                <a:cs typeface="Arial"/>
              </a:rPr>
              <a:t>and </a:t>
            </a:r>
            <a:r>
              <a:rPr dirty="0" sz="2000" spc="-40">
                <a:latin typeface="Arial"/>
                <a:cs typeface="Arial"/>
              </a:rPr>
              <a:t>modeling </a:t>
            </a:r>
            <a:r>
              <a:rPr dirty="0" sz="2000" spc="10">
                <a:latin typeface="Arial"/>
                <a:cs typeface="Arial"/>
              </a:rPr>
              <a:t>of  </a:t>
            </a:r>
            <a:r>
              <a:rPr dirty="0" sz="2000" spc="-110">
                <a:latin typeface="Arial"/>
                <a:cs typeface="Arial"/>
              </a:rPr>
              <a:t>causal</a:t>
            </a:r>
            <a:r>
              <a:rPr dirty="0" sz="2000" spc="-19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relationships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486400" y="1626107"/>
            <a:ext cx="3276600" cy="3175000"/>
            <a:chOff x="5486400" y="1626107"/>
            <a:chExt cx="3276600" cy="3175000"/>
          </a:xfrm>
        </p:grpSpPr>
        <p:sp>
          <p:nvSpPr>
            <p:cNvPr id="9" name="object 9"/>
            <p:cNvSpPr/>
            <p:nvPr/>
          </p:nvSpPr>
          <p:spPr>
            <a:xfrm>
              <a:off x="5486400" y="1626107"/>
              <a:ext cx="3276600" cy="3175000"/>
            </a:xfrm>
            <a:custGeom>
              <a:avLst/>
              <a:gdLst/>
              <a:ahLst/>
              <a:cxnLst/>
              <a:rect l="l" t="t" r="r" b="b"/>
              <a:pathLst>
                <a:path w="3276600" h="3175000">
                  <a:moveTo>
                    <a:pt x="3276600" y="2717292"/>
                  </a:moveTo>
                  <a:lnTo>
                    <a:pt x="3263900" y="2710942"/>
                  </a:lnTo>
                  <a:lnTo>
                    <a:pt x="3200400" y="2679192"/>
                  </a:lnTo>
                  <a:lnTo>
                    <a:pt x="3200400" y="2710942"/>
                  </a:lnTo>
                  <a:lnTo>
                    <a:pt x="311365" y="2710942"/>
                  </a:lnTo>
                  <a:lnTo>
                    <a:pt x="312661" y="76200"/>
                  </a:lnTo>
                  <a:lnTo>
                    <a:pt x="344424" y="76200"/>
                  </a:lnTo>
                  <a:lnTo>
                    <a:pt x="338074" y="63500"/>
                  </a:lnTo>
                  <a:lnTo>
                    <a:pt x="306324" y="0"/>
                  </a:lnTo>
                  <a:lnTo>
                    <a:pt x="268224" y="76200"/>
                  </a:lnTo>
                  <a:lnTo>
                    <a:pt x="299961" y="76200"/>
                  </a:lnTo>
                  <a:lnTo>
                    <a:pt x="298665" y="2710942"/>
                  </a:lnTo>
                  <a:lnTo>
                    <a:pt x="0" y="2710942"/>
                  </a:lnTo>
                  <a:lnTo>
                    <a:pt x="0" y="2723642"/>
                  </a:lnTo>
                  <a:lnTo>
                    <a:pt x="298665" y="2723642"/>
                  </a:lnTo>
                  <a:lnTo>
                    <a:pt x="298450" y="3174492"/>
                  </a:lnTo>
                  <a:lnTo>
                    <a:pt x="311150" y="3174492"/>
                  </a:lnTo>
                  <a:lnTo>
                    <a:pt x="311365" y="2723642"/>
                  </a:lnTo>
                  <a:lnTo>
                    <a:pt x="3200400" y="2723642"/>
                  </a:lnTo>
                  <a:lnTo>
                    <a:pt x="3200400" y="2755392"/>
                  </a:lnTo>
                  <a:lnTo>
                    <a:pt x="3263900" y="2723642"/>
                  </a:lnTo>
                  <a:lnTo>
                    <a:pt x="3276600" y="2717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178039" y="3296411"/>
              <a:ext cx="44450" cy="43180"/>
            </a:xfrm>
            <a:custGeom>
              <a:avLst/>
              <a:gdLst/>
              <a:ahLst/>
              <a:cxnLst/>
              <a:rect l="l" t="t" r="r" b="b"/>
              <a:pathLst>
                <a:path w="44450" h="43179">
                  <a:moveTo>
                    <a:pt x="22098" y="0"/>
                  </a:moveTo>
                  <a:lnTo>
                    <a:pt x="13501" y="1672"/>
                  </a:lnTo>
                  <a:lnTo>
                    <a:pt x="6476" y="6238"/>
                  </a:lnTo>
                  <a:lnTo>
                    <a:pt x="1738" y="13019"/>
                  </a:lnTo>
                  <a:lnTo>
                    <a:pt x="0" y="21336"/>
                  </a:lnTo>
                  <a:lnTo>
                    <a:pt x="1738" y="29652"/>
                  </a:lnTo>
                  <a:lnTo>
                    <a:pt x="6476" y="36433"/>
                  </a:lnTo>
                  <a:lnTo>
                    <a:pt x="13501" y="40999"/>
                  </a:lnTo>
                  <a:lnTo>
                    <a:pt x="22098" y="42672"/>
                  </a:lnTo>
                  <a:lnTo>
                    <a:pt x="30694" y="40999"/>
                  </a:lnTo>
                  <a:lnTo>
                    <a:pt x="37719" y="36433"/>
                  </a:lnTo>
                  <a:lnTo>
                    <a:pt x="42457" y="29652"/>
                  </a:lnTo>
                  <a:lnTo>
                    <a:pt x="44195" y="21336"/>
                  </a:lnTo>
                  <a:lnTo>
                    <a:pt x="42457" y="13019"/>
                  </a:lnTo>
                  <a:lnTo>
                    <a:pt x="37718" y="6238"/>
                  </a:lnTo>
                  <a:lnTo>
                    <a:pt x="30694" y="1672"/>
                  </a:lnTo>
                  <a:lnTo>
                    <a:pt x="22098" y="0"/>
                  </a:lnTo>
                  <a:close/>
                </a:path>
              </a:pathLst>
            </a:custGeom>
            <a:solidFill>
              <a:srgbClr val="EFA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178039" y="3296411"/>
              <a:ext cx="44450" cy="43180"/>
            </a:xfrm>
            <a:custGeom>
              <a:avLst/>
              <a:gdLst/>
              <a:ahLst/>
              <a:cxnLst/>
              <a:rect l="l" t="t" r="r" b="b"/>
              <a:pathLst>
                <a:path w="44450" h="43179">
                  <a:moveTo>
                    <a:pt x="0" y="21336"/>
                  </a:moveTo>
                  <a:lnTo>
                    <a:pt x="1738" y="29652"/>
                  </a:lnTo>
                  <a:lnTo>
                    <a:pt x="6476" y="36433"/>
                  </a:lnTo>
                  <a:lnTo>
                    <a:pt x="13501" y="40999"/>
                  </a:lnTo>
                  <a:lnTo>
                    <a:pt x="22098" y="42672"/>
                  </a:lnTo>
                  <a:lnTo>
                    <a:pt x="30694" y="40999"/>
                  </a:lnTo>
                  <a:lnTo>
                    <a:pt x="37719" y="36433"/>
                  </a:lnTo>
                  <a:lnTo>
                    <a:pt x="42457" y="29652"/>
                  </a:lnTo>
                  <a:lnTo>
                    <a:pt x="44195" y="21336"/>
                  </a:lnTo>
                  <a:lnTo>
                    <a:pt x="42457" y="13019"/>
                  </a:lnTo>
                  <a:lnTo>
                    <a:pt x="37718" y="6238"/>
                  </a:lnTo>
                  <a:lnTo>
                    <a:pt x="30694" y="1672"/>
                  </a:lnTo>
                  <a:lnTo>
                    <a:pt x="22098" y="0"/>
                  </a:lnTo>
                  <a:lnTo>
                    <a:pt x="13501" y="1672"/>
                  </a:lnTo>
                  <a:lnTo>
                    <a:pt x="6476" y="6238"/>
                  </a:lnTo>
                  <a:lnTo>
                    <a:pt x="1738" y="13019"/>
                  </a:lnTo>
                  <a:lnTo>
                    <a:pt x="0" y="2133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760463" y="3400043"/>
              <a:ext cx="44450" cy="43180"/>
            </a:xfrm>
            <a:custGeom>
              <a:avLst/>
              <a:gdLst/>
              <a:ahLst/>
              <a:cxnLst/>
              <a:rect l="l" t="t" r="r" b="b"/>
              <a:pathLst>
                <a:path w="44450" h="43179">
                  <a:moveTo>
                    <a:pt x="22097" y="0"/>
                  </a:moveTo>
                  <a:lnTo>
                    <a:pt x="13501" y="1672"/>
                  </a:lnTo>
                  <a:lnTo>
                    <a:pt x="6476" y="6238"/>
                  </a:lnTo>
                  <a:lnTo>
                    <a:pt x="1738" y="13019"/>
                  </a:lnTo>
                  <a:lnTo>
                    <a:pt x="0" y="21335"/>
                  </a:lnTo>
                  <a:lnTo>
                    <a:pt x="1738" y="29652"/>
                  </a:lnTo>
                  <a:lnTo>
                    <a:pt x="6476" y="36433"/>
                  </a:lnTo>
                  <a:lnTo>
                    <a:pt x="13501" y="40999"/>
                  </a:lnTo>
                  <a:lnTo>
                    <a:pt x="22097" y="42671"/>
                  </a:lnTo>
                  <a:lnTo>
                    <a:pt x="30694" y="40999"/>
                  </a:lnTo>
                  <a:lnTo>
                    <a:pt x="37718" y="36433"/>
                  </a:lnTo>
                  <a:lnTo>
                    <a:pt x="42457" y="29652"/>
                  </a:lnTo>
                  <a:lnTo>
                    <a:pt x="44195" y="21335"/>
                  </a:lnTo>
                  <a:lnTo>
                    <a:pt x="42457" y="13019"/>
                  </a:lnTo>
                  <a:lnTo>
                    <a:pt x="37718" y="6238"/>
                  </a:lnTo>
                  <a:lnTo>
                    <a:pt x="30694" y="1672"/>
                  </a:lnTo>
                  <a:lnTo>
                    <a:pt x="22097" y="0"/>
                  </a:lnTo>
                  <a:close/>
                </a:path>
              </a:pathLst>
            </a:custGeom>
            <a:solidFill>
              <a:srgbClr val="EFA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760463" y="3400043"/>
              <a:ext cx="44450" cy="43180"/>
            </a:xfrm>
            <a:custGeom>
              <a:avLst/>
              <a:gdLst/>
              <a:ahLst/>
              <a:cxnLst/>
              <a:rect l="l" t="t" r="r" b="b"/>
              <a:pathLst>
                <a:path w="44450" h="43179">
                  <a:moveTo>
                    <a:pt x="0" y="21335"/>
                  </a:moveTo>
                  <a:lnTo>
                    <a:pt x="1738" y="29652"/>
                  </a:lnTo>
                  <a:lnTo>
                    <a:pt x="6476" y="36433"/>
                  </a:lnTo>
                  <a:lnTo>
                    <a:pt x="13501" y="40999"/>
                  </a:lnTo>
                  <a:lnTo>
                    <a:pt x="22097" y="42671"/>
                  </a:lnTo>
                  <a:lnTo>
                    <a:pt x="30694" y="40999"/>
                  </a:lnTo>
                  <a:lnTo>
                    <a:pt x="37718" y="36433"/>
                  </a:lnTo>
                  <a:lnTo>
                    <a:pt x="42457" y="29652"/>
                  </a:lnTo>
                  <a:lnTo>
                    <a:pt x="44195" y="21335"/>
                  </a:lnTo>
                  <a:lnTo>
                    <a:pt x="42457" y="13019"/>
                  </a:lnTo>
                  <a:lnTo>
                    <a:pt x="37718" y="6238"/>
                  </a:lnTo>
                  <a:lnTo>
                    <a:pt x="30694" y="1672"/>
                  </a:lnTo>
                  <a:lnTo>
                    <a:pt x="22097" y="0"/>
                  </a:lnTo>
                  <a:lnTo>
                    <a:pt x="13501" y="1672"/>
                  </a:lnTo>
                  <a:lnTo>
                    <a:pt x="6476" y="6238"/>
                  </a:lnTo>
                  <a:lnTo>
                    <a:pt x="1738" y="13019"/>
                  </a:lnTo>
                  <a:lnTo>
                    <a:pt x="0" y="2133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586727" y="2476499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336" y="0"/>
                  </a:moveTo>
                  <a:lnTo>
                    <a:pt x="13019" y="1672"/>
                  </a:lnTo>
                  <a:lnTo>
                    <a:pt x="6238" y="6238"/>
                  </a:lnTo>
                  <a:lnTo>
                    <a:pt x="1672" y="13019"/>
                  </a:lnTo>
                  <a:lnTo>
                    <a:pt x="0" y="21336"/>
                  </a:lnTo>
                  <a:lnTo>
                    <a:pt x="1672" y="29652"/>
                  </a:lnTo>
                  <a:lnTo>
                    <a:pt x="6238" y="36433"/>
                  </a:lnTo>
                  <a:lnTo>
                    <a:pt x="13019" y="40999"/>
                  </a:lnTo>
                  <a:lnTo>
                    <a:pt x="21336" y="42672"/>
                  </a:lnTo>
                  <a:lnTo>
                    <a:pt x="29652" y="40999"/>
                  </a:lnTo>
                  <a:lnTo>
                    <a:pt x="36433" y="36433"/>
                  </a:lnTo>
                  <a:lnTo>
                    <a:pt x="40999" y="29652"/>
                  </a:lnTo>
                  <a:lnTo>
                    <a:pt x="42672" y="21336"/>
                  </a:lnTo>
                  <a:lnTo>
                    <a:pt x="40999" y="13019"/>
                  </a:lnTo>
                  <a:lnTo>
                    <a:pt x="36433" y="6238"/>
                  </a:lnTo>
                  <a:lnTo>
                    <a:pt x="29652" y="1672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EFA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586727" y="2476499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0" y="21336"/>
                  </a:moveTo>
                  <a:lnTo>
                    <a:pt x="1672" y="29652"/>
                  </a:lnTo>
                  <a:lnTo>
                    <a:pt x="6238" y="36433"/>
                  </a:lnTo>
                  <a:lnTo>
                    <a:pt x="13019" y="40999"/>
                  </a:lnTo>
                  <a:lnTo>
                    <a:pt x="21336" y="42672"/>
                  </a:lnTo>
                  <a:lnTo>
                    <a:pt x="29652" y="40999"/>
                  </a:lnTo>
                  <a:lnTo>
                    <a:pt x="36433" y="36433"/>
                  </a:lnTo>
                  <a:lnTo>
                    <a:pt x="40999" y="29652"/>
                  </a:lnTo>
                  <a:lnTo>
                    <a:pt x="42672" y="21336"/>
                  </a:lnTo>
                  <a:lnTo>
                    <a:pt x="40999" y="13019"/>
                  </a:lnTo>
                  <a:lnTo>
                    <a:pt x="36433" y="6238"/>
                  </a:lnTo>
                  <a:lnTo>
                    <a:pt x="29652" y="1672"/>
                  </a:lnTo>
                  <a:lnTo>
                    <a:pt x="21336" y="0"/>
                  </a:lnTo>
                  <a:lnTo>
                    <a:pt x="13019" y="1672"/>
                  </a:lnTo>
                  <a:lnTo>
                    <a:pt x="6238" y="6238"/>
                  </a:lnTo>
                  <a:lnTo>
                    <a:pt x="1672" y="13019"/>
                  </a:lnTo>
                  <a:lnTo>
                    <a:pt x="0" y="213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411467" y="3869435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21336" y="0"/>
                  </a:moveTo>
                  <a:lnTo>
                    <a:pt x="13019" y="1672"/>
                  </a:lnTo>
                  <a:lnTo>
                    <a:pt x="6238" y="6238"/>
                  </a:lnTo>
                  <a:lnTo>
                    <a:pt x="1672" y="13019"/>
                  </a:lnTo>
                  <a:lnTo>
                    <a:pt x="0" y="21336"/>
                  </a:lnTo>
                  <a:lnTo>
                    <a:pt x="1672" y="29652"/>
                  </a:lnTo>
                  <a:lnTo>
                    <a:pt x="6238" y="36433"/>
                  </a:lnTo>
                  <a:lnTo>
                    <a:pt x="13019" y="40999"/>
                  </a:lnTo>
                  <a:lnTo>
                    <a:pt x="21336" y="42671"/>
                  </a:lnTo>
                  <a:lnTo>
                    <a:pt x="29652" y="40999"/>
                  </a:lnTo>
                  <a:lnTo>
                    <a:pt x="36433" y="36433"/>
                  </a:lnTo>
                  <a:lnTo>
                    <a:pt x="40999" y="29652"/>
                  </a:lnTo>
                  <a:lnTo>
                    <a:pt x="42672" y="21336"/>
                  </a:lnTo>
                  <a:lnTo>
                    <a:pt x="40999" y="13019"/>
                  </a:lnTo>
                  <a:lnTo>
                    <a:pt x="36433" y="6238"/>
                  </a:lnTo>
                  <a:lnTo>
                    <a:pt x="29652" y="1672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EFA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411467" y="3869435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0" y="21336"/>
                  </a:moveTo>
                  <a:lnTo>
                    <a:pt x="1672" y="29652"/>
                  </a:lnTo>
                  <a:lnTo>
                    <a:pt x="6238" y="36433"/>
                  </a:lnTo>
                  <a:lnTo>
                    <a:pt x="13019" y="40999"/>
                  </a:lnTo>
                  <a:lnTo>
                    <a:pt x="21336" y="42671"/>
                  </a:lnTo>
                  <a:lnTo>
                    <a:pt x="29652" y="40999"/>
                  </a:lnTo>
                  <a:lnTo>
                    <a:pt x="36433" y="36433"/>
                  </a:lnTo>
                  <a:lnTo>
                    <a:pt x="40999" y="29652"/>
                  </a:lnTo>
                  <a:lnTo>
                    <a:pt x="42672" y="21336"/>
                  </a:lnTo>
                  <a:lnTo>
                    <a:pt x="40999" y="13019"/>
                  </a:lnTo>
                  <a:lnTo>
                    <a:pt x="36433" y="6238"/>
                  </a:lnTo>
                  <a:lnTo>
                    <a:pt x="29652" y="1672"/>
                  </a:lnTo>
                  <a:lnTo>
                    <a:pt x="21336" y="0"/>
                  </a:lnTo>
                  <a:lnTo>
                    <a:pt x="13019" y="1672"/>
                  </a:lnTo>
                  <a:lnTo>
                    <a:pt x="6238" y="6238"/>
                  </a:lnTo>
                  <a:lnTo>
                    <a:pt x="1672" y="13019"/>
                  </a:lnTo>
                  <a:lnTo>
                    <a:pt x="0" y="213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283195" y="2942843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335" y="0"/>
                  </a:moveTo>
                  <a:lnTo>
                    <a:pt x="13019" y="1672"/>
                  </a:lnTo>
                  <a:lnTo>
                    <a:pt x="6238" y="6238"/>
                  </a:lnTo>
                  <a:lnTo>
                    <a:pt x="1672" y="13019"/>
                  </a:lnTo>
                  <a:lnTo>
                    <a:pt x="0" y="21335"/>
                  </a:lnTo>
                  <a:lnTo>
                    <a:pt x="1672" y="29652"/>
                  </a:lnTo>
                  <a:lnTo>
                    <a:pt x="6238" y="36433"/>
                  </a:lnTo>
                  <a:lnTo>
                    <a:pt x="13019" y="40999"/>
                  </a:lnTo>
                  <a:lnTo>
                    <a:pt x="21335" y="42671"/>
                  </a:lnTo>
                  <a:lnTo>
                    <a:pt x="29652" y="40999"/>
                  </a:lnTo>
                  <a:lnTo>
                    <a:pt x="36433" y="36433"/>
                  </a:lnTo>
                  <a:lnTo>
                    <a:pt x="40999" y="29652"/>
                  </a:lnTo>
                  <a:lnTo>
                    <a:pt x="42672" y="21335"/>
                  </a:lnTo>
                  <a:lnTo>
                    <a:pt x="40999" y="13019"/>
                  </a:lnTo>
                  <a:lnTo>
                    <a:pt x="36433" y="6238"/>
                  </a:lnTo>
                  <a:lnTo>
                    <a:pt x="29652" y="1672"/>
                  </a:lnTo>
                  <a:lnTo>
                    <a:pt x="21335" y="0"/>
                  </a:lnTo>
                  <a:close/>
                </a:path>
              </a:pathLst>
            </a:custGeom>
            <a:solidFill>
              <a:srgbClr val="EFA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283195" y="2942843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0" y="21335"/>
                  </a:moveTo>
                  <a:lnTo>
                    <a:pt x="1672" y="29652"/>
                  </a:lnTo>
                  <a:lnTo>
                    <a:pt x="6238" y="36433"/>
                  </a:lnTo>
                  <a:lnTo>
                    <a:pt x="13019" y="40999"/>
                  </a:lnTo>
                  <a:lnTo>
                    <a:pt x="21335" y="42671"/>
                  </a:lnTo>
                  <a:lnTo>
                    <a:pt x="29652" y="40999"/>
                  </a:lnTo>
                  <a:lnTo>
                    <a:pt x="36433" y="36433"/>
                  </a:lnTo>
                  <a:lnTo>
                    <a:pt x="40999" y="29652"/>
                  </a:lnTo>
                  <a:lnTo>
                    <a:pt x="42672" y="21335"/>
                  </a:lnTo>
                  <a:lnTo>
                    <a:pt x="40999" y="13019"/>
                  </a:lnTo>
                  <a:lnTo>
                    <a:pt x="36433" y="6238"/>
                  </a:lnTo>
                  <a:lnTo>
                    <a:pt x="29652" y="1672"/>
                  </a:lnTo>
                  <a:lnTo>
                    <a:pt x="21335" y="0"/>
                  </a:lnTo>
                  <a:lnTo>
                    <a:pt x="13019" y="1672"/>
                  </a:lnTo>
                  <a:lnTo>
                    <a:pt x="6238" y="6238"/>
                  </a:lnTo>
                  <a:lnTo>
                    <a:pt x="1672" y="13019"/>
                  </a:lnTo>
                  <a:lnTo>
                    <a:pt x="0" y="2133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484364" y="2670047"/>
              <a:ext cx="44450" cy="43180"/>
            </a:xfrm>
            <a:custGeom>
              <a:avLst/>
              <a:gdLst/>
              <a:ahLst/>
              <a:cxnLst/>
              <a:rect l="l" t="t" r="r" b="b"/>
              <a:pathLst>
                <a:path w="44450" h="43180">
                  <a:moveTo>
                    <a:pt x="22097" y="0"/>
                  </a:moveTo>
                  <a:lnTo>
                    <a:pt x="13501" y="1672"/>
                  </a:lnTo>
                  <a:lnTo>
                    <a:pt x="6476" y="6238"/>
                  </a:lnTo>
                  <a:lnTo>
                    <a:pt x="1738" y="13019"/>
                  </a:lnTo>
                  <a:lnTo>
                    <a:pt x="0" y="21336"/>
                  </a:lnTo>
                  <a:lnTo>
                    <a:pt x="1738" y="29652"/>
                  </a:lnTo>
                  <a:lnTo>
                    <a:pt x="6476" y="36433"/>
                  </a:lnTo>
                  <a:lnTo>
                    <a:pt x="13501" y="40999"/>
                  </a:lnTo>
                  <a:lnTo>
                    <a:pt x="22097" y="42672"/>
                  </a:lnTo>
                  <a:lnTo>
                    <a:pt x="30694" y="40999"/>
                  </a:lnTo>
                  <a:lnTo>
                    <a:pt x="37718" y="36433"/>
                  </a:lnTo>
                  <a:lnTo>
                    <a:pt x="42457" y="29652"/>
                  </a:lnTo>
                  <a:lnTo>
                    <a:pt x="44195" y="21336"/>
                  </a:lnTo>
                  <a:lnTo>
                    <a:pt x="42457" y="13019"/>
                  </a:lnTo>
                  <a:lnTo>
                    <a:pt x="37718" y="6238"/>
                  </a:lnTo>
                  <a:lnTo>
                    <a:pt x="30694" y="1672"/>
                  </a:lnTo>
                  <a:lnTo>
                    <a:pt x="22097" y="0"/>
                  </a:lnTo>
                  <a:close/>
                </a:path>
              </a:pathLst>
            </a:custGeom>
            <a:solidFill>
              <a:srgbClr val="EFA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484364" y="2670047"/>
              <a:ext cx="44450" cy="43180"/>
            </a:xfrm>
            <a:custGeom>
              <a:avLst/>
              <a:gdLst/>
              <a:ahLst/>
              <a:cxnLst/>
              <a:rect l="l" t="t" r="r" b="b"/>
              <a:pathLst>
                <a:path w="44450" h="43180">
                  <a:moveTo>
                    <a:pt x="0" y="21336"/>
                  </a:moveTo>
                  <a:lnTo>
                    <a:pt x="1738" y="29652"/>
                  </a:lnTo>
                  <a:lnTo>
                    <a:pt x="6476" y="36433"/>
                  </a:lnTo>
                  <a:lnTo>
                    <a:pt x="13501" y="40999"/>
                  </a:lnTo>
                  <a:lnTo>
                    <a:pt x="22097" y="42672"/>
                  </a:lnTo>
                  <a:lnTo>
                    <a:pt x="30694" y="40999"/>
                  </a:lnTo>
                  <a:lnTo>
                    <a:pt x="37718" y="36433"/>
                  </a:lnTo>
                  <a:lnTo>
                    <a:pt x="42457" y="29652"/>
                  </a:lnTo>
                  <a:lnTo>
                    <a:pt x="44195" y="21336"/>
                  </a:lnTo>
                  <a:lnTo>
                    <a:pt x="42457" y="13019"/>
                  </a:lnTo>
                  <a:lnTo>
                    <a:pt x="37718" y="6238"/>
                  </a:lnTo>
                  <a:lnTo>
                    <a:pt x="30694" y="1672"/>
                  </a:lnTo>
                  <a:lnTo>
                    <a:pt x="22097" y="0"/>
                  </a:lnTo>
                  <a:lnTo>
                    <a:pt x="13501" y="1672"/>
                  </a:lnTo>
                  <a:lnTo>
                    <a:pt x="6476" y="6238"/>
                  </a:lnTo>
                  <a:lnTo>
                    <a:pt x="1738" y="13019"/>
                  </a:lnTo>
                  <a:lnTo>
                    <a:pt x="0" y="2133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053327" y="3965447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21336" y="0"/>
                  </a:moveTo>
                  <a:lnTo>
                    <a:pt x="13019" y="1672"/>
                  </a:lnTo>
                  <a:lnTo>
                    <a:pt x="6238" y="6238"/>
                  </a:lnTo>
                  <a:lnTo>
                    <a:pt x="1672" y="13019"/>
                  </a:lnTo>
                  <a:lnTo>
                    <a:pt x="0" y="21335"/>
                  </a:lnTo>
                  <a:lnTo>
                    <a:pt x="1672" y="29652"/>
                  </a:lnTo>
                  <a:lnTo>
                    <a:pt x="6238" y="36433"/>
                  </a:lnTo>
                  <a:lnTo>
                    <a:pt x="13019" y="40999"/>
                  </a:lnTo>
                  <a:lnTo>
                    <a:pt x="21336" y="42671"/>
                  </a:lnTo>
                  <a:lnTo>
                    <a:pt x="29652" y="40999"/>
                  </a:lnTo>
                  <a:lnTo>
                    <a:pt x="36433" y="36433"/>
                  </a:lnTo>
                  <a:lnTo>
                    <a:pt x="40999" y="29652"/>
                  </a:lnTo>
                  <a:lnTo>
                    <a:pt x="42672" y="21335"/>
                  </a:lnTo>
                  <a:lnTo>
                    <a:pt x="40999" y="13019"/>
                  </a:lnTo>
                  <a:lnTo>
                    <a:pt x="36433" y="6238"/>
                  </a:lnTo>
                  <a:lnTo>
                    <a:pt x="29652" y="1672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EFA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053327" y="3965447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0" y="21335"/>
                  </a:moveTo>
                  <a:lnTo>
                    <a:pt x="1672" y="29652"/>
                  </a:lnTo>
                  <a:lnTo>
                    <a:pt x="6238" y="36433"/>
                  </a:lnTo>
                  <a:lnTo>
                    <a:pt x="13019" y="40999"/>
                  </a:lnTo>
                  <a:lnTo>
                    <a:pt x="21336" y="42671"/>
                  </a:lnTo>
                  <a:lnTo>
                    <a:pt x="29652" y="40999"/>
                  </a:lnTo>
                  <a:lnTo>
                    <a:pt x="36433" y="36433"/>
                  </a:lnTo>
                  <a:lnTo>
                    <a:pt x="40999" y="29652"/>
                  </a:lnTo>
                  <a:lnTo>
                    <a:pt x="42672" y="21335"/>
                  </a:lnTo>
                  <a:lnTo>
                    <a:pt x="40999" y="13019"/>
                  </a:lnTo>
                  <a:lnTo>
                    <a:pt x="36433" y="6238"/>
                  </a:lnTo>
                  <a:lnTo>
                    <a:pt x="29652" y="1672"/>
                  </a:lnTo>
                  <a:lnTo>
                    <a:pt x="21336" y="0"/>
                  </a:lnTo>
                  <a:lnTo>
                    <a:pt x="13019" y="1672"/>
                  </a:lnTo>
                  <a:lnTo>
                    <a:pt x="6238" y="6238"/>
                  </a:lnTo>
                  <a:lnTo>
                    <a:pt x="1672" y="13019"/>
                  </a:lnTo>
                  <a:lnTo>
                    <a:pt x="0" y="2133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805927" y="2665475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336" y="0"/>
                  </a:moveTo>
                  <a:lnTo>
                    <a:pt x="13019" y="1672"/>
                  </a:lnTo>
                  <a:lnTo>
                    <a:pt x="6238" y="6238"/>
                  </a:lnTo>
                  <a:lnTo>
                    <a:pt x="1672" y="13019"/>
                  </a:lnTo>
                  <a:lnTo>
                    <a:pt x="0" y="21336"/>
                  </a:lnTo>
                  <a:lnTo>
                    <a:pt x="1672" y="29652"/>
                  </a:lnTo>
                  <a:lnTo>
                    <a:pt x="6238" y="36433"/>
                  </a:lnTo>
                  <a:lnTo>
                    <a:pt x="13019" y="40999"/>
                  </a:lnTo>
                  <a:lnTo>
                    <a:pt x="21336" y="42672"/>
                  </a:lnTo>
                  <a:lnTo>
                    <a:pt x="29652" y="40999"/>
                  </a:lnTo>
                  <a:lnTo>
                    <a:pt x="36433" y="36433"/>
                  </a:lnTo>
                  <a:lnTo>
                    <a:pt x="40999" y="29652"/>
                  </a:lnTo>
                  <a:lnTo>
                    <a:pt x="42672" y="21336"/>
                  </a:lnTo>
                  <a:lnTo>
                    <a:pt x="40999" y="13019"/>
                  </a:lnTo>
                  <a:lnTo>
                    <a:pt x="36433" y="6238"/>
                  </a:lnTo>
                  <a:lnTo>
                    <a:pt x="29652" y="1672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EFA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805927" y="2665475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0" y="21336"/>
                  </a:moveTo>
                  <a:lnTo>
                    <a:pt x="1672" y="29652"/>
                  </a:lnTo>
                  <a:lnTo>
                    <a:pt x="6238" y="36433"/>
                  </a:lnTo>
                  <a:lnTo>
                    <a:pt x="13019" y="40999"/>
                  </a:lnTo>
                  <a:lnTo>
                    <a:pt x="21336" y="42672"/>
                  </a:lnTo>
                  <a:lnTo>
                    <a:pt x="29652" y="40999"/>
                  </a:lnTo>
                  <a:lnTo>
                    <a:pt x="36433" y="36433"/>
                  </a:lnTo>
                  <a:lnTo>
                    <a:pt x="40999" y="29652"/>
                  </a:lnTo>
                  <a:lnTo>
                    <a:pt x="42672" y="21336"/>
                  </a:lnTo>
                  <a:lnTo>
                    <a:pt x="40999" y="13019"/>
                  </a:lnTo>
                  <a:lnTo>
                    <a:pt x="36433" y="6238"/>
                  </a:lnTo>
                  <a:lnTo>
                    <a:pt x="29652" y="1672"/>
                  </a:lnTo>
                  <a:lnTo>
                    <a:pt x="21336" y="0"/>
                  </a:lnTo>
                  <a:lnTo>
                    <a:pt x="13019" y="1672"/>
                  </a:lnTo>
                  <a:lnTo>
                    <a:pt x="6238" y="6238"/>
                  </a:lnTo>
                  <a:lnTo>
                    <a:pt x="1672" y="13019"/>
                  </a:lnTo>
                  <a:lnTo>
                    <a:pt x="0" y="213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825739" y="2426207"/>
              <a:ext cx="44450" cy="43180"/>
            </a:xfrm>
            <a:custGeom>
              <a:avLst/>
              <a:gdLst/>
              <a:ahLst/>
              <a:cxnLst/>
              <a:rect l="l" t="t" r="r" b="b"/>
              <a:pathLst>
                <a:path w="44450" h="43180">
                  <a:moveTo>
                    <a:pt x="22098" y="0"/>
                  </a:moveTo>
                  <a:lnTo>
                    <a:pt x="13501" y="1672"/>
                  </a:lnTo>
                  <a:lnTo>
                    <a:pt x="6476" y="6238"/>
                  </a:lnTo>
                  <a:lnTo>
                    <a:pt x="1738" y="13019"/>
                  </a:lnTo>
                  <a:lnTo>
                    <a:pt x="0" y="21336"/>
                  </a:lnTo>
                  <a:lnTo>
                    <a:pt x="1738" y="29652"/>
                  </a:lnTo>
                  <a:lnTo>
                    <a:pt x="6476" y="36433"/>
                  </a:lnTo>
                  <a:lnTo>
                    <a:pt x="13501" y="40999"/>
                  </a:lnTo>
                  <a:lnTo>
                    <a:pt x="22098" y="42671"/>
                  </a:lnTo>
                  <a:lnTo>
                    <a:pt x="30694" y="40999"/>
                  </a:lnTo>
                  <a:lnTo>
                    <a:pt x="37719" y="36433"/>
                  </a:lnTo>
                  <a:lnTo>
                    <a:pt x="42457" y="29652"/>
                  </a:lnTo>
                  <a:lnTo>
                    <a:pt x="44195" y="21336"/>
                  </a:lnTo>
                  <a:lnTo>
                    <a:pt x="42457" y="13019"/>
                  </a:lnTo>
                  <a:lnTo>
                    <a:pt x="37718" y="6238"/>
                  </a:lnTo>
                  <a:lnTo>
                    <a:pt x="30694" y="1672"/>
                  </a:lnTo>
                  <a:lnTo>
                    <a:pt x="22098" y="0"/>
                  </a:lnTo>
                  <a:close/>
                </a:path>
              </a:pathLst>
            </a:custGeom>
            <a:solidFill>
              <a:srgbClr val="EFA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825739" y="2426207"/>
              <a:ext cx="44450" cy="43180"/>
            </a:xfrm>
            <a:custGeom>
              <a:avLst/>
              <a:gdLst/>
              <a:ahLst/>
              <a:cxnLst/>
              <a:rect l="l" t="t" r="r" b="b"/>
              <a:pathLst>
                <a:path w="44450" h="43180">
                  <a:moveTo>
                    <a:pt x="0" y="21336"/>
                  </a:moveTo>
                  <a:lnTo>
                    <a:pt x="1738" y="29652"/>
                  </a:lnTo>
                  <a:lnTo>
                    <a:pt x="6476" y="36433"/>
                  </a:lnTo>
                  <a:lnTo>
                    <a:pt x="13501" y="40999"/>
                  </a:lnTo>
                  <a:lnTo>
                    <a:pt x="22098" y="42671"/>
                  </a:lnTo>
                  <a:lnTo>
                    <a:pt x="30694" y="40999"/>
                  </a:lnTo>
                  <a:lnTo>
                    <a:pt x="37719" y="36433"/>
                  </a:lnTo>
                  <a:lnTo>
                    <a:pt x="42457" y="29652"/>
                  </a:lnTo>
                  <a:lnTo>
                    <a:pt x="44195" y="21336"/>
                  </a:lnTo>
                  <a:lnTo>
                    <a:pt x="42457" y="13019"/>
                  </a:lnTo>
                  <a:lnTo>
                    <a:pt x="37718" y="6238"/>
                  </a:lnTo>
                  <a:lnTo>
                    <a:pt x="30694" y="1672"/>
                  </a:lnTo>
                  <a:lnTo>
                    <a:pt x="22098" y="0"/>
                  </a:lnTo>
                  <a:lnTo>
                    <a:pt x="13501" y="1672"/>
                  </a:lnTo>
                  <a:lnTo>
                    <a:pt x="6476" y="6238"/>
                  </a:lnTo>
                  <a:lnTo>
                    <a:pt x="1738" y="13019"/>
                  </a:lnTo>
                  <a:lnTo>
                    <a:pt x="0" y="213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240267" y="2398775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335" y="0"/>
                  </a:moveTo>
                  <a:lnTo>
                    <a:pt x="13019" y="1672"/>
                  </a:lnTo>
                  <a:lnTo>
                    <a:pt x="6238" y="6238"/>
                  </a:lnTo>
                  <a:lnTo>
                    <a:pt x="1672" y="13019"/>
                  </a:lnTo>
                  <a:lnTo>
                    <a:pt x="0" y="21336"/>
                  </a:lnTo>
                  <a:lnTo>
                    <a:pt x="1672" y="29652"/>
                  </a:lnTo>
                  <a:lnTo>
                    <a:pt x="6238" y="36433"/>
                  </a:lnTo>
                  <a:lnTo>
                    <a:pt x="13019" y="40999"/>
                  </a:lnTo>
                  <a:lnTo>
                    <a:pt x="21335" y="42672"/>
                  </a:lnTo>
                  <a:lnTo>
                    <a:pt x="29652" y="40999"/>
                  </a:lnTo>
                  <a:lnTo>
                    <a:pt x="36433" y="36433"/>
                  </a:lnTo>
                  <a:lnTo>
                    <a:pt x="40999" y="29652"/>
                  </a:lnTo>
                  <a:lnTo>
                    <a:pt x="42672" y="21336"/>
                  </a:lnTo>
                  <a:lnTo>
                    <a:pt x="40999" y="13019"/>
                  </a:lnTo>
                  <a:lnTo>
                    <a:pt x="36433" y="6238"/>
                  </a:lnTo>
                  <a:lnTo>
                    <a:pt x="29652" y="1672"/>
                  </a:lnTo>
                  <a:lnTo>
                    <a:pt x="21335" y="0"/>
                  </a:lnTo>
                  <a:close/>
                </a:path>
              </a:pathLst>
            </a:custGeom>
            <a:solidFill>
              <a:srgbClr val="EFA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240267" y="2398775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0" y="21336"/>
                  </a:moveTo>
                  <a:lnTo>
                    <a:pt x="1672" y="29652"/>
                  </a:lnTo>
                  <a:lnTo>
                    <a:pt x="6238" y="36433"/>
                  </a:lnTo>
                  <a:lnTo>
                    <a:pt x="13019" y="40999"/>
                  </a:lnTo>
                  <a:lnTo>
                    <a:pt x="21335" y="42672"/>
                  </a:lnTo>
                  <a:lnTo>
                    <a:pt x="29652" y="40999"/>
                  </a:lnTo>
                  <a:lnTo>
                    <a:pt x="36433" y="36433"/>
                  </a:lnTo>
                  <a:lnTo>
                    <a:pt x="40999" y="29652"/>
                  </a:lnTo>
                  <a:lnTo>
                    <a:pt x="42672" y="21336"/>
                  </a:lnTo>
                  <a:lnTo>
                    <a:pt x="40999" y="13019"/>
                  </a:lnTo>
                  <a:lnTo>
                    <a:pt x="36433" y="6238"/>
                  </a:lnTo>
                  <a:lnTo>
                    <a:pt x="29652" y="1672"/>
                  </a:lnTo>
                  <a:lnTo>
                    <a:pt x="21335" y="0"/>
                  </a:lnTo>
                  <a:lnTo>
                    <a:pt x="13019" y="1672"/>
                  </a:lnTo>
                  <a:lnTo>
                    <a:pt x="6238" y="6238"/>
                  </a:lnTo>
                  <a:lnTo>
                    <a:pt x="1672" y="13019"/>
                  </a:lnTo>
                  <a:lnTo>
                    <a:pt x="0" y="213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009131" y="4232147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21335" y="0"/>
                  </a:moveTo>
                  <a:lnTo>
                    <a:pt x="13019" y="1672"/>
                  </a:lnTo>
                  <a:lnTo>
                    <a:pt x="6238" y="6238"/>
                  </a:lnTo>
                  <a:lnTo>
                    <a:pt x="1672" y="13019"/>
                  </a:lnTo>
                  <a:lnTo>
                    <a:pt x="0" y="21335"/>
                  </a:lnTo>
                  <a:lnTo>
                    <a:pt x="1672" y="29652"/>
                  </a:lnTo>
                  <a:lnTo>
                    <a:pt x="6238" y="36433"/>
                  </a:lnTo>
                  <a:lnTo>
                    <a:pt x="13019" y="40999"/>
                  </a:lnTo>
                  <a:lnTo>
                    <a:pt x="21335" y="42671"/>
                  </a:lnTo>
                  <a:lnTo>
                    <a:pt x="29652" y="40999"/>
                  </a:lnTo>
                  <a:lnTo>
                    <a:pt x="36433" y="36433"/>
                  </a:lnTo>
                  <a:lnTo>
                    <a:pt x="40999" y="29652"/>
                  </a:lnTo>
                  <a:lnTo>
                    <a:pt x="42671" y="21335"/>
                  </a:lnTo>
                  <a:lnTo>
                    <a:pt x="40999" y="13019"/>
                  </a:lnTo>
                  <a:lnTo>
                    <a:pt x="36433" y="6238"/>
                  </a:lnTo>
                  <a:lnTo>
                    <a:pt x="29652" y="1672"/>
                  </a:lnTo>
                  <a:lnTo>
                    <a:pt x="21335" y="0"/>
                  </a:lnTo>
                  <a:close/>
                </a:path>
              </a:pathLst>
            </a:custGeom>
            <a:solidFill>
              <a:srgbClr val="EFA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009131" y="4232147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0" y="21335"/>
                  </a:moveTo>
                  <a:lnTo>
                    <a:pt x="1672" y="29652"/>
                  </a:lnTo>
                  <a:lnTo>
                    <a:pt x="6238" y="36433"/>
                  </a:lnTo>
                  <a:lnTo>
                    <a:pt x="13019" y="40999"/>
                  </a:lnTo>
                  <a:lnTo>
                    <a:pt x="21335" y="42671"/>
                  </a:lnTo>
                  <a:lnTo>
                    <a:pt x="29652" y="40999"/>
                  </a:lnTo>
                  <a:lnTo>
                    <a:pt x="36433" y="36433"/>
                  </a:lnTo>
                  <a:lnTo>
                    <a:pt x="40999" y="29652"/>
                  </a:lnTo>
                  <a:lnTo>
                    <a:pt x="42671" y="21335"/>
                  </a:lnTo>
                  <a:lnTo>
                    <a:pt x="40999" y="13019"/>
                  </a:lnTo>
                  <a:lnTo>
                    <a:pt x="36433" y="6238"/>
                  </a:lnTo>
                  <a:lnTo>
                    <a:pt x="29652" y="1672"/>
                  </a:lnTo>
                  <a:lnTo>
                    <a:pt x="21335" y="0"/>
                  </a:lnTo>
                  <a:lnTo>
                    <a:pt x="13019" y="1672"/>
                  </a:lnTo>
                  <a:lnTo>
                    <a:pt x="6238" y="6238"/>
                  </a:lnTo>
                  <a:lnTo>
                    <a:pt x="1672" y="13019"/>
                  </a:lnTo>
                  <a:lnTo>
                    <a:pt x="0" y="2133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220455" y="2147315"/>
              <a:ext cx="43180" cy="44450"/>
            </a:xfrm>
            <a:custGeom>
              <a:avLst/>
              <a:gdLst/>
              <a:ahLst/>
              <a:cxnLst/>
              <a:rect l="l" t="t" r="r" b="b"/>
              <a:pathLst>
                <a:path w="43179" h="44450">
                  <a:moveTo>
                    <a:pt x="21336" y="0"/>
                  </a:moveTo>
                  <a:lnTo>
                    <a:pt x="13019" y="1738"/>
                  </a:lnTo>
                  <a:lnTo>
                    <a:pt x="6238" y="6477"/>
                  </a:lnTo>
                  <a:lnTo>
                    <a:pt x="1672" y="13501"/>
                  </a:lnTo>
                  <a:lnTo>
                    <a:pt x="0" y="22098"/>
                  </a:lnTo>
                  <a:lnTo>
                    <a:pt x="1672" y="30694"/>
                  </a:lnTo>
                  <a:lnTo>
                    <a:pt x="6238" y="37719"/>
                  </a:lnTo>
                  <a:lnTo>
                    <a:pt x="13019" y="42457"/>
                  </a:lnTo>
                  <a:lnTo>
                    <a:pt x="21336" y="44196"/>
                  </a:lnTo>
                  <a:lnTo>
                    <a:pt x="29652" y="42457"/>
                  </a:lnTo>
                  <a:lnTo>
                    <a:pt x="36433" y="37718"/>
                  </a:lnTo>
                  <a:lnTo>
                    <a:pt x="40999" y="30694"/>
                  </a:lnTo>
                  <a:lnTo>
                    <a:pt x="42672" y="22098"/>
                  </a:lnTo>
                  <a:lnTo>
                    <a:pt x="40999" y="13501"/>
                  </a:lnTo>
                  <a:lnTo>
                    <a:pt x="36433" y="6476"/>
                  </a:lnTo>
                  <a:lnTo>
                    <a:pt x="29652" y="1738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EFA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220455" y="2147315"/>
              <a:ext cx="43180" cy="44450"/>
            </a:xfrm>
            <a:custGeom>
              <a:avLst/>
              <a:gdLst/>
              <a:ahLst/>
              <a:cxnLst/>
              <a:rect l="l" t="t" r="r" b="b"/>
              <a:pathLst>
                <a:path w="43179" h="44450">
                  <a:moveTo>
                    <a:pt x="0" y="22098"/>
                  </a:moveTo>
                  <a:lnTo>
                    <a:pt x="1672" y="30694"/>
                  </a:lnTo>
                  <a:lnTo>
                    <a:pt x="6238" y="37719"/>
                  </a:lnTo>
                  <a:lnTo>
                    <a:pt x="13019" y="42457"/>
                  </a:lnTo>
                  <a:lnTo>
                    <a:pt x="21336" y="44196"/>
                  </a:lnTo>
                  <a:lnTo>
                    <a:pt x="29652" y="42457"/>
                  </a:lnTo>
                  <a:lnTo>
                    <a:pt x="36433" y="37718"/>
                  </a:lnTo>
                  <a:lnTo>
                    <a:pt x="40999" y="30694"/>
                  </a:lnTo>
                  <a:lnTo>
                    <a:pt x="42672" y="22098"/>
                  </a:lnTo>
                  <a:lnTo>
                    <a:pt x="40999" y="13501"/>
                  </a:lnTo>
                  <a:lnTo>
                    <a:pt x="36433" y="6476"/>
                  </a:lnTo>
                  <a:lnTo>
                    <a:pt x="29652" y="1738"/>
                  </a:lnTo>
                  <a:lnTo>
                    <a:pt x="21336" y="0"/>
                  </a:lnTo>
                  <a:lnTo>
                    <a:pt x="13019" y="1738"/>
                  </a:lnTo>
                  <a:lnTo>
                    <a:pt x="6238" y="6477"/>
                  </a:lnTo>
                  <a:lnTo>
                    <a:pt x="1672" y="13501"/>
                  </a:lnTo>
                  <a:lnTo>
                    <a:pt x="0" y="2209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8549639" y="2022347"/>
              <a:ext cx="44450" cy="43180"/>
            </a:xfrm>
            <a:custGeom>
              <a:avLst/>
              <a:gdLst/>
              <a:ahLst/>
              <a:cxnLst/>
              <a:rect l="l" t="t" r="r" b="b"/>
              <a:pathLst>
                <a:path w="44450" h="43180">
                  <a:moveTo>
                    <a:pt x="22098" y="0"/>
                  </a:moveTo>
                  <a:lnTo>
                    <a:pt x="13501" y="1672"/>
                  </a:lnTo>
                  <a:lnTo>
                    <a:pt x="6476" y="6238"/>
                  </a:lnTo>
                  <a:lnTo>
                    <a:pt x="1738" y="13019"/>
                  </a:lnTo>
                  <a:lnTo>
                    <a:pt x="0" y="21336"/>
                  </a:lnTo>
                  <a:lnTo>
                    <a:pt x="1738" y="29652"/>
                  </a:lnTo>
                  <a:lnTo>
                    <a:pt x="6476" y="36433"/>
                  </a:lnTo>
                  <a:lnTo>
                    <a:pt x="13501" y="40999"/>
                  </a:lnTo>
                  <a:lnTo>
                    <a:pt x="22098" y="42672"/>
                  </a:lnTo>
                  <a:lnTo>
                    <a:pt x="30694" y="40999"/>
                  </a:lnTo>
                  <a:lnTo>
                    <a:pt x="37719" y="36433"/>
                  </a:lnTo>
                  <a:lnTo>
                    <a:pt x="42457" y="29652"/>
                  </a:lnTo>
                  <a:lnTo>
                    <a:pt x="44195" y="21336"/>
                  </a:lnTo>
                  <a:lnTo>
                    <a:pt x="42457" y="13019"/>
                  </a:lnTo>
                  <a:lnTo>
                    <a:pt x="37718" y="6238"/>
                  </a:lnTo>
                  <a:lnTo>
                    <a:pt x="30694" y="1672"/>
                  </a:lnTo>
                  <a:lnTo>
                    <a:pt x="22098" y="0"/>
                  </a:lnTo>
                  <a:close/>
                </a:path>
              </a:pathLst>
            </a:custGeom>
            <a:solidFill>
              <a:srgbClr val="EFA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8549639" y="2022347"/>
              <a:ext cx="44450" cy="43180"/>
            </a:xfrm>
            <a:custGeom>
              <a:avLst/>
              <a:gdLst/>
              <a:ahLst/>
              <a:cxnLst/>
              <a:rect l="l" t="t" r="r" b="b"/>
              <a:pathLst>
                <a:path w="44450" h="43180">
                  <a:moveTo>
                    <a:pt x="0" y="21336"/>
                  </a:moveTo>
                  <a:lnTo>
                    <a:pt x="1738" y="29652"/>
                  </a:lnTo>
                  <a:lnTo>
                    <a:pt x="6476" y="36433"/>
                  </a:lnTo>
                  <a:lnTo>
                    <a:pt x="13501" y="40999"/>
                  </a:lnTo>
                  <a:lnTo>
                    <a:pt x="22098" y="42672"/>
                  </a:lnTo>
                  <a:lnTo>
                    <a:pt x="30694" y="40999"/>
                  </a:lnTo>
                  <a:lnTo>
                    <a:pt x="37719" y="36433"/>
                  </a:lnTo>
                  <a:lnTo>
                    <a:pt x="42457" y="29652"/>
                  </a:lnTo>
                  <a:lnTo>
                    <a:pt x="44195" y="21336"/>
                  </a:lnTo>
                  <a:lnTo>
                    <a:pt x="42457" y="13019"/>
                  </a:lnTo>
                  <a:lnTo>
                    <a:pt x="37718" y="6238"/>
                  </a:lnTo>
                  <a:lnTo>
                    <a:pt x="30694" y="1672"/>
                  </a:lnTo>
                  <a:lnTo>
                    <a:pt x="22098" y="0"/>
                  </a:lnTo>
                  <a:lnTo>
                    <a:pt x="13501" y="1672"/>
                  </a:lnTo>
                  <a:lnTo>
                    <a:pt x="6476" y="6238"/>
                  </a:lnTo>
                  <a:lnTo>
                    <a:pt x="1738" y="13019"/>
                  </a:lnTo>
                  <a:lnTo>
                    <a:pt x="0" y="2133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775959" y="1935479"/>
              <a:ext cx="2906395" cy="2269490"/>
            </a:xfrm>
            <a:custGeom>
              <a:avLst/>
              <a:gdLst/>
              <a:ahLst/>
              <a:cxnLst/>
              <a:rect l="l" t="t" r="r" b="b"/>
              <a:pathLst>
                <a:path w="2906395" h="2269490">
                  <a:moveTo>
                    <a:pt x="0" y="2269236"/>
                  </a:moveTo>
                  <a:lnTo>
                    <a:pt x="2906267" y="0"/>
                  </a:lnTo>
                </a:path>
              </a:pathLst>
            </a:custGeom>
            <a:ln w="9144">
              <a:solidFill>
                <a:srgbClr val="5A62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8538209" y="4290441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641081" y="3234690"/>
            <a:ext cx="11303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y = x +</a:t>
            </a:r>
            <a:r>
              <a:rPr dirty="0" sz="2400" spc="-1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777484" y="2490216"/>
            <a:ext cx="830580" cy="1911350"/>
          </a:xfrm>
          <a:custGeom>
            <a:avLst/>
            <a:gdLst/>
            <a:ahLst/>
            <a:cxnLst/>
            <a:rect l="l" t="t" r="r" b="b"/>
            <a:pathLst>
              <a:path w="830579" h="1911350">
                <a:moveTo>
                  <a:pt x="830580" y="0"/>
                </a:moveTo>
                <a:lnTo>
                  <a:pt x="830580" y="1911096"/>
                </a:lnTo>
              </a:path>
              <a:path w="830579" h="1911350">
                <a:moveTo>
                  <a:pt x="815339" y="1027176"/>
                </a:moveTo>
                <a:lnTo>
                  <a:pt x="0" y="1027176"/>
                </a:lnTo>
              </a:path>
            </a:pathLst>
          </a:custGeom>
          <a:ln w="9144">
            <a:solidFill>
              <a:srgbClr val="006666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6612381" y="4428490"/>
            <a:ext cx="33782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5">
                <a:latin typeface="Times New Roman"/>
                <a:cs typeface="Times New Roman"/>
              </a:rPr>
              <a:t>X1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794628" y="2234311"/>
            <a:ext cx="8108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97560" algn="l"/>
              </a:tabLst>
            </a:pPr>
            <a:r>
              <a:rPr dirty="0" u="dash" sz="2000">
                <a:uFill>
                  <a:solidFill>
                    <a:srgbClr val="006666"/>
                  </a:solidFill>
                </a:uFill>
                <a:latin typeface="Times New Roman"/>
                <a:cs typeface="Times New Roman"/>
              </a:rPr>
              <a:t>Y1	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824854" y="3148711"/>
            <a:ext cx="42354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imes New Roman"/>
                <a:cs typeface="Times New Roman"/>
              </a:rPr>
              <a:t>Y1’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0540" y="138684"/>
            <a:ext cx="7188708" cy="100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9221" y="1554607"/>
            <a:ext cx="3637279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2740" algn="l"/>
              </a:tabLst>
            </a:pPr>
            <a:r>
              <a:rPr dirty="0" sz="1600" spc="-425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u="heavy" sz="2000" spc="-6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Linear</a:t>
            </a:r>
            <a:r>
              <a:rPr dirty="0" u="heavy" sz="2000" spc="-18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000" spc="-7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regression</a:t>
            </a:r>
            <a:r>
              <a:rPr dirty="0" sz="2000" spc="-70">
                <a:latin typeface="Arial"/>
                <a:cs typeface="Arial"/>
              </a:rPr>
              <a:t>:</a:t>
            </a:r>
            <a:r>
              <a:rPr dirty="0" sz="2000" spc="-190">
                <a:latin typeface="Arial"/>
                <a:cs typeface="Arial"/>
              </a:rPr>
              <a:t> </a:t>
            </a:r>
            <a:r>
              <a:rPr dirty="0" spc="-280" b="1" i="1">
                <a:latin typeface="Trebuchet MS"/>
                <a:cs typeface="Trebuchet MS"/>
              </a:rPr>
              <a:t>Y</a:t>
            </a:r>
            <a:r>
              <a:rPr dirty="0" spc="-220" b="1" i="1">
                <a:latin typeface="Trebuchet MS"/>
                <a:cs typeface="Trebuchet MS"/>
              </a:rPr>
              <a:t> </a:t>
            </a:r>
            <a:r>
              <a:rPr dirty="0" spc="-145" b="1" i="1">
                <a:latin typeface="Trebuchet MS"/>
                <a:cs typeface="Trebuchet MS"/>
              </a:rPr>
              <a:t>=</a:t>
            </a:r>
            <a:r>
              <a:rPr dirty="0" spc="-229" b="1" i="1">
                <a:latin typeface="Trebuchet MS"/>
                <a:cs typeface="Trebuchet MS"/>
              </a:rPr>
              <a:t> </a:t>
            </a:r>
            <a:r>
              <a:rPr dirty="0" spc="-105" b="1" i="1">
                <a:latin typeface="Trebuchet MS"/>
                <a:cs typeface="Trebuchet MS"/>
              </a:rPr>
              <a:t>w</a:t>
            </a:r>
            <a:r>
              <a:rPr dirty="0" spc="-340" b="1" i="1">
                <a:latin typeface="Trebuchet MS"/>
                <a:cs typeface="Trebuchet MS"/>
              </a:rPr>
              <a:t> </a:t>
            </a:r>
            <a:r>
              <a:rPr dirty="0" spc="-60" b="1" i="1">
                <a:latin typeface="Trebuchet MS"/>
                <a:cs typeface="Trebuchet MS"/>
              </a:rPr>
              <a:t>X</a:t>
            </a:r>
            <a:r>
              <a:rPr dirty="0" spc="-225" b="1" i="1">
                <a:latin typeface="Trebuchet MS"/>
                <a:cs typeface="Trebuchet MS"/>
              </a:rPr>
              <a:t> </a:t>
            </a:r>
            <a:r>
              <a:rPr dirty="0" spc="-145" b="1" i="1">
                <a:latin typeface="Trebuchet MS"/>
                <a:cs typeface="Trebuchet MS"/>
              </a:rPr>
              <a:t>+</a:t>
            </a:r>
            <a:r>
              <a:rPr dirty="0" spc="-240" b="1" i="1">
                <a:latin typeface="Trebuchet MS"/>
                <a:cs typeface="Trebuchet MS"/>
              </a:rPr>
              <a:t> </a:t>
            </a:r>
            <a:r>
              <a:rPr dirty="0" spc="-215" b="1" i="1">
                <a:latin typeface="Trebuchet MS"/>
                <a:cs typeface="Trebuchet MS"/>
              </a:rPr>
              <a:t>b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3021" y="1988286"/>
            <a:ext cx="8202295" cy="4421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01675" marR="616585" indent="-274320">
              <a:lnSpc>
                <a:spcPct val="110000"/>
              </a:lnSpc>
              <a:spcBef>
                <a:spcPts val="10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701675" algn="l"/>
                <a:tab pos="702310" algn="l"/>
              </a:tabLst>
            </a:pPr>
            <a:r>
              <a:rPr dirty="0" sz="2000" spc="-105">
                <a:latin typeface="Arial"/>
                <a:cs typeface="Arial"/>
              </a:rPr>
              <a:t>Two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regression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coefficients,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20" i="1">
                <a:latin typeface="Arial"/>
                <a:cs typeface="Arial"/>
              </a:rPr>
              <a:t>w</a:t>
            </a:r>
            <a:r>
              <a:rPr dirty="0" sz="2000" spc="-155" i="1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85" i="1">
                <a:latin typeface="Arial"/>
                <a:cs typeface="Arial"/>
              </a:rPr>
              <a:t>b,</a:t>
            </a:r>
            <a:r>
              <a:rPr dirty="0" sz="2000" spc="-150" i="1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specify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line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are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45">
                <a:latin typeface="Arial"/>
                <a:cs typeface="Arial"/>
              </a:rPr>
              <a:t>to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be  </a:t>
            </a:r>
            <a:r>
              <a:rPr dirty="0" sz="2000" spc="-35">
                <a:latin typeface="Arial"/>
                <a:cs typeface="Arial"/>
              </a:rPr>
              <a:t>estimated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by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using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data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at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hand</a:t>
            </a:r>
            <a:endParaRPr sz="2000">
              <a:latin typeface="Arial"/>
              <a:cs typeface="Arial"/>
            </a:endParaRPr>
          </a:p>
          <a:p>
            <a:pPr marL="701675" indent="-274955">
              <a:lnSpc>
                <a:spcPct val="100000"/>
              </a:lnSpc>
              <a:spcBef>
                <a:spcPts val="72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701675" algn="l"/>
                <a:tab pos="702310" algn="l"/>
              </a:tabLst>
            </a:pPr>
            <a:r>
              <a:rPr dirty="0" sz="2000" spc="-75">
                <a:latin typeface="Arial"/>
                <a:cs typeface="Arial"/>
              </a:rPr>
              <a:t>Using</a:t>
            </a:r>
            <a:r>
              <a:rPr dirty="0" sz="2000" spc="-18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least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114">
                <a:latin typeface="Arial"/>
                <a:cs typeface="Arial"/>
              </a:rPr>
              <a:t>squares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criterion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45">
                <a:latin typeface="Arial"/>
                <a:cs typeface="Arial"/>
              </a:rPr>
              <a:t>to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known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95">
                <a:latin typeface="Arial"/>
                <a:cs typeface="Arial"/>
              </a:rPr>
              <a:t>values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140" i="1">
                <a:latin typeface="Arial"/>
                <a:cs typeface="Arial"/>
              </a:rPr>
              <a:t>Y</a:t>
            </a:r>
            <a:r>
              <a:rPr dirty="0" baseline="-21367" sz="1950" spc="-209" i="1">
                <a:latin typeface="Arial"/>
                <a:cs typeface="Arial"/>
              </a:rPr>
              <a:t>1</a:t>
            </a:r>
            <a:r>
              <a:rPr dirty="0" sz="2000" spc="-140" i="1">
                <a:latin typeface="Arial"/>
                <a:cs typeface="Arial"/>
              </a:rPr>
              <a:t>,</a:t>
            </a:r>
            <a:r>
              <a:rPr dirty="0" sz="2000" spc="-350" i="1">
                <a:latin typeface="Arial"/>
                <a:cs typeface="Arial"/>
              </a:rPr>
              <a:t> </a:t>
            </a:r>
            <a:r>
              <a:rPr dirty="0" sz="2000" spc="-100" i="1">
                <a:latin typeface="Arial"/>
                <a:cs typeface="Arial"/>
              </a:rPr>
              <a:t>Y</a:t>
            </a:r>
            <a:r>
              <a:rPr dirty="0" baseline="-21367" sz="1950" spc="-150" i="1">
                <a:latin typeface="Arial"/>
                <a:cs typeface="Arial"/>
              </a:rPr>
              <a:t>2</a:t>
            </a:r>
            <a:r>
              <a:rPr dirty="0" sz="2000" spc="-100" i="1">
                <a:latin typeface="Times New Roman"/>
                <a:cs typeface="Times New Roman"/>
              </a:rPr>
              <a:t>, </a:t>
            </a:r>
            <a:r>
              <a:rPr dirty="0" sz="2000" spc="-80" i="1">
                <a:latin typeface="Times New Roman"/>
                <a:cs typeface="Times New Roman"/>
              </a:rPr>
              <a:t>…,</a:t>
            </a:r>
            <a:r>
              <a:rPr dirty="0" sz="2000" spc="-185" i="1">
                <a:latin typeface="Times New Roman"/>
                <a:cs typeface="Times New Roman"/>
              </a:rPr>
              <a:t> </a:t>
            </a:r>
            <a:r>
              <a:rPr dirty="0" sz="2000" spc="-70" i="1">
                <a:latin typeface="Times New Roman"/>
                <a:cs typeface="Times New Roman"/>
              </a:rPr>
              <a:t>X</a:t>
            </a:r>
            <a:r>
              <a:rPr dirty="0" baseline="-21367" sz="1950" spc="-104" i="1">
                <a:latin typeface="Arial"/>
                <a:cs typeface="Arial"/>
              </a:rPr>
              <a:t>1</a:t>
            </a:r>
            <a:r>
              <a:rPr dirty="0" sz="2000" spc="-70" i="1">
                <a:latin typeface="Arial"/>
                <a:cs typeface="Arial"/>
              </a:rPr>
              <a:t>,</a:t>
            </a:r>
            <a:r>
              <a:rPr dirty="0" sz="2000" spc="-250" i="1">
                <a:latin typeface="Arial"/>
                <a:cs typeface="Arial"/>
              </a:rPr>
              <a:t> </a:t>
            </a:r>
            <a:r>
              <a:rPr dirty="0" sz="2000" spc="-85" i="1">
                <a:latin typeface="Arial"/>
                <a:cs typeface="Arial"/>
              </a:rPr>
              <a:t>X</a:t>
            </a:r>
            <a:r>
              <a:rPr dirty="0" baseline="-21367" sz="1950" spc="-127" i="1">
                <a:latin typeface="Arial"/>
                <a:cs typeface="Arial"/>
              </a:rPr>
              <a:t>2</a:t>
            </a:r>
            <a:r>
              <a:rPr dirty="0" sz="2000" spc="-85" i="1">
                <a:latin typeface="Arial"/>
                <a:cs typeface="Arial"/>
              </a:rPr>
              <a:t>,</a:t>
            </a:r>
            <a:endParaRPr sz="2000">
              <a:latin typeface="Arial"/>
              <a:cs typeface="Arial"/>
            </a:endParaRPr>
          </a:p>
          <a:p>
            <a:pPr marL="701675">
              <a:lnSpc>
                <a:spcPct val="100000"/>
              </a:lnSpc>
              <a:spcBef>
                <a:spcPts val="240"/>
              </a:spcBef>
            </a:pPr>
            <a:r>
              <a:rPr dirty="0" sz="2000" spc="-80" i="1">
                <a:latin typeface="Times New Roman"/>
                <a:cs typeface="Times New Roman"/>
              </a:rPr>
              <a:t>….</a:t>
            </a:r>
            <a:endParaRPr sz="2000">
              <a:latin typeface="Times New Roman"/>
              <a:cs typeface="Times New Roman"/>
            </a:endParaRPr>
          </a:p>
          <a:p>
            <a:pPr algn="just" marL="408940" indent="-320675">
              <a:lnSpc>
                <a:spcPct val="100000"/>
              </a:lnSpc>
              <a:spcBef>
                <a:spcPts val="235"/>
              </a:spcBef>
              <a:buClr>
                <a:srgbClr val="EFAC00"/>
              </a:buClr>
              <a:buSzPct val="80000"/>
              <a:buChar char=""/>
              <a:tabLst>
                <a:tab pos="409575" algn="l"/>
              </a:tabLst>
            </a:pPr>
            <a:r>
              <a:rPr dirty="0" u="heavy" sz="2000" spc="-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Multiple </a:t>
            </a:r>
            <a:r>
              <a:rPr dirty="0" u="heavy" sz="2000" spc="-7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regression</a:t>
            </a:r>
            <a:r>
              <a:rPr dirty="0" sz="2000" spc="-70">
                <a:latin typeface="Arial"/>
                <a:cs typeface="Arial"/>
              </a:rPr>
              <a:t>: </a:t>
            </a:r>
            <a:r>
              <a:rPr dirty="0" sz="2400" spc="-280" b="1" i="1">
                <a:latin typeface="Trebuchet MS"/>
                <a:cs typeface="Trebuchet MS"/>
              </a:rPr>
              <a:t>Y </a:t>
            </a:r>
            <a:r>
              <a:rPr dirty="0" sz="2400" spc="-140" b="1" i="1">
                <a:latin typeface="Trebuchet MS"/>
                <a:cs typeface="Trebuchet MS"/>
              </a:rPr>
              <a:t>= </a:t>
            </a:r>
            <a:r>
              <a:rPr dirty="0" sz="2400" spc="-175" b="1" i="1">
                <a:latin typeface="Trebuchet MS"/>
                <a:cs typeface="Trebuchet MS"/>
              </a:rPr>
              <a:t>b</a:t>
            </a:r>
            <a:r>
              <a:rPr dirty="0" baseline="-20833" sz="2400" spc="-262" b="1" i="1">
                <a:latin typeface="Trebuchet MS"/>
                <a:cs typeface="Trebuchet MS"/>
              </a:rPr>
              <a:t>0 </a:t>
            </a:r>
            <a:r>
              <a:rPr dirty="0" sz="2400" spc="-140" b="1" i="1">
                <a:latin typeface="Trebuchet MS"/>
                <a:cs typeface="Trebuchet MS"/>
              </a:rPr>
              <a:t>+ </a:t>
            </a:r>
            <a:r>
              <a:rPr dirty="0" sz="2400" spc="-190" b="1" i="1">
                <a:latin typeface="Trebuchet MS"/>
                <a:cs typeface="Trebuchet MS"/>
              </a:rPr>
              <a:t>b</a:t>
            </a:r>
            <a:r>
              <a:rPr dirty="0" baseline="-20833" sz="2400" spc="-284" b="1" i="1">
                <a:latin typeface="Trebuchet MS"/>
                <a:cs typeface="Trebuchet MS"/>
              </a:rPr>
              <a:t>1 </a:t>
            </a:r>
            <a:r>
              <a:rPr dirty="0" sz="2400" spc="-114" b="1" i="1">
                <a:latin typeface="Trebuchet MS"/>
                <a:cs typeface="Trebuchet MS"/>
              </a:rPr>
              <a:t>X</a:t>
            </a:r>
            <a:r>
              <a:rPr dirty="0" baseline="-20833" sz="2400" spc="-172" b="1" i="1">
                <a:latin typeface="Trebuchet MS"/>
                <a:cs typeface="Trebuchet MS"/>
              </a:rPr>
              <a:t>1 </a:t>
            </a:r>
            <a:r>
              <a:rPr dirty="0" sz="2400" spc="-140" b="1" i="1">
                <a:latin typeface="Trebuchet MS"/>
                <a:cs typeface="Trebuchet MS"/>
              </a:rPr>
              <a:t>+ </a:t>
            </a:r>
            <a:r>
              <a:rPr dirty="0" sz="2400" spc="-180" b="1" i="1">
                <a:latin typeface="Trebuchet MS"/>
                <a:cs typeface="Trebuchet MS"/>
              </a:rPr>
              <a:t>b</a:t>
            </a:r>
            <a:r>
              <a:rPr dirty="0" baseline="-20833" sz="2400" spc="-270" b="1" i="1">
                <a:latin typeface="Trebuchet MS"/>
                <a:cs typeface="Trebuchet MS"/>
              </a:rPr>
              <a:t>2</a:t>
            </a:r>
            <a:r>
              <a:rPr dirty="0" baseline="-20833" sz="2400" spc="-187" b="1" i="1">
                <a:latin typeface="Trebuchet MS"/>
                <a:cs typeface="Trebuchet MS"/>
              </a:rPr>
              <a:t> </a:t>
            </a:r>
            <a:r>
              <a:rPr dirty="0" sz="2400" spc="-100" b="1" i="1">
                <a:latin typeface="Trebuchet MS"/>
                <a:cs typeface="Trebuchet MS"/>
              </a:rPr>
              <a:t>X</a:t>
            </a:r>
            <a:r>
              <a:rPr dirty="0" baseline="-20833" sz="2400" spc="-150" b="1" i="1">
                <a:latin typeface="Trebuchet MS"/>
                <a:cs typeface="Trebuchet MS"/>
              </a:rPr>
              <a:t>2</a:t>
            </a:r>
            <a:endParaRPr baseline="-20833" sz="2400">
              <a:latin typeface="Trebuchet MS"/>
              <a:cs typeface="Trebuchet MS"/>
            </a:endParaRPr>
          </a:p>
          <a:p>
            <a:pPr algn="just" lvl="1" marL="701675" indent="-274955">
              <a:lnSpc>
                <a:spcPct val="100000"/>
              </a:lnSpc>
              <a:spcBef>
                <a:spcPts val="775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702310" algn="l"/>
              </a:tabLst>
            </a:pPr>
            <a:r>
              <a:rPr dirty="0" sz="2000" spc="-65">
                <a:latin typeface="Arial"/>
                <a:cs typeface="Arial"/>
              </a:rPr>
              <a:t>Many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nonlinear</a:t>
            </a:r>
            <a:r>
              <a:rPr dirty="0" sz="2000" spc="-18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functions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110">
                <a:latin typeface="Arial"/>
                <a:cs typeface="Arial"/>
              </a:rPr>
              <a:t>can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be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transformed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into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above</a:t>
            </a:r>
            <a:endParaRPr sz="2000">
              <a:latin typeface="Arial"/>
              <a:cs typeface="Arial"/>
            </a:endParaRPr>
          </a:p>
          <a:p>
            <a:pPr algn="just" marL="408940" indent="-320675">
              <a:lnSpc>
                <a:spcPct val="100000"/>
              </a:lnSpc>
              <a:spcBef>
                <a:spcPts val="240"/>
              </a:spcBef>
              <a:buClr>
                <a:srgbClr val="EFAC00"/>
              </a:buClr>
              <a:buSzPct val="80000"/>
              <a:buChar char=""/>
              <a:tabLst>
                <a:tab pos="409575" algn="l"/>
              </a:tabLst>
            </a:pPr>
            <a:r>
              <a:rPr dirty="0" u="heavy" sz="2000" spc="-4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Log-linear</a:t>
            </a:r>
            <a:r>
              <a:rPr dirty="0" u="heavy" sz="2000" spc="-2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000" spc="-6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models</a:t>
            </a:r>
            <a:r>
              <a:rPr dirty="0" sz="2000" spc="-6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algn="just" lvl="1" marL="701675" indent="-274955">
              <a:lnSpc>
                <a:spcPct val="100000"/>
              </a:lnSpc>
              <a:spcBef>
                <a:spcPts val="72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702310" algn="l"/>
              </a:tabLst>
            </a:pPr>
            <a:r>
              <a:rPr dirty="0" sz="2000" spc="-35">
                <a:latin typeface="Arial"/>
                <a:cs typeface="Arial"/>
              </a:rPr>
              <a:t>Approximate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discrete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multidimensional</a:t>
            </a:r>
            <a:r>
              <a:rPr dirty="0" sz="2000" spc="-18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probability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distributions</a:t>
            </a:r>
            <a:endParaRPr sz="2000">
              <a:latin typeface="Arial"/>
              <a:cs typeface="Arial"/>
            </a:endParaRPr>
          </a:p>
          <a:p>
            <a:pPr algn="just" lvl="1" marL="701675" marR="384810" indent="-274320">
              <a:lnSpc>
                <a:spcPct val="110000"/>
              </a:lnSpc>
              <a:spcBef>
                <a:spcPts val="48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702310" algn="l"/>
              </a:tabLst>
            </a:pPr>
            <a:r>
              <a:rPr dirty="0" sz="2000" spc="-50">
                <a:latin typeface="Arial"/>
                <a:cs typeface="Arial"/>
              </a:rPr>
              <a:t>Estimate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the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probability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each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point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(tuple)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in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130">
                <a:latin typeface="Arial"/>
                <a:cs typeface="Arial"/>
              </a:rPr>
              <a:t>a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multi-dimensional  </a:t>
            </a:r>
            <a:r>
              <a:rPr dirty="0" sz="2000" spc="-125">
                <a:latin typeface="Arial"/>
                <a:cs typeface="Arial"/>
              </a:rPr>
              <a:t>space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for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a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set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discretized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attributes,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based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on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a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smaller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subset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of  </a:t>
            </a:r>
            <a:r>
              <a:rPr dirty="0" sz="2000" spc="-55">
                <a:latin typeface="Arial"/>
                <a:cs typeface="Arial"/>
              </a:rPr>
              <a:t>dimensional</a:t>
            </a:r>
            <a:r>
              <a:rPr dirty="0" sz="2000" spc="-19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combinations</a:t>
            </a:r>
            <a:endParaRPr sz="2000">
              <a:latin typeface="Arial"/>
              <a:cs typeface="Arial"/>
            </a:endParaRPr>
          </a:p>
          <a:p>
            <a:pPr algn="just" lvl="1" marL="701675" indent="-274955">
              <a:lnSpc>
                <a:spcPct val="100000"/>
              </a:lnSpc>
              <a:spcBef>
                <a:spcPts val="72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702310" algn="l"/>
              </a:tabLst>
            </a:pPr>
            <a:r>
              <a:rPr dirty="0" sz="2000" spc="-65">
                <a:latin typeface="Arial"/>
                <a:cs typeface="Arial"/>
              </a:rPr>
              <a:t>Useful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for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dimensionality</a:t>
            </a:r>
            <a:r>
              <a:rPr dirty="0" sz="2000" spc="-19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reduction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data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smoothing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9787" y="565404"/>
            <a:ext cx="2537460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236" y="1842261"/>
            <a:ext cx="7433309" cy="13055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32105" marR="5080" indent="-320040">
              <a:lnSpc>
                <a:spcPct val="100000"/>
              </a:lnSpc>
              <a:spcBef>
                <a:spcPts val="95"/>
              </a:spcBef>
              <a:tabLst>
                <a:tab pos="332105" algn="l"/>
              </a:tabLst>
            </a:pPr>
            <a:r>
              <a:rPr dirty="0" sz="2250" spc="-595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2800" spc="-5">
                <a:latin typeface="Times New Roman"/>
                <a:cs typeface="Times New Roman"/>
              </a:rPr>
              <a:t>A </a:t>
            </a:r>
            <a:r>
              <a:rPr dirty="0" sz="2800">
                <a:latin typeface="Times New Roman"/>
                <a:cs typeface="Times New Roman"/>
              </a:rPr>
              <a:t>histogram for </a:t>
            </a:r>
            <a:r>
              <a:rPr dirty="0" sz="2800" spc="-5">
                <a:latin typeface="Times New Roman"/>
                <a:cs typeface="Times New Roman"/>
              </a:rPr>
              <a:t>an </a:t>
            </a:r>
            <a:r>
              <a:rPr dirty="0" sz="2800">
                <a:latin typeface="Times New Roman"/>
                <a:cs typeface="Times New Roman"/>
              </a:rPr>
              <a:t>attribute, </a:t>
            </a:r>
            <a:r>
              <a:rPr dirty="0" sz="2800" spc="-5">
                <a:latin typeface="Times New Roman"/>
                <a:cs typeface="Times New Roman"/>
              </a:rPr>
              <a:t>A, </a:t>
            </a:r>
            <a:r>
              <a:rPr dirty="0" sz="2800">
                <a:latin typeface="Times New Roman"/>
                <a:cs typeface="Times New Roman"/>
              </a:rPr>
              <a:t>partitions the</a:t>
            </a:r>
            <a:r>
              <a:rPr dirty="0" sz="2800" spc="-434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data  </a:t>
            </a:r>
            <a:r>
              <a:rPr dirty="0" sz="2800">
                <a:latin typeface="Times New Roman"/>
                <a:cs typeface="Times New Roman"/>
              </a:rPr>
              <a:t>distribution of </a:t>
            </a:r>
            <a:r>
              <a:rPr dirty="0" sz="2800" spc="-5">
                <a:latin typeface="Times New Roman"/>
                <a:cs typeface="Times New Roman"/>
              </a:rPr>
              <a:t>A into </a:t>
            </a:r>
            <a:r>
              <a:rPr dirty="0" sz="2800">
                <a:latin typeface="Times New Roman"/>
                <a:cs typeface="Times New Roman"/>
              </a:rPr>
              <a:t>disjoint subsets (known </a:t>
            </a:r>
            <a:r>
              <a:rPr dirty="0" sz="2800" spc="-5">
                <a:latin typeface="Times New Roman"/>
                <a:cs typeface="Times New Roman"/>
              </a:rPr>
              <a:t>as  </a:t>
            </a:r>
            <a:r>
              <a:rPr dirty="0" sz="2800" spc="-5" b="1">
                <a:latin typeface="Times New Roman"/>
                <a:cs typeface="Times New Roman"/>
              </a:rPr>
              <a:t>buckets </a:t>
            </a:r>
            <a:r>
              <a:rPr dirty="0" sz="2800" b="1">
                <a:latin typeface="Times New Roman"/>
                <a:cs typeface="Times New Roman"/>
              </a:rPr>
              <a:t>or</a:t>
            </a:r>
            <a:r>
              <a:rPr dirty="0" sz="2800" spc="-20" b="1">
                <a:latin typeface="Times New Roman"/>
                <a:cs typeface="Times New Roman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bins</a:t>
            </a:r>
            <a:r>
              <a:rPr dirty="0" sz="2800" spc="-5">
                <a:latin typeface="Times New Roman"/>
                <a:cs typeface="Times New Roman"/>
              </a:rPr>
              <a:t>).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236" y="3549522"/>
            <a:ext cx="7763509" cy="24904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2105" marR="38735" indent="-320040">
              <a:lnSpc>
                <a:spcPct val="100000"/>
              </a:lnSpc>
              <a:spcBef>
                <a:spcPts val="95"/>
              </a:spcBef>
              <a:buClr>
                <a:srgbClr val="EFAC00"/>
              </a:buClr>
              <a:buSzPct val="80357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2800">
                <a:latin typeface="Times New Roman"/>
                <a:cs typeface="Times New Roman"/>
              </a:rPr>
              <a:t>Partitioning rules </a:t>
            </a:r>
            <a:r>
              <a:rPr dirty="0" sz="2800" spc="-5">
                <a:latin typeface="Times New Roman"/>
                <a:cs typeface="Times New Roman"/>
              </a:rPr>
              <a:t>to determine </a:t>
            </a:r>
            <a:r>
              <a:rPr dirty="0" sz="2800">
                <a:latin typeface="Times New Roman"/>
                <a:cs typeface="Times New Roman"/>
              </a:rPr>
              <a:t>buckets </a:t>
            </a:r>
            <a:r>
              <a:rPr dirty="0" sz="2800" spc="-5">
                <a:latin typeface="Times New Roman"/>
                <a:cs typeface="Times New Roman"/>
              </a:rPr>
              <a:t>and</a:t>
            </a:r>
            <a:r>
              <a:rPr dirty="0" sz="2800" spc="-9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attribute  </a:t>
            </a:r>
            <a:r>
              <a:rPr dirty="0" sz="2800" spc="-5">
                <a:latin typeface="Times New Roman"/>
                <a:cs typeface="Times New Roman"/>
              </a:rPr>
              <a:t>value</a:t>
            </a:r>
            <a:r>
              <a:rPr dirty="0" sz="2800" spc="-2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partitioned:</a:t>
            </a:r>
            <a:endParaRPr sz="2800">
              <a:latin typeface="Times New Roman"/>
              <a:cs typeface="Times New Roman"/>
            </a:endParaRPr>
          </a:p>
          <a:p>
            <a:pPr lvl="1" marL="625475" marR="351155" indent="-274320">
              <a:lnSpc>
                <a:spcPct val="100000"/>
              </a:lnSpc>
              <a:spcBef>
                <a:spcPts val="59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u="heavy" sz="2400" spc="-5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Equal-width </a:t>
            </a:r>
            <a:r>
              <a:rPr dirty="0" u="heavy" sz="240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histogram:</a:t>
            </a:r>
            <a:r>
              <a:rPr dirty="0" sz="2400" b="1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width of each bucket range</a:t>
            </a:r>
            <a:r>
              <a:rPr dirty="0" sz="2400" spc="-9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is  uniform.</a:t>
            </a:r>
            <a:endParaRPr sz="2400">
              <a:latin typeface="Times New Roman"/>
              <a:cs typeface="Times New Roman"/>
            </a:endParaRPr>
          </a:p>
          <a:p>
            <a:pPr lvl="1" marL="625475" marR="5080" indent="-274320">
              <a:lnSpc>
                <a:spcPct val="100000"/>
              </a:lnSpc>
              <a:spcBef>
                <a:spcPts val="58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u="heavy" sz="2400" spc="-5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Equal-depth </a:t>
            </a:r>
            <a:r>
              <a:rPr dirty="0" u="heavy" sz="240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or </a:t>
            </a:r>
            <a:r>
              <a:rPr dirty="0" u="heavy" sz="2400" spc="-5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equal-frequency </a:t>
            </a:r>
            <a:r>
              <a:rPr dirty="0" u="heavy" sz="240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histogram:</a:t>
            </a:r>
            <a:r>
              <a:rPr dirty="0" sz="2400" b="1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buckets</a:t>
            </a:r>
            <a:r>
              <a:rPr dirty="0" sz="2400" spc="-10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are  created </a:t>
            </a:r>
            <a:r>
              <a:rPr dirty="0" sz="2400" spc="-5">
                <a:latin typeface="Times New Roman"/>
                <a:cs typeface="Times New Roman"/>
              </a:rPr>
              <a:t>so </a:t>
            </a:r>
            <a:r>
              <a:rPr dirty="0" sz="2400">
                <a:latin typeface="Times New Roman"/>
                <a:cs typeface="Times New Roman"/>
              </a:rPr>
              <a:t>that frequency of each bucket </a:t>
            </a:r>
            <a:r>
              <a:rPr dirty="0" sz="2400" spc="-5">
                <a:latin typeface="Times New Roman"/>
                <a:cs typeface="Times New Roman"/>
              </a:rPr>
              <a:t>is</a:t>
            </a:r>
            <a:r>
              <a:rPr dirty="0" sz="2400" spc="-114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constant.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7947" y="455676"/>
            <a:ext cx="2622804" cy="583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2036" y="1995652"/>
            <a:ext cx="7756525" cy="17811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3200">
                <a:latin typeface="Times New Roman"/>
                <a:cs typeface="Times New Roman"/>
              </a:rPr>
              <a:t>Partition data set into clusters based on  </a:t>
            </a:r>
            <a:r>
              <a:rPr dirty="0" sz="3200" spc="-20">
                <a:latin typeface="Times New Roman"/>
                <a:cs typeface="Times New Roman"/>
              </a:rPr>
              <a:t>similarity, </a:t>
            </a:r>
            <a:r>
              <a:rPr dirty="0" sz="3200">
                <a:latin typeface="Times New Roman"/>
                <a:cs typeface="Times New Roman"/>
              </a:rPr>
              <a:t>and store cluster representation</a:t>
            </a:r>
            <a:r>
              <a:rPr dirty="0" sz="3200" spc="-7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(e.g.,  centroid and diameter)</a:t>
            </a:r>
            <a:r>
              <a:rPr dirty="0" sz="3200" spc="-95">
                <a:latin typeface="Times New Roman"/>
                <a:cs typeface="Times New Roman"/>
              </a:rPr>
              <a:t> </a:t>
            </a:r>
            <a:r>
              <a:rPr dirty="0" sz="3200" spc="-40">
                <a:latin typeface="Times New Roman"/>
                <a:cs typeface="Times New Roman"/>
              </a:rPr>
              <a:t>only.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7595" y="565404"/>
            <a:ext cx="2281428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9363" y="1650238"/>
            <a:ext cx="76790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dirty="0" sz="1900" spc="-484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pc="-5">
                <a:latin typeface="Times New Roman"/>
                <a:cs typeface="Times New Roman"/>
              </a:rPr>
              <a:t>Sampling </a:t>
            </a:r>
            <a:r>
              <a:rPr dirty="0">
                <a:latin typeface="Times New Roman"/>
                <a:cs typeface="Times New Roman"/>
              </a:rPr>
              <a:t>is the </a:t>
            </a:r>
            <a:r>
              <a:rPr dirty="0" spc="-5">
                <a:latin typeface="Times New Roman"/>
                <a:cs typeface="Times New Roman"/>
              </a:rPr>
              <a:t>main </a:t>
            </a:r>
            <a:r>
              <a:rPr dirty="0">
                <a:latin typeface="Times New Roman"/>
                <a:cs typeface="Times New Roman"/>
              </a:rPr>
              <a:t>technique </a:t>
            </a:r>
            <a:r>
              <a:rPr dirty="0" spc="-5">
                <a:latin typeface="Times New Roman"/>
                <a:cs typeface="Times New Roman"/>
              </a:rPr>
              <a:t>employed </a:t>
            </a:r>
            <a:r>
              <a:rPr dirty="0">
                <a:latin typeface="Times New Roman"/>
                <a:cs typeface="Times New Roman"/>
              </a:rPr>
              <a:t>for data</a:t>
            </a:r>
            <a:r>
              <a:rPr dirty="0" spc="-7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selection.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9363" y="2063623"/>
            <a:ext cx="8109584" cy="42037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744220" marR="5080" indent="-274320">
              <a:lnSpc>
                <a:spcPts val="2280"/>
              </a:lnSpc>
              <a:spcBef>
                <a:spcPts val="28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744220" algn="l"/>
                <a:tab pos="744855" algn="l"/>
              </a:tabLst>
            </a:pPr>
            <a:r>
              <a:rPr dirty="0" sz="2000">
                <a:latin typeface="Times New Roman"/>
                <a:cs typeface="Times New Roman"/>
              </a:rPr>
              <a:t>It </a:t>
            </a:r>
            <a:r>
              <a:rPr dirty="0" sz="2000" spc="-5">
                <a:latin typeface="Times New Roman"/>
                <a:cs typeface="Times New Roman"/>
              </a:rPr>
              <a:t>is often used for both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preliminary investigation of the data and the  </a:t>
            </a:r>
            <a:r>
              <a:rPr dirty="0" sz="2000">
                <a:latin typeface="Times New Roman"/>
                <a:cs typeface="Times New Roman"/>
              </a:rPr>
              <a:t>final data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analysis.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299085" marR="5080" indent="-287020">
              <a:lnSpc>
                <a:spcPts val="2740"/>
              </a:lnSpc>
              <a:spcBef>
                <a:spcPts val="1350"/>
              </a:spcBef>
              <a:buClr>
                <a:srgbClr val="EFAC00"/>
              </a:buClr>
              <a:buSzPct val="79166"/>
              <a:buFont typeface="Arial"/>
              <a:buChar char=""/>
              <a:tabLst>
                <a:tab pos="299085" algn="l"/>
                <a:tab pos="299720" algn="l"/>
              </a:tabLst>
            </a:pPr>
            <a:r>
              <a:rPr dirty="0" sz="2400" spc="-5">
                <a:latin typeface="Times New Roman"/>
                <a:cs typeface="Times New Roman"/>
              </a:rPr>
              <a:t>Sampling </a:t>
            </a:r>
            <a:r>
              <a:rPr dirty="0" sz="2400">
                <a:latin typeface="Times New Roman"/>
                <a:cs typeface="Times New Roman"/>
              </a:rPr>
              <a:t>is used in </a:t>
            </a:r>
            <a:r>
              <a:rPr dirty="0" sz="2400" spc="-10">
                <a:latin typeface="Times New Roman"/>
                <a:cs typeface="Times New Roman"/>
              </a:rPr>
              <a:t>data </a:t>
            </a:r>
            <a:r>
              <a:rPr dirty="0" sz="2400" spc="-5">
                <a:latin typeface="Times New Roman"/>
                <a:cs typeface="Times New Roman"/>
              </a:rPr>
              <a:t>mining because </a:t>
            </a:r>
            <a:r>
              <a:rPr dirty="0" sz="2400" spc="-5">
                <a:solidFill>
                  <a:srgbClr val="CC3300"/>
                </a:solidFill>
                <a:latin typeface="Times New Roman"/>
                <a:cs typeface="Times New Roman"/>
              </a:rPr>
              <a:t>processing </a:t>
            </a:r>
            <a:r>
              <a:rPr dirty="0" sz="2400" spc="-5">
                <a:latin typeface="Times New Roman"/>
                <a:cs typeface="Times New Roman"/>
              </a:rPr>
              <a:t>the entire  </a:t>
            </a:r>
            <a:r>
              <a:rPr dirty="0" sz="2400">
                <a:latin typeface="Times New Roman"/>
                <a:cs typeface="Times New Roman"/>
              </a:rPr>
              <a:t>set </a:t>
            </a:r>
            <a:r>
              <a:rPr dirty="0" sz="2400" spc="-5">
                <a:latin typeface="Times New Roman"/>
                <a:cs typeface="Times New Roman"/>
              </a:rPr>
              <a:t>of </a:t>
            </a:r>
            <a:r>
              <a:rPr dirty="0" sz="2400">
                <a:latin typeface="Times New Roman"/>
                <a:cs typeface="Times New Roman"/>
              </a:rPr>
              <a:t>data </a:t>
            </a:r>
            <a:r>
              <a:rPr dirty="0" sz="2400" spc="-5">
                <a:latin typeface="Times New Roman"/>
                <a:cs typeface="Times New Roman"/>
              </a:rPr>
              <a:t>of </a:t>
            </a:r>
            <a:r>
              <a:rPr dirty="0" sz="2400">
                <a:latin typeface="Times New Roman"/>
                <a:cs typeface="Times New Roman"/>
              </a:rPr>
              <a:t>interest is too expensive </a:t>
            </a:r>
            <a:r>
              <a:rPr dirty="0" sz="2400" spc="-5">
                <a:latin typeface="Times New Roman"/>
                <a:cs typeface="Times New Roman"/>
              </a:rPr>
              <a:t>or time</a:t>
            </a:r>
            <a:r>
              <a:rPr dirty="0" sz="2400" spc="-1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consuming.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EFAC00"/>
              </a:buClr>
              <a:buFont typeface="Arial"/>
              <a:buChar char=""/>
            </a:pPr>
            <a:endParaRPr sz="2800">
              <a:latin typeface="Times New Roman"/>
              <a:cs typeface="Times New Roman"/>
            </a:endParaRPr>
          </a:p>
          <a:p>
            <a:pPr lvl="1" marL="451484" indent="-320675">
              <a:lnSpc>
                <a:spcPct val="100000"/>
              </a:lnSpc>
              <a:buClr>
                <a:srgbClr val="EFAC00"/>
              </a:buClr>
              <a:buSzPct val="79166"/>
              <a:buFont typeface="Arial"/>
              <a:buChar char=""/>
              <a:tabLst>
                <a:tab pos="451484" algn="l"/>
                <a:tab pos="452120" algn="l"/>
              </a:tabLst>
            </a:pPr>
            <a:r>
              <a:rPr dirty="0" sz="2400">
                <a:latin typeface="Times New Roman"/>
                <a:cs typeface="Times New Roman"/>
              </a:rPr>
              <a:t>The key principle for </a:t>
            </a:r>
            <a:r>
              <a:rPr dirty="0" sz="2400" spc="-10">
                <a:latin typeface="Times New Roman"/>
                <a:cs typeface="Times New Roman"/>
              </a:rPr>
              <a:t>effective </a:t>
            </a:r>
            <a:r>
              <a:rPr dirty="0" sz="2400" spc="-5">
                <a:latin typeface="Times New Roman"/>
                <a:cs typeface="Times New Roman"/>
              </a:rPr>
              <a:t>sampling</a:t>
            </a:r>
            <a:r>
              <a:rPr dirty="0" sz="2400" spc="-9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lvl="2" marL="744220" marR="193040" indent="-274320">
              <a:lnSpc>
                <a:spcPct val="100000"/>
              </a:lnSpc>
              <a:spcBef>
                <a:spcPts val="575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744220" algn="l"/>
                <a:tab pos="744855" algn="l"/>
              </a:tabLst>
            </a:pPr>
            <a:r>
              <a:rPr dirty="0" sz="2400">
                <a:latin typeface="Times New Roman"/>
                <a:cs typeface="Times New Roman"/>
              </a:rPr>
              <a:t>using a </a:t>
            </a:r>
            <a:r>
              <a:rPr dirty="0" sz="2400" spc="-5">
                <a:latin typeface="Times New Roman"/>
                <a:cs typeface="Times New Roman"/>
              </a:rPr>
              <a:t>sample </a:t>
            </a:r>
            <a:r>
              <a:rPr dirty="0" sz="2400">
                <a:latin typeface="Times New Roman"/>
                <a:cs typeface="Times New Roman"/>
              </a:rPr>
              <a:t>will work </a:t>
            </a:r>
            <a:r>
              <a:rPr dirty="0" sz="2400" spc="-5">
                <a:latin typeface="Times New Roman"/>
                <a:cs typeface="Times New Roman"/>
              </a:rPr>
              <a:t>almost </a:t>
            </a:r>
            <a:r>
              <a:rPr dirty="0" sz="2400">
                <a:latin typeface="Times New Roman"/>
                <a:cs typeface="Times New Roman"/>
              </a:rPr>
              <a:t>as well </a:t>
            </a:r>
            <a:r>
              <a:rPr dirty="0" sz="2400" spc="-5">
                <a:latin typeface="Times New Roman"/>
                <a:cs typeface="Times New Roman"/>
              </a:rPr>
              <a:t>as using </a:t>
            </a:r>
            <a:r>
              <a:rPr dirty="0" sz="2400">
                <a:latin typeface="Times New Roman"/>
                <a:cs typeface="Times New Roman"/>
              </a:rPr>
              <a:t>the</a:t>
            </a:r>
            <a:r>
              <a:rPr dirty="0" sz="2400" spc="-6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entire  data sets, if the </a:t>
            </a:r>
            <a:r>
              <a:rPr dirty="0" sz="2400" spc="-5">
                <a:latin typeface="Times New Roman"/>
                <a:cs typeface="Times New Roman"/>
              </a:rPr>
              <a:t>sample </a:t>
            </a:r>
            <a:r>
              <a:rPr dirty="0" sz="2400">
                <a:latin typeface="Times New Roman"/>
                <a:cs typeface="Times New Roman"/>
              </a:rPr>
              <a:t>is</a:t>
            </a:r>
            <a:r>
              <a:rPr dirty="0" sz="2400" spc="-6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representative</a:t>
            </a:r>
            <a:endParaRPr sz="2400">
              <a:latin typeface="Times New Roman"/>
              <a:cs typeface="Times New Roman"/>
            </a:endParaRPr>
          </a:p>
          <a:p>
            <a:pPr lvl="2" marL="744220" marR="184785" indent="-274320">
              <a:lnSpc>
                <a:spcPct val="100000"/>
              </a:lnSpc>
              <a:spcBef>
                <a:spcPts val="58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744220" algn="l"/>
                <a:tab pos="744855" algn="l"/>
              </a:tabLst>
            </a:pPr>
            <a:r>
              <a:rPr dirty="0" sz="2400" spc="-5">
                <a:latin typeface="Times New Roman"/>
                <a:cs typeface="Times New Roman"/>
              </a:rPr>
              <a:t>A sample is representative </a:t>
            </a:r>
            <a:r>
              <a:rPr dirty="0" sz="2400">
                <a:latin typeface="Times New Roman"/>
                <a:cs typeface="Times New Roman"/>
              </a:rPr>
              <a:t>if it </a:t>
            </a:r>
            <a:r>
              <a:rPr dirty="0" sz="2400" spc="-5">
                <a:latin typeface="Times New Roman"/>
                <a:cs typeface="Times New Roman"/>
              </a:rPr>
              <a:t>has approximately </a:t>
            </a:r>
            <a:r>
              <a:rPr dirty="0" sz="2400">
                <a:latin typeface="Times New Roman"/>
                <a:cs typeface="Times New Roman"/>
              </a:rPr>
              <a:t>the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same  </a:t>
            </a:r>
            <a:r>
              <a:rPr dirty="0" sz="2400">
                <a:latin typeface="Times New Roman"/>
                <a:cs typeface="Times New Roman"/>
              </a:rPr>
              <a:t>property (of interest) </a:t>
            </a:r>
            <a:r>
              <a:rPr dirty="0" sz="2400" spc="-5">
                <a:latin typeface="Times New Roman"/>
                <a:cs typeface="Times New Roman"/>
              </a:rPr>
              <a:t>as </a:t>
            </a:r>
            <a:r>
              <a:rPr dirty="0" sz="2400">
                <a:latin typeface="Times New Roman"/>
                <a:cs typeface="Times New Roman"/>
              </a:rPr>
              <a:t>the original </a:t>
            </a:r>
            <a:r>
              <a:rPr dirty="0" sz="2400" spc="-5">
                <a:latin typeface="Times New Roman"/>
                <a:cs typeface="Times New Roman"/>
              </a:rPr>
              <a:t>set </a:t>
            </a:r>
            <a:r>
              <a:rPr dirty="0" sz="2400">
                <a:latin typeface="Times New Roman"/>
                <a:cs typeface="Times New Roman"/>
              </a:rPr>
              <a:t>of</a:t>
            </a:r>
            <a:r>
              <a:rPr dirty="0" sz="2400" spc="-1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685799"/>
            <a:ext cx="8580119" cy="563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3212" y="559308"/>
            <a:ext cx="4463796" cy="554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236" y="1990090"/>
            <a:ext cx="74053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2105" algn="l"/>
              </a:tabLst>
            </a:pPr>
            <a:r>
              <a:rPr dirty="0" sz="1900" spc="-484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pc="-5">
                <a:latin typeface="Times New Roman"/>
                <a:cs typeface="Times New Roman"/>
              </a:rPr>
              <a:t>Simple </a:t>
            </a:r>
            <a:r>
              <a:rPr dirty="0">
                <a:latin typeface="Times New Roman"/>
                <a:cs typeface="Times New Roman"/>
              </a:rPr>
              <a:t>Random </a:t>
            </a:r>
            <a:r>
              <a:rPr dirty="0" spc="-5">
                <a:latin typeface="Times New Roman"/>
                <a:cs typeface="Times New Roman"/>
              </a:rPr>
              <a:t>Sample </a:t>
            </a:r>
            <a:r>
              <a:rPr dirty="0">
                <a:latin typeface="Times New Roman"/>
                <a:cs typeface="Times New Roman"/>
              </a:rPr>
              <a:t>without </a:t>
            </a:r>
            <a:r>
              <a:rPr dirty="0" spc="-5">
                <a:latin typeface="Times New Roman"/>
                <a:cs typeface="Times New Roman"/>
              </a:rPr>
              <a:t>replacement</a:t>
            </a:r>
            <a:r>
              <a:rPr dirty="0" spc="-60">
                <a:latin typeface="Times New Roman"/>
                <a:cs typeface="Times New Roman"/>
              </a:rPr>
              <a:t> </a:t>
            </a:r>
            <a:r>
              <a:rPr dirty="0" spc="-5">
                <a:latin typeface="Times New Roman"/>
                <a:cs typeface="Times New Roman"/>
              </a:rPr>
              <a:t>(SRSWOR)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9070" rIns="0" bIns="0" rtlCol="0" vert="horz">
            <a:spAutoFit/>
          </a:bodyPr>
          <a:lstStyle/>
          <a:p>
            <a:pPr marL="625475" indent="-274955">
              <a:lnSpc>
                <a:spcPct val="100000"/>
              </a:lnSpc>
              <a:spcBef>
                <a:spcPts val="141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/>
              <a:t>As </a:t>
            </a:r>
            <a:r>
              <a:rPr dirty="0" spc="-5"/>
              <a:t>each item </a:t>
            </a:r>
            <a:r>
              <a:rPr dirty="0"/>
              <a:t>is </a:t>
            </a:r>
            <a:r>
              <a:rPr dirty="0" spc="-5"/>
              <a:t>selected, </a:t>
            </a:r>
            <a:r>
              <a:rPr dirty="0"/>
              <a:t>it is removed from the</a:t>
            </a:r>
            <a:r>
              <a:rPr dirty="0" spc="-120"/>
              <a:t> </a:t>
            </a:r>
            <a:r>
              <a:rPr dirty="0"/>
              <a:t>population</a:t>
            </a:r>
          </a:p>
          <a:p>
            <a:pPr marL="332740" indent="-320040">
              <a:lnSpc>
                <a:spcPct val="100000"/>
              </a:lnSpc>
              <a:spcBef>
                <a:spcPts val="1570"/>
              </a:spcBef>
              <a:buClr>
                <a:srgbClr val="EFAC00"/>
              </a:buClr>
              <a:buSzPct val="79166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2400" spc="-5"/>
              <a:t>Simple </a:t>
            </a:r>
            <a:r>
              <a:rPr dirty="0" sz="2400"/>
              <a:t>Random </a:t>
            </a:r>
            <a:r>
              <a:rPr dirty="0" sz="2400" spc="-5"/>
              <a:t>Sample </a:t>
            </a:r>
            <a:r>
              <a:rPr dirty="0" sz="2400"/>
              <a:t>with </a:t>
            </a:r>
            <a:r>
              <a:rPr dirty="0" sz="2400" spc="-5"/>
              <a:t>replacement</a:t>
            </a:r>
            <a:r>
              <a:rPr dirty="0" sz="2400" spc="-60"/>
              <a:t> </a:t>
            </a:r>
            <a:r>
              <a:rPr dirty="0" sz="2400" spc="-5"/>
              <a:t>(SRSWR)</a:t>
            </a:r>
            <a:endParaRPr sz="2400"/>
          </a:p>
          <a:p>
            <a:pPr lvl="1" marL="625475" indent="-274955">
              <a:lnSpc>
                <a:spcPts val="2160"/>
              </a:lnSpc>
              <a:spcBef>
                <a:spcPts val="15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>
                <a:latin typeface="Times New Roman"/>
                <a:cs typeface="Times New Roman"/>
              </a:rPr>
              <a:t>Objects are not removed from the population as they are </a:t>
            </a:r>
            <a:r>
              <a:rPr dirty="0" sz="2000" spc="-5">
                <a:latin typeface="Times New Roman"/>
                <a:cs typeface="Times New Roman"/>
              </a:rPr>
              <a:t>selected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2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  <a:p>
            <a:pPr marL="625475">
              <a:lnSpc>
                <a:spcPts val="2160"/>
              </a:lnSpc>
            </a:pPr>
            <a:r>
              <a:rPr dirty="0" spc="-5"/>
              <a:t>sample. </a:t>
            </a:r>
            <a:r>
              <a:rPr dirty="0"/>
              <a:t>So, the </a:t>
            </a:r>
            <a:r>
              <a:rPr dirty="0" spc="-5"/>
              <a:t>same </a:t>
            </a:r>
            <a:r>
              <a:rPr dirty="0"/>
              <a:t>object can be picked up </a:t>
            </a:r>
            <a:r>
              <a:rPr dirty="0" spc="-5"/>
              <a:t>more </a:t>
            </a:r>
            <a:r>
              <a:rPr dirty="0"/>
              <a:t>than</a:t>
            </a:r>
            <a:r>
              <a:rPr dirty="0" spc="-95"/>
              <a:t> </a:t>
            </a:r>
            <a:r>
              <a:rPr dirty="0"/>
              <a:t>once</a:t>
            </a:r>
          </a:p>
          <a:p>
            <a:pPr marL="332740" indent="-320040">
              <a:lnSpc>
                <a:spcPct val="100000"/>
              </a:lnSpc>
              <a:spcBef>
                <a:spcPts val="1810"/>
              </a:spcBef>
              <a:buClr>
                <a:srgbClr val="EFAC00"/>
              </a:buClr>
              <a:buSzPct val="79166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2400"/>
              <a:t>Cluster</a:t>
            </a:r>
            <a:r>
              <a:rPr dirty="0" sz="2400" spc="-25"/>
              <a:t> </a:t>
            </a:r>
            <a:r>
              <a:rPr dirty="0" sz="2400" spc="-5"/>
              <a:t>Sample</a:t>
            </a:r>
            <a:endParaRPr sz="2400"/>
          </a:p>
          <a:p>
            <a:pPr lvl="1" marL="625475" marR="434340" indent="-274320">
              <a:lnSpc>
                <a:spcPct val="80000"/>
              </a:lnSpc>
              <a:spcBef>
                <a:spcPts val="495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15">
                <a:latin typeface="Times New Roman"/>
                <a:cs typeface="Times New Roman"/>
              </a:rPr>
              <a:t>Tuple </a:t>
            </a:r>
            <a:r>
              <a:rPr dirty="0" sz="2000">
                <a:latin typeface="Times New Roman"/>
                <a:cs typeface="Times New Roman"/>
              </a:rPr>
              <a:t>in database are usually retrieved a page at a </a:t>
            </a:r>
            <a:r>
              <a:rPr dirty="0" sz="2000" spc="-10">
                <a:latin typeface="Times New Roman"/>
                <a:cs typeface="Times New Roman"/>
              </a:rPr>
              <a:t>time, </a:t>
            </a:r>
            <a:r>
              <a:rPr dirty="0" sz="2000">
                <a:latin typeface="Times New Roman"/>
                <a:cs typeface="Times New Roman"/>
              </a:rPr>
              <a:t>so that</a:t>
            </a:r>
            <a:r>
              <a:rPr dirty="0" sz="2000" spc="-1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each  page is considered as a</a:t>
            </a:r>
            <a:r>
              <a:rPr dirty="0" sz="2000" spc="-95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cluster.</a:t>
            </a:r>
            <a:endParaRPr sz="2000">
              <a:latin typeface="Times New Roman"/>
              <a:cs typeface="Times New Roman"/>
            </a:endParaRPr>
          </a:p>
          <a:p>
            <a:pPr marL="332740" indent="-320040">
              <a:lnSpc>
                <a:spcPct val="100000"/>
              </a:lnSpc>
              <a:spcBef>
                <a:spcPts val="1810"/>
              </a:spcBef>
              <a:buClr>
                <a:srgbClr val="EFAC00"/>
              </a:buClr>
              <a:buSzPct val="79166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2400"/>
              <a:t>Stratified</a:t>
            </a:r>
            <a:r>
              <a:rPr dirty="0" sz="2400" spc="-40"/>
              <a:t> </a:t>
            </a:r>
            <a:r>
              <a:rPr dirty="0" sz="2400" spc="-5"/>
              <a:t>sampling</a:t>
            </a:r>
            <a:endParaRPr sz="2400"/>
          </a:p>
          <a:p>
            <a:pPr lvl="1" marL="625475" marR="155575" indent="-274320">
              <a:lnSpc>
                <a:spcPct val="80000"/>
              </a:lnSpc>
              <a:spcBef>
                <a:spcPts val="495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>
                <a:latin typeface="Times New Roman"/>
                <a:cs typeface="Times New Roman"/>
              </a:rPr>
              <a:t>Split the data into several </a:t>
            </a:r>
            <a:r>
              <a:rPr dirty="0" sz="2000" spc="-5">
                <a:latin typeface="Times New Roman"/>
                <a:cs typeface="Times New Roman"/>
              </a:rPr>
              <a:t>partitions(strata); </a:t>
            </a:r>
            <a:r>
              <a:rPr dirty="0" sz="2000">
                <a:latin typeface="Times New Roman"/>
                <a:cs typeface="Times New Roman"/>
              </a:rPr>
              <a:t>then draw random</a:t>
            </a:r>
            <a:r>
              <a:rPr dirty="0" sz="2000" spc="-15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samples  </a:t>
            </a:r>
            <a:r>
              <a:rPr dirty="0" sz="2000">
                <a:latin typeface="Times New Roman"/>
                <a:cs typeface="Times New Roman"/>
              </a:rPr>
              <a:t>from each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partition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36" y="1546605"/>
            <a:ext cx="25908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dirty="0" sz="1900" spc="-160" b="1">
                <a:solidFill>
                  <a:srgbClr val="EFAC00"/>
                </a:solidFill>
                <a:latin typeface="Trebuchet MS"/>
                <a:cs typeface="Trebuchet MS"/>
              </a:rPr>
              <a:t>3.	</a:t>
            </a:r>
            <a:r>
              <a:rPr dirty="0" spc="-5" b="1">
                <a:latin typeface="Trebuchet MS"/>
                <a:cs typeface="Trebuchet MS"/>
              </a:rPr>
              <a:t>Data</a:t>
            </a:r>
            <a:r>
              <a:rPr dirty="0" spc="-295" b="1">
                <a:latin typeface="Trebuchet MS"/>
                <a:cs typeface="Trebuchet MS"/>
              </a:rPr>
              <a:t> </a:t>
            </a:r>
            <a:r>
              <a:rPr dirty="0" spc="-75" b="1">
                <a:latin typeface="Trebuchet MS"/>
                <a:cs typeface="Trebuchet MS"/>
              </a:rPr>
              <a:t>processing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036" y="2108428"/>
            <a:ext cx="8803640" cy="4556125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624840" indent="-274955">
              <a:lnSpc>
                <a:spcPct val="100000"/>
              </a:lnSpc>
              <a:spcBef>
                <a:spcPts val="34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4840" algn="l"/>
                <a:tab pos="625475" algn="l"/>
              </a:tabLst>
            </a:pPr>
            <a:r>
              <a:rPr dirty="0" sz="2000" spc="-5" b="1">
                <a:solidFill>
                  <a:srgbClr val="000099"/>
                </a:solidFill>
                <a:latin typeface="Trebuchet MS"/>
                <a:cs typeface="Trebuchet MS"/>
              </a:rPr>
              <a:t>Data </a:t>
            </a:r>
            <a:r>
              <a:rPr dirty="0" sz="2000" spc="-65" b="1">
                <a:solidFill>
                  <a:srgbClr val="000099"/>
                </a:solidFill>
                <a:latin typeface="Trebuchet MS"/>
                <a:cs typeface="Trebuchet MS"/>
              </a:rPr>
              <a:t>cleaning </a:t>
            </a:r>
            <a:r>
              <a:rPr dirty="0" sz="2000" spc="-65">
                <a:solidFill>
                  <a:srgbClr val="000099"/>
                </a:solidFill>
                <a:latin typeface="Arial"/>
                <a:cs typeface="Arial"/>
              </a:rPr>
              <a:t>(remove </a:t>
            </a:r>
            <a:r>
              <a:rPr dirty="0" sz="2000" spc="-80">
                <a:solidFill>
                  <a:srgbClr val="000099"/>
                </a:solidFill>
                <a:latin typeface="Arial"/>
                <a:cs typeface="Arial"/>
              </a:rPr>
              <a:t>noise and </a:t>
            </a:r>
            <a:r>
              <a:rPr dirty="0" sz="2000" spc="-45">
                <a:solidFill>
                  <a:srgbClr val="000099"/>
                </a:solidFill>
                <a:latin typeface="Arial"/>
                <a:cs typeface="Arial"/>
              </a:rPr>
              <a:t>inconsistent</a:t>
            </a:r>
            <a:r>
              <a:rPr dirty="0" sz="2000" spc="-405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50">
                <a:solidFill>
                  <a:srgbClr val="000099"/>
                </a:solidFill>
                <a:latin typeface="Arial"/>
                <a:cs typeface="Arial"/>
              </a:rPr>
              <a:t>data)</a:t>
            </a:r>
            <a:endParaRPr sz="2000">
              <a:latin typeface="Arial"/>
              <a:cs typeface="Arial"/>
            </a:endParaRPr>
          </a:p>
          <a:p>
            <a:pPr marL="624840" indent="-274955">
              <a:lnSpc>
                <a:spcPct val="100000"/>
              </a:lnSpc>
              <a:spcBef>
                <a:spcPts val="24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4840" algn="l"/>
                <a:tab pos="625475" algn="l"/>
              </a:tabLst>
            </a:pPr>
            <a:r>
              <a:rPr dirty="0" sz="2000" spc="-5" b="1">
                <a:solidFill>
                  <a:srgbClr val="000099"/>
                </a:solidFill>
                <a:latin typeface="Trebuchet MS"/>
                <a:cs typeface="Trebuchet MS"/>
              </a:rPr>
              <a:t>Data</a:t>
            </a:r>
            <a:r>
              <a:rPr dirty="0" sz="2000" spc="-215" b="1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dirty="0" sz="2000" spc="-65" b="1">
                <a:solidFill>
                  <a:srgbClr val="000099"/>
                </a:solidFill>
                <a:latin typeface="Trebuchet MS"/>
                <a:cs typeface="Trebuchet MS"/>
              </a:rPr>
              <a:t>integration</a:t>
            </a:r>
            <a:r>
              <a:rPr dirty="0" sz="2000" spc="-185" b="1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000099"/>
                </a:solidFill>
                <a:latin typeface="Arial"/>
                <a:cs typeface="Arial"/>
              </a:rPr>
              <a:t>(multiple</a:t>
            </a:r>
            <a:r>
              <a:rPr dirty="0" sz="2000" spc="-155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45">
                <a:solidFill>
                  <a:srgbClr val="000099"/>
                </a:solidFill>
                <a:latin typeface="Arial"/>
                <a:cs typeface="Arial"/>
              </a:rPr>
              <a:t>data</a:t>
            </a:r>
            <a:r>
              <a:rPr dirty="0" sz="2000" spc="-17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110">
                <a:solidFill>
                  <a:srgbClr val="000099"/>
                </a:solidFill>
                <a:latin typeface="Arial"/>
                <a:cs typeface="Arial"/>
              </a:rPr>
              <a:t>sources</a:t>
            </a:r>
            <a:r>
              <a:rPr dirty="0" sz="2000" spc="-145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70">
                <a:solidFill>
                  <a:srgbClr val="000099"/>
                </a:solidFill>
                <a:latin typeface="Arial"/>
                <a:cs typeface="Arial"/>
              </a:rPr>
              <a:t>maybe</a:t>
            </a:r>
            <a:r>
              <a:rPr dirty="0" sz="2000" spc="-155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55">
                <a:solidFill>
                  <a:srgbClr val="000099"/>
                </a:solidFill>
                <a:latin typeface="Arial"/>
                <a:cs typeface="Arial"/>
              </a:rPr>
              <a:t>combined)</a:t>
            </a:r>
            <a:endParaRPr sz="2000">
              <a:latin typeface="Arial"/>
              <a:cs typeface="Arial"/>
            </a:endParaRPr>
          </a:p>
          <a:p>
            <a:pPr marL="624840" indent="-274955">
              <a:lnSpc>
                <a:spcPct val="100000"/>
              </a:lnSpc>
              <a:spcBef>
                <a:spcPts val="24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4840" algn="l"/>
                <a:tab pos="625475" algn="l"/>
              </a:tabLst>
            </a:pPr>
            <a:r>
              <a:rPr dirty="0" sz="2000" spc="-5" b="1">
                <a:solidFill>
                  <a:srgbClr val="000099"/>
                </a:solidFill>
                <a:latin typeface="Trebuchet MS"/>
                <a:cs typeface="Trebuchet MS"/>
              </a:rPr>
              <a:t>Data</a:t>
            </a:r>
            <a:r>
              <a:rPr dirty="0" sz="2000" spc="-210" b="1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dirty="0" sz="2000" spc="-85" b="1">
                <a:solidFill>
                  <a:srgbClr val="000099"/>
                </a:solidFill>
                <a:latin typeface="Trebuchet MS"/>
                <a:cs typeface="Trebuchet MS"/>
              </a:rPr>
              <a:t>selection</a:t>
            </a:r>
            <a:r>
              <a:rPr dirty="0" sz="2000" spc="-170" b="1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dirty="0" sz="2000" spc="-60">
                <a:solidFill>
                  <a:srgbClr val="000099"/>
                </a:solidFill>
                <a:latin typeface="Arial"/>
                <a:cs typeface="Arial"/>
              </a:rPr>
              <a:t>(data</a:t>
            </a:r>
            <a:r>
              <a:rPr dirty="0" sz="2000" spc="-16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45">
                <a:solidFill>
                  <a:srgbClr val="000099"/>
                </a:solidFill>
                <a:latin typeface="Arial"/>
                <a:cs typeface="Arial"/>
              </a:rPr>
              <a:t>relevant</a:t>
            </a:r>
            <a:r>
              <a:rPr dirty="0" sz="2000" spc="-145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45">
                <a:solidFill>
                  <a:srgbClr val="000099"/>
                </a:solidFill>
                <a:latin typeface="Arial"/>
                <a:cs typeface="Arial"/>
              </a:rPr>
              <a:t>to</a:t>
            </a:r>
            <a:r>
              <a:rPr dirty="0" sz="2000" spc="-16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15">
                <a:solidFill>
                  <a:srgbClr val="000099"/>
                </a:solidFill>
                <a:latin typeface="Arial"/>
                <a:cs typeface="Arial"/>
              </a:rPr>
              <a:t>the</a:t>
            </a:r>
            <a:r>
              <a:rPr dirty="0" sz="2000" spc="-135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90">
                <a:solidFill>
                  <a:srgbClr val="000099"/>
                </a:solidFill>
                <a:latin typeface="Arial"/>
                <a:cs typeface="Arial"/>
              </a:rPr>
              <a:t>analysis</a:t>
            </a:r>
            <a:r>
              <a:rPr dirty="0" sz="2000" spc="-19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55">
                <a:solidFill>
                  <a:srgbClr val="000099"/>
                </a:solidFill>
                <a:latin typeface="Arial"/>
                <a:cs typeface="Arial"/>
              </a:rPr>
              <a:t>task</a:t>
            </a:r>
            <a:r>
              <a:rPr dirty="0" sz="2000" spc="-155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85">
                <a:solidFill>
                  <a:srgbClr val="000099"/>
                </a:solidFill>
                <a:latin typeface="Arial"/>
                <a:cs typeface="Arial"/>
              </a:rPr>
              <a:t>are</a:t>
            </a:r>
            <a:r>
              <a:rPr dirty="0" sz="2000" spc="-145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35">
                <a:solidFill>
                  <a:srgbClr val="000099"/>
                </a:solidFill>
                <a:latin typeface="Arial"/>
                <a:cs typeface="Arial"/>
              </a:rPr>
              <a:t>retrieved</a:t>
            </a:r>
            <a:r>
              <a:rPr dirty="0" sz="2000" spc="-125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5">
                <a:solidFill>
                  <a:srgbClr val="000099"/>
                </a:solidFill>
                <a:latin typeface="Arial"/>
                <a:cs typeface="Arial"/>
              </a:rPr>
              <a:t>from</a:t>
            </a:r>
            <a:r>
              <a:rPr dirty="0" sz="2000" spc="-155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85">
                <a:solidFill>
                  <a:srgbClr val="000099"/>
                </a:solidFill>
                <a:latin typeface="Arial"/>
                <a:cs typeface="Arial"/>
              </a:rPr>
              <a:t>database)</a:t>
            </a:r>
            <a:endParaRPr sz="2000">
              <a:latin typeface="Arial"/>
              <a:cs typeface="Arial"/>
            </a:endParaRPr>
          </a:p>
          <a:p>
            <a:pPr marL="624840" indent="-274955">
              <a:lnSpc>
                <a:spcPts val="2280"/>
              </a:lnSpc>
              <a:spcBef>
                <a:spcPts val="24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4840" algn="l"/>
                <a:tab pos="625475" algn="l"/>
              </a:tabLst>
            </a:pPr>
            <a:r>
              <a:rPr dirty="0" sz="2000" spc="-5" b="1">
                <a:solidFill>
                  <a:srgbClr val="000099"/>
                </a:solidFill>
                <a:latin typeface="Trebuchet MS"/>
                <a:cs typeface="Trebuchet MS"/>
              </a:rPr>
              <a:t>Data</a:t>
            </a:r>
            <a:r>
              <a:rPr dirty="0" sz="2000" spc="-215" b="1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dirty="0" sz="2000" spc="-65" b="1">
                <a:solidFill>
                  <a:srgbClr val="000099"/>
                </a:solidFill>
                <a:latin typeface="Trebuchet MS"/>
                <a:cs typeface="Trebuchet MS"/>
              </a:rPr>
              <a:t>transformation</a:t>
            </a:r>
            <a:r>
              <a:rPr dirty="0" sz="2000" spc="-165" b="1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dirty="0" sz="2000" spc="-60">
                <a:solidFill>
                  <a:srgbClr val="000099"/>
                </a:solidFill>
                <a:latin typeface="Arial"/>
                <a:cs typeface="Arial"/>
              </a:rPr>
              <a:t>(data</a:t>
            </a:r>
            <a:r>
              <a:rPr dirty="0" sz="2000" spc="-17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35">
                <a:solidFill>
                  <a:srgbClr val="000099"/>
                </a:solidFill>
                <a:latin typeface="Arial"/>
                <a:cs typeface="Arial"/>
              </a:rPr>
              <a:t>transformed</a:t>
            </a:r>
            <a:r>
              <a:rPr dirty="0" sz="2000" spc="-16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000099"/>
                </a:solidFill>
                <a:latin typeface="Arial"/>
                <a:cs typeface="Arial"/>
              </a:rPr>
              <a:t>or</a:t>
            </a:r>
            <a:r>
              <a:rPr dirty="0" sz="2000" spc="-16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55">
                <a:solidFill>
                  <a:srgbClr val="000099"/>
                </a:solidFill>
                <a:latin typeface="Arial"/>
                <a:cs typeface="Arial"/>
              </a:rPr>
              <a:t>consolidated</a:t>
            </a:r>
            <a:r>
              <a:rPr dirty="0" sz="2000" spc="-18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15">
                <a:solidFill>
                  <a:srgbClr val="000099"/>
                </a:solidFill>
                <a:latin typeface="Arial"/>
                <a:cs typeface="Arial"/>
              </a:rPr>
              <a:t>into</a:t>
            </a:r>
            <a:r>
              <a:rPr dirty="0" sz="2000" spc="-17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35">
                <a:solidFill>
                  <a:srgbClr val="000099"/>
                </a:solidFill>
                <a:latin typeface="Arial"/>
                <a:cs typeface="Arial"/>
              </a:rPr>
              <a:t>forms</a:t>
            </a:r>
            <a:endParaRPr sz="2000">
              <a:latin typeface="Arial"/>
              <a:cs typeface="Arial"/>
            </a:endParaRPr>
          </a:p>
          <a:p>
            <a:pPr marL="624840">
              <a:lnSpc>
                <a:spcPts val="2280"/>
              </a:lnSpc>
            </a:pPr>
            <a:r>
              <a:rPr dirty="0" sz="2000" spc="-35">
                <a:solidFill>
                  <a:srgbClr val="000099"/>
                </a:solidFill>
                <a:latin typeface="Arial"/>
                <a:cs typeface="Arial"/>
              </a:rPr>
              <a:t>appropriate </a:t>
            </a:r>
            <a:r>
              <a:rPr dirty="0" sz="2000" spc="15">
                <a:solidFill>
                  <a:srgbClr val="000099"/>
                </a:solidFill>
                <a:latin typeface="Arial"/>
                <a:cs typeface="Arial"/>
              </a:rPr>
              <a:t>for</a:t>
            </a:r>
            <a:r>
              <a:rPr dirty="0" sz="2000" spc="-32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30">
                <a:solidFill>
                  <a:srgbClr val="000099"/>
                </a:solidFill>
                <a:latin typeface="Arial"/>
                <a:cs typeface="Arial"/>
              </a:rPr>
              <a:t>mining)</a:t>
            </a:r>
            <a:endParaRPr sz="2000">
              <a:latin typeface="Arial"/>
              <a:cs typeface="Arial"/>
            </a:endParaRPr>
          </a:p>
          <a:p>
            <a:pPr marL="624840">
              <a:lnSpc>
                <a:spcPct val="100000"/>
              </a:lnSpc>
              <a:spcBef>
                <a:spcPts val="240"/>
              </a:spcBef>
            </a:pPr>
            <a:r>
              <a:rPr dirty="0" sz="2000" spc="-80">
                <a:solidFill>
                  <a:srgbClr val="0D0D0D"/>
                </a:solidFill>
                <a:latin typeface="Arial"/>
                <a:cs typeface="Arial"/>
              </a:rPr>
              <a:t>(Done </a:t>
            </a:r>
            <a:r>
              <a:rPr dirty="0" sz="2000" spc="20">
                <a:solidFill>
                  <a:srgbClr val="0D0D0D"/>
                </a:solidFill>
                <a:latin typeface="Arial"/>
                <a:cs typeface="Arial"/>
              </a:rPr>
              <a:t>with</a:t>
            </a:r>
            <a:r>
              <a:rPr dirty="0" sz="2000" spc="-38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2000" spc="-45">
                <a:solidFill>
                  <a:srgbClr val="0D0D0D"/>
                </a:solidFill>
                <a:latin typeface="Arial"/>
                <a:cs typeface="Arial"/>
              </a:rPr>
              <a:t>data </a:t>
            </a:r>
            <a:r>
              <a:rPr dirty="0" sz="2000" spc="-75">
                <a:solidFill>
                  <a:srgbClr val="0D0D0D"/>
                </a:solidFill>
                <a:latin typeface="Arial"/>
                <a:cs typeface="Arial"/>
              </a:rPr>
              <a:t>preprocessing)</a:t>
            </a:r>
            <a:endParaRPr sz="2000">
              <a:latin typeface="Arial"/>
              <a:cs typeface="Arial"/>
            </a:endParaRPr>
          </a:p>
          <a:p>
            <a:pPr marL="624840" marR="309245" indent="-274320">
              <a:lnSpc>
                <a:spcPts val="2160"/>
              </a:lnSpc>
              <a:spcBef>
                <a:spcPts val="509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4840" algn="l"/>
                <a:tab pos="625475" algn="l"/>
              </a:tabLst>
            </a:pPr>
            <a:r>
              <a:rPr dirty="0" sz="2000" spc="-5" b="1">
                <a:solidFill>
                  <a:srgbClr val="000099"/>
                </a:solidFill>
                <a:latin typeface="Trebuchet MS"/>
                <a:cs typeface="Trebuchet MS"/>
              </a:rPr>
              <a:t>Data</a:t>
            </a:r>
            <a:r>
              <a:rPr dirty="0" sz="2000" spc="-215" b="1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dirty="0" sz="2000" spc="-45" b="1">
                <a:solidFill>
                  <a:srgbClr val="000099"/>
                </a:solidFill>
                <a:latin typeface="Trebuchet MS"/>
                <a:cs typeface="Trebuchet MS"/>
              </a:rPr>
              <a:t>mining</a:t>
            </a:r>
            <a:r>
              <a:rPr dirty="0" sz="2000" spc="-190" b="1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dirty="0" sz="2000" spc="-85">
                <a:solidFill>
                  <a:srgbClr val="000099"/>
                </a:solidFill>
                <a:latin typeface="Arial"/>
                <a:cs typeface="Arial"/>
              </a:rPr>
              <a:t>(an</a:t>
            </a:r>
            <a:r>
              <a:rPr dirty="0" sz="2000" spc="-17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70">
                <a:solidFill>
                  <a:srgbClr val="000099"/>
                </a:solidFill>
                <a:latin typeface="Arial"/>
                <a:cs typeface="Arial"/>
              </a:rPr>
              <a:t>essential</a:t>
            </a:r>
            <a:r>
              <a:rPr dirty="0" sz="2000" spc="-175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100">
                <a:solidFill>
                  <a:srgbClr val="000099"/>
                </a:solidFill>
                <a:latin typeface="Arial"/>
                <a:cs typeface="Arial"/>
              </a:rPr>
              <a:t>process</a:t>
            </a:r>
            <a:r>
              <a:rPr dirty="0" sz="2000" spc="-15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60">
                <a:solidFill>
                  <a:srgbClr val="000099"/>
                </a:solidFill>
                <a:latin typeface="Arial"/>
                <a:cs typeface="Arial"/>
              </a:rPr>
              <a:t>where</a:t>
            </a:r>
            <a:r>
              <a:rPr dirty="0" sz="2000" spc="-16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000099"/>
                </a:solidFill>
                <a:latin typeface="Arial"/>
                <a:cs typeface="Arial"/>
              </a:rPr>
              <a:t>intelligent</a:t>
            </a:r>
            <a:r>
              <a:rPr dirty="0" sz="2000" spc="-17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50">
                <a:solidFill>
                  <a:srgbClr val="000099"/>
                </a:solidFill>
                <a:latin typeface="Arial"/>
                <a:cs typeface="Arial"/>
              </a:rPr>
              <a:t>methods</a:t>
            </a:r>
            <a:r>
              <a:rPr dirty="0" sz="2000" spc="-145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85">
                <a:solidFill>
                  <a:srgbClr val="000099"/>
                </a:solidFill>
                <a:latin typeface="Arial"/>
                <a:cs typeface="Arial"/>
              </a:rPr>
              <a:t>are</a:t>
            </a:r>
            <a:r>
              <a:rPr dirty="0" sz="2000" spc="-15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50">
                <a:solidFill>
                  <a:srgbClr val="000099"/>
                </a:solidFill>
                <a:latin typeface="Arial"/>
                <a:cs typeface="Arial"/>
              </a:rPr>
              <a:t>applied</a:t>
            </a:r>
            <a:r>
              <a:rPr dirty="0" sz="2000" spc="-185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40">
                <a:solidFill>
                  <a:srgbClr val="000099"/>
                </a:solidFill>
                <a:latin typeface="Arial"/>
                <a:cs typeface="Arial"/>
              </a:rPr>
              <a:t>to  </a:t>
            </a:r>
            <a:r>
              <a:rPr dirty="0" sz="2000" spc="-25">
                <a:solidFill>
                  <a:srgbClr val="000099"/>
                </a:solidFill>
                <a:latin typeface="Arial"/>
                <a:cs typeface="Arial"/>
              </a:rPr>
              <a:t>extract</a:t>
            </a:r>
            <a:endParaRPr sz="2000">
              <a:latin typeface="Arial"/>
              <a:cs typeface="Arial"/>
            </a:endParaRPr>
          </a:p>
          <a:p>
            <a:pPr marL="624840">
              <a:lnSpc>
                <a:spcPct val="100000"/>
              </a:lnSpc>
              <a:spcBef>
                <a:spcPts val="210"/>
              </a:spcBef>
            </a:pPr>
            <a:r>
              <a:rPr dirty="0" sz="2000" spc="-45">
                <a:solidFill>
                  <a:srgbClr val="000099"/>
                </a:solidFill>
                <a:latin typeface="Arial"/>
                <a:cs typeface="Arial"/>
              </a:rPr>
              <a:t>data</a:t>
            </a:r>
            <a:r>
              <a:rPr dirty="0" sz="2000" spc="-16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40">
                <a:solidFill>
                  <a:srgbClr val="000099"/>
                </a:solidFill>
                <a:latin typeface="Arial"/>
                <a:cs typeface="Arial"/>
              </a:rPr>
              <a:t>patterns)</a:t>
            </a:r>
            <a:endParaRPr sz="2000">
              <a:latin typeface="Arial"/>
              <a:cs typeface="Arial"/>
            </a:endParaRPr>
          </a:p>
          <a:p>
            <a:pPr marL="624840" indent="-274955">
              <a:lnSpc>
                <a:spcPct val="100000"/>
              </a:lnSpc>
              <a:spcBef>
                <a:spcPts val="24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4840" algn="l"/>
                <a:tab pos="625475" algn="l"/>
              </a:tabLst>
            </a:pPr>
            <a:r>
              <a:rPr dirty="0" sz="2000" spc="-65" b="1">
                <a:solidFill>
                  <a:srgbClr val="000099"/>
                </a:solidFill>
                <a:latin typeface="Trebuchet MS"/>
                <a:cs typeface="Trebuchet MS"/>
              </a:rPr>
              <a:t>Pattern</a:t>
            </a:r>
            <a:r>
              <a:rPr dirty="0" sz="2000" spc="-195" b="1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dirty="0" sz="2000" spc="-75" b="1">
                <a:solidFill>
                  <a:srgbClr val="000099"/>
                </a:solidFill>
                <a:latin typeface="Trebuchet MS"/>
                <a:cs typeface="Trebuchet MS"/>
              </a:rPr>
              <a:t>evaluation</a:t>
            </a:r>
            <a:r>
              <a:rPr dirty="0" sz="2000" spc="-200" b="1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dirty="0" sz="2000" spc="-15">
                <a:solidFill>
                  <a:srgbClr val="000099"/>
                </a:solidFill>
                <a:latin typeface="Arial"/>
                <a:cs typeface="Arial"/>
              </a:rPr>
              <a:t>(indentify</a:t>
            </a:r>
            <a:r>
              <a:rPr dirty="0" sz="2000" spc="-17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99"/>
                </a:solidFill>
                <a:latin typeface="Arial"/>
                <a:cs typeface="Arial"/>
              </a:rPr>
              <a:t>the</a:t>
            </a:r>
            <a:r>
              <a:rPr dirty="0" sz="2000" spc="-155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5">
                <a:solidFill>
                  <a:srgbClr val="000099"/>
                </a:solidFill>
                <a:latin typeface="Arial"/>
                <a:cs typeface="Arial"/>
              </a:rPr>
              <a:t>truly</a:t>
            </a:r>
            <a:r>
              <a:rPr dirty="0" sz="2000" spc="-16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000099"/>
                </a:solidFill>
                <a:latin typeface="Arial"/>
                <a:cs typeface="Arial"/>
              </a:rPr>
              <a:t>interesting</a:t>
            </a:r>
            <a:r>
              <a:rPr dirty="0" sz="2000" spc="-17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35">
                <a:solidFill>
                  <a:srgbClr val="000099"/>
                </a:solidFill>
                <a:latin typeface="Arial"/>
                <a:cs typeface="Arial"/>
              </a:rPr>
              <a:t>patterns)</a:t>
            </a:r>
            <a:endParaRPr sz="2000">
              <a:latin typeface="Arial"/>
              <a:cs typeface="Arial"/>
            </a:endParaRPr>
          </a:p>
          <a:p>
            <a:pPr marL="624840" marR="451484" indent="-274320">
              <a:lnSpc>
                <a:spcPct val="110000"/>
              </a:lnSpc>
              <a:buClr>
                <a:srgbClr val="5FB5CC"/>
              </a:buClr>
              <a:buSzPct val="90000"/>
              <a:buFont typeface="Wingdings"/>
              <a:buChar char=""/>
              <a:tabLst>
                <a:tab pos="624840" algn="l"/>
                <a:tab pos="625475" algn="l"/>
              </a:tabLst>
            </a:pPr>
            <a:r>
              <a:rPr dirty="0" sz="2000" spc="-50" b="1">
                <a:solidFill>
                  <a:srgbClr val="000099"/>
                </a:solidFill>
                <a:latin typeface="Trebuchet MS"/>
                <a:cs typeface="Trebuchet MS"/>
              </a:rPr>
              <a:t>Knowledge</a:t>
            </a:r>
            <a:r>
              <a:rPr dirty="0" sz="2000" spc="-220" b="1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dirty="0" sz="2000" spc="-70" b="1">
                <a:solidFill>
                  <a:srgbClr val="000099"/>
                </a:solidFill>
                <a:latin typeface="Trebuchet MS"/>
                <a:cs typeface="Trebuchet MS"/>
              </a:rPr>
              <a:t>presentation</a:t>
            </a:r>
            <a:r>
              <a:rPr dirty="0" sz="2000" spc="-204" b="1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dirty="0" sz="2000" spc="-50">
                <a:solidFill>
                  <a:srgbClr val="000099"/>
                </a:solidFill>
                <a:latin typeface="Arial"/>
                <a:cs typeface="Arial"/>
              </a:rPr>
              <a:t>(mined</a:t>
            </a:r>
            <a:r>
              <a:rPr dirty="0" sz="2000" spc="-16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50">
                <a:solidFill>
                  <a:srgbClr val="000099"/>
                </a:solidFill>
                <a:latin typeface="Arial"/>
                <a:cs typeface="Arial"/>
              </a:rPr>
              <a:t>knowledge</a:t>
            </a:r>
            <a:r>
              <a:rPr dirty="0" sz="2000" spc="-16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85">
                <a:solidFill>
                  <a:srgbClr val="000099"/>
                </a:solidFill>
                <a:latin typeface="Arial"/>
                <a:cs typeface="Arial"/>
              </a:rPr>
              <a:t>is</a:t>
            </a:r>
            <a:r>
              <a:rPr dirty="0" sz="2000" spc="-155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60">
                <a:solidFill>
                  <a:srgbClr val="000099"/>
                </a:solidFill>
                <a:latin typeface="Arial"/>
                <a:cs typeface="Arial"/>
              </a:rPr>
              <a:t>presented</a:t>
            </a:r>
            <a:r>
              <a:rPr dirty="0" sz="2000" spc="-155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45">
                <a:solidFill>
                  <a:srgbClr val="000099"/>
                </a:solidFill>
                <a:latin typeface="Arial"/>
                <a:cs typeface="Arial"/>
              </a:rPr>
              <a:t>to</a:t>
            </a:r>
            <a:r>
              <a:rPr dirty="0" sz="2000" spc="-165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15">
                <a:solidFill>
                  <a:srgbClr val="000099"/>
                </a:solidFill>
                <a:latin typeface="Arial"/>
                <a:cs typeface="Arial"/>
              </a:rPr>
              <a:t>the</a:t>
            </a:r>
            <a:r>
              <a:rPr dirty="0" sz="2000" spc="-16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95">
                <a:solidFill>
                  <a:srgbClr val="000099"/>
                </a:solidFill>
                <a:latin typeface="Arial"/>
                <a:cs typeface="Arial"/>
              </a:rPr>
              <a:t>user</a:t>
            </a:r>
            <a:r>
              <a:rPr dirty="0" sz="2000" spc="-145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20">
                <a:solidFill>
                  <a:srgbClr val="000099"/>
                </a:solidFill>
                <a:latin typeface="Arial"/>
                <a:cs typeface="Arial"/>
              </a:rPr>
              <a:t>with  </a:t>
            </a:r>
            <a:r>
              <a:rPr dirty="0" sz="2000" spc="-50">
                <a:solidFill>
                  <a:srgbClr val="000099"/>
                </a:solidFill>
                <a:latin typeface="Arial"/>
                <a:cs typeface="Arial"/>
              </a:rPr>
              <a:t>visualization </a:t>
            </a:r>
            <a:r>
              <a:rPr dirty="0" sz="2000" spc="-25">
                <a:solidFill>
                  <a:srgbClr val="000099"/>
                </a:solidFill>
                <a:latin typeface="Arial"/>
                <a:cs typeface="Arial"/>
              </a:rPr>
              <a:t>or</a:t>
            </a:r>
            <a:r>
              <a:rPr dirty="0" sz="2000" spc="-44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2000" spc="-40">
                <a:solidFill>
                  <a:srgbClr val="000099"/>
                </a:solidFill>
                <a:latin typeface="Arial"/>
                <a:cs typeface="Arial"/>
              </a:rPr>
              <a:t>representation </a:t>
            </a:r>
            <a:r>
              <a:rPr dirty="0" sz="2000" spc="-70">
                <a:solidFill>
                  <a:srgbClr val="000099"/>
                </a:solidFill>
                <a:latin typeface="Arial"/>
                <a:cs typeface="Arial"/>
              </a:rPr>
              <a:t>techniques)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  <a:tabLst>
                <a:tab pos="469265" algn="l"/>
              </a:tabLst>
            </a:pPr>
            <a:r>
              <a:rPr dirty="0" sz="2250" spc="-155" b="1">
                <a:solidFill>
                  <a:srgbClr val="EFAC00"/>
                </a:solidFill>
                <a:latin typeface="Trebuchet MS"/>
                <a:cs typeface="Trebuchet MS"/>
              </a:rPr>
              <a:t>4.	</a:t>
            </a:r>
            <a:r>
              <a:rPr dirty="0" sz="2800" spc="-50" b="1">
                <a:latin typeface="Trebuchet MS"/>
                <a:cs typeface="Trebuchet MS"/>
              </a:rPr>
              <a:t>Use </a:t>
            </a:r>
            <a:r>
              <a:rPr dirty="0" sz="2800" spc="-80" b="1">
                <a:latin typeface="Trebuchet MS"/>
                <a:cs typeface="Trebuchet MS"/>
              </a:rPr>
              <a:t>of </a:t>
            </a:r>
            <a:r>
              <a:rPr dirty="0" sz="2800" spc="-125" b="1">
                <a:latin typeface="Trebuchet MS"/>
                <a:cs typeface="Trebuchet MS"/>
              </a:rPr>
              <a:t>discovered</a:t>
            </a:r>
            <a:r>
              <a:rPr dirty="0" sz="2800" spc="-630" b="1">
                <a:latin typeface="Trebuchet MS"/>
                <a:cs typeface="Trebuchet MS"/>
              </a:rPr>
              <a:t> </a:t>
            </a:r>
            <a:r>
              <a:rPr dirty="0" sz="2800" spc="-90" b="1">
                <a:latin typeface="Trebuchet MS"/>
                <a:cs typeface="Trebuchet MS"/>
              </a:rPr>
              <a:t>knowledge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5135880"/>
            </a:xfrm>
            <a:custGeom>
              <a:avLst/>
              <a:gdLst/>
              <a:ahLst/>
              <a:cxnLst/>
              <a:rect l="l" t="t" r="r" b="b"/>
              <a:pathLst>
                <a:path w="9144000" h="5135880">
                  <a:moveTo>
                    <a:pt x="9144000" y="0"/>
                  </a:moveTo>
                  <a:lnTo>
                    <a:pt x="0" y="0"/>
                  </a:lnTo>
                  <a:lnTo>
                    <a:pt x="0" y="5135880"/>
                  </a:lnTo>
                  <a:lnTo>
                    <a:pt x="9144000" y="513588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105400"/>
              <a:ext cx="9144000" cy="1127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5128259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9144000" y="4571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62227" y="2142744"/>
              <a:ext cx="6694932" cy="5654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9787" y="559308"/>
            <a:ext cx="5024628" cy="425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8236" y="1592326"/>
            <a:ext cx="789940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2105" marR="5080" indent="-320040">
              <a:lnSpc>
                <a:spcPct val="100000"/>
              </a:lnSpc>
              <a:spcBef>
                <a:spcPts val="100"/>
              </a:spcBef>
              <a:tabLst>
                <a:tab pos="332105" algn="l"/>
              </a:tabLst>
            </a:pPr>
            <a:r>
              <a:rPr dirty="0" sz="1900" spc="-484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2400" spc="-5">
                <a:latin typeface="Times New Roman"/>
                <a:cs typeface="Times New Roman"/>
              </a:rPr>
              <a:t>A </a:t>
            </a:r>
            <a:r>
              <a:rPr dirty="0" sz="2400">
                <a:latin typeface="Times New Roman"/>
                <a:cs typeface="Times New Roman"/>
              </a:rPr>
              <a:t>function that </a:t>
            </a:r>
            <a:r>
              <a:rPr dirty="0" sz="2400" spc="-10">
                <a:latin typeface="Times New Roman"/>
                <a:cs typeface="Times New Roman"/>
              </a:rPr>
              <a:t>maps </a:t>
            </a:r>
            <a:r>
              <a:rPr dirty="0" sz="2400">
                <a:latin typeface="Times New Roman"/>
                <a:cs typeface="Times New Roman"/>
              </a:rPr>
              <a:t>the entire </a:t>
            </a:r>
            <a:r>
              <a:rPr dirty="0" sz="2400" spc="-5">
                <a:latin typeface="Times New Roman"/>
                <a:cs typeface="Times New Roman"/>
              </a:rPr>
              <a:t>set </a:t>
            </a:r>
            <a:r>
              <a:rPr dirty="0" sz="2400">
                <a:latin typeface="Times New Roman"/>
                <a:cs typeface="Times New Roman"/>
              </a:rPr>
              <a:t>of values of a given  attribute to a new set of replacement values such that each</a:t>
            </a:r>
            <a:r>
              <a:rPr dirty="0" sz="2400" spc="-17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old  value can be identified </a:t>
            </a:r>
            <a:r>
              <a:rPr dirty="0" sz="2400" spc="-5">
                <a:latin typeface="Times New Roman"/>
                <a:cs typeface="Times New Roman"/>
              </a:rPr>
              <a:t>with </a:t>
            </a:r>
            <a:r>
              <a:rPr dirty="0" sz="2400">
                <a:latin typeface="Times New Roman"/>
                <a:cs typeface="Times New Roman"/>
              </a:rPr>
              <a:t>one of the </a:t>
            </a:r>
            <a:r>
              <a:rPr dirty="0" sz="2400" spc="-5">
                <a:latin typeface="Times New Roman"/>
                <a:cs typeface="Times New Roman"/>
              </a:rPr>
              <a:t>new</a:t>
            </a:r>
            <a:r>
              <a:rPr dirty="0" sz="2400" spc="-9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values.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236" y="2840862"/>
            <a:ext cx="17894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2105" algn="l"/>
              </a:tabLst>
            </a:pPr>
            <a:r>
              <a:rPr dirty="0" sz="2250" spc="-595">
                <a:solidFill>
                  <a:srgbClr val="EFAC00"/>
                </a:solidFill>
                <a:latin typeface="Arial"/>
                <a:cs typeface="Arial"/>
              </a:rPr>
              <a:t></a:t>
            </a:r>
            <a:r>
              <a:rPr dirty="0" sz="2250" spc="-595">
                <a:solidFill>
                  <a:srgbClr val="EFAC00"/>
                </a:solidFill>
                <a:latin typeface="Arial"/>
                <a:cs typeface="Arial"/>
              </a:rPr>
              <a:t>	</a:t>
            </a:r>
            <a:r>
              <a:rPr dirty="0" u="heavy" sz="2800" spc="-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Met</a:t>
            </a:r>
            <a:r>
              <a:rPr dirty="0" u="heavy" sz="2800" spc="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h</a:t>
            </a:r>
            <a:r>
              <a:rPr dirty="0" u="heavy" sz="280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o</a:t>
            </a:r>
            <a:r>
              <a:rPr dirty="0" u="heavy" sz="2800" spc="-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dirty="0" u="heavy" sz="2800" spc="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s</a:t>
            </a:r>
            <a:r>
              <a:rPr dirty="0" u="heavy" sz="2800" spc="-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3400" y="3505198"/>
            <a:ext cx="8610600" cy="3352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3816" y="565404"/>
            <a:ext cx="3172968" cy="382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8036" y="1394206"/>
            <a:ext cx="58318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357505" algn="l"/>
              </a:tabLst>
            </a:pPr>
            <a:r>
              <a:rPr dirty="0" sz="1600" spc="-425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2000" spc="-30" b="1">
                <a:latin typeface="Trebuchet MS"/>
                <a:cs typeface="Trebuchet MS"/>
              </a:rPr>
              <a:t>Min-max</a:t>
            </a:r>
            <a:r>
              <a:rPr dirty="0" sz="2000" spc="-229" b="1">
                <a:latin typeface="Trebuchet MS"/>
                <a:cs typeface="Trebuchet MS"/>
              </a:rPr>
              <a:t> </a:t>
            </a:r>
            <a:r>
              <a:rPr dirty="0" sz="2000" spc="-70" b="1">
                <a:latin typeface="Trebuchet MS"/>
                <a:cs typeface="Trebuchet MS"/>
              </a:rPr>
              <a:t>normalization</a:t>
            </a:r>
            <a:r>
              <a:rPr dirty="0" sz="2000" spc="-70">
                <a:latin typeface="Arial"/>
                <a:cs typeface="Arial"/>
              </a:rPr>
              <a:t>: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45">
                <a:latin typeface="Arial"/>
                <a:cs typeface="Arial"/>
              </a:rPr>
              <a:t>to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[new_min</a:t>
            </a:r>
            <a:r>
              <a:rPr dirty="0" baseline="-21367" sz="1950" spc="-60">
                <a:latin typeface="Arial"/>
                <a:cs typeface="Arial"/>
              </a:rPr>
              <a:t>A</a:t>
            </a:r>
            <a:r>
              <a:rPr dirty="0" sz="2000" spc="-40">
                <a:latin typeface="Arial"/>
                <a:cs typeface="Arial"/>
              </a:rPr>
              <a:t>,</a:t>
            </a:r>
            <a:r>
              <a:rPr dirty="0" sz="2000" spc="-190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new_max</a:t>
            </a:r>
            <a:r>
              <a:rPr dirty="0" baseline="-21367" sz="1950" spc="-89">
                <a:latin typeface="Arial"/>
                <a:cs typeface="Arial"/>
              </a:rPr>
              <a:t>A</a:t>
            </a:r>
            <a:r>
              <a:rPr dirty="0" sz="2000" spc="-60">
                <a:latin typeface="Arial"/>
                <a:cs typeface="Arial"/>
              </a:rPr>
              <a:t>]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1763" y="2674747"/>
            <a:ext cx="835215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20">
                <a:latin typeface="Arial"/>
                <a:cs typeface="Arial"/>
              </a:rPr>
              <a:t>Ex.</a:t>
            </a:r>
            <a:r>
              <a:rPr dirty="0" sz="2000" spc="23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Let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income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range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95">
                <a:latin typeface="Arial"/>
                <a:cs typeface="Arial"/>
              </a:rPr>
              <a:t>$12,000</a:t>
            </a:r>
            <a:r>
              <a:rPr dirty="0" sz="2000" spc="-180">
                <a:latin typeface="Arial"/>
                <a:cs typeface="Arial"/>
              </a:rPr>
              <a:t> </a:t>
            </a:r>
            <a:r>
              <a:rPr dirty="0" sz="2000" spc="45">
                <a:latin typeface="Arial"/>
                <a:cs typeface="Arial"/>
              </a:rPr>
              <a:t>to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$98,000</a:t>
            </a:r>
            <a:r>
              <a:rPr dirty="0" sz="2000" spc="-20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normalized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45">
                <a:latin typeface="Arial"/>
                <a:cs typeface="Arial"/>
              </a:rPr>
              <a:t>to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[0.0,</a:t>
            </a:r>
            <a:r>
              <a:rPr dirty="0" sz="2000" spc="-185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1.0].</a:t>
            </a:r>
            <a:r>
              <a:rPr dirty="0" sz="2000" spc="80">
                <a:latin typeface="Arial"/>
                <a:cs typeface="Arial"/>
              </a:rPr>
              <a:t> </a:t>
            </a:r>
            <a:r>
              <a:rPr dirty="0" sz="2000" spc="-90">
                <a:latin typeface="Arial"/>
                <a:cs typeface="Arial"/>
              </a:rPr>
              <a:t>Then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$73,000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1763" y="3040507"/>
            <a:ext cx="14992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85">
                <a:latin typeface="Arial"/>
                <a:cs typeface="Arial"/>
              </a:rPr>
              <a:t>is </a:t>
            </a:r>
            <a:r>
              <a:rPr dirty="0" sz="2000" spc="-70">
                <a:latin typeface="Arial"/>
                <a:cs typeface="Arial"/>
              </a:rPr>
              <a:t>mapped </a:t>
            </a:r>
            <a:r>
              <a:rPr dirty="0" sz="2000" spc="45">
                <a:latin typeface="Arial"/>
                <a:cs typeface="Arial"/>
              </a:rPr>
              <a:t>to</a:t>
            </a:r>
            <a:r>
              <a:rPr dirty="0" sz="2000" spc="-39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3436" y="3772280"/>
            <a:ext cx="621474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2105" algn="l"/>
              </a:tabLst>
            </a:pPr>
            <a:r>
              <a:rPr dirty="0" sz="1600" spc="-425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2000" spc="-65" b="1">
                <a:latin typeface="Trebuchet MS"/>
                <a:cs typeface="Trebuchet MS"/>
              </a:rPr>
              <a:t>Z-score</a:t>
            </a:r>
            <a:r>
              <a:rPr dirty="0" sz="2000" spc="-200" b="1">
                <a:latin typeface="Trebuchet MS"/>
                <a:cs typeface="Trebuchet MS"/>
              </a:rPr>
              <a:t> </a:t>
            </a:r>
            <a:r>
              <a:rPr dirty="0" sz="2000" spc="-70" b="1">
                <a:latin typeface="Trebuchet MS"/>
                <a:cs typeface="Trebuchet MS"/>
              </a:rPr>
              <a:t>normalization</a:t>
            </a:r>
            <a:r>
              <a:rPr dirty="0" sz="2000" spc="-220" b="1">
                <a:latin typeface="Trebuchet MS"/>
                <a:cs typeface="Trebuchet MS"/>
              </a:rPr>
              <a:t> </a:t>
            </a:r>
            <a:r>
              <a:rPr dirty="0" sz="2000" spc="-35">
                <a:latin typeface="Arial"/>
                <a:cs typeface="Arial"/>
              </a:rPr>
              <a:t>(μ:</a:t>
            </a:r>
            <a:r>
              <a:rPr dirty="0" sz="2000" spc="-185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mean,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σ: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standard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deviation):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1763" y="4375124"/>
            <a:ext cx="4043045" cy="947419"/>
          </a:xfrm>
          <a:prstGeom prst="rect">
            <a:avLst/>
          </a:prstGeom>
        </p:spPr>
        <p:txBody>
          <a:bodyPr wrap="square" lIns="0" tIns="158750" rIns="0" bIns="0" rtlCol="0" vert="horz">
            <a:spAutoFit/>
          </a:bodyPr>
          <a:lstStyle/>
          <a:p>
            <a:pPr algn="ctr" marL="549275">
              <a:lnSpc>
                <a:spcPct val="100000"/>
              </a:lnSpc>
              <a:spcBef>
                <a:spcPts val="1250"/>
              </a:spcBef>
            </a:pPr>
            <a:r>
              <a:rPr dirty="0" sz="2250" spc="290" i="1">
                <a:latin typeface="Symbol"/>
                <a:cs typeface="Symbol"/>
              </a:rPr>
              <a:t></a:t>
            </a:r>
            <a:r>
              <a:rPr dirty="0" sz="850" spc="190" i="1">
                <a:latin typeface="Times New Roman"/>
                <a:cs typeface="Times New Roman"/>
              </a:rPr>
              <a:t>A</a:t>
            </a:r>
            <a:endParaRPr sz="85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1005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dirty="0" sz="2000" spc="-120">
                <a:latin typeface="Arial"/>
                <a:cs typeface="Arial"/>
              </a:rPr>
              <a:t>Ex. </a:t>
            </a:r>
            <a:r>
              <a:rPr dirty="0" sz="2000" spc="-15">
                <a:latin typeface="Arial"/>
                <a:cs typeface="Arial"/>
              </a:rPr>
              <a:t>Let </a:t>
            </a:r>
            <a:r>
              <a:rPr dirty="0" sz="2000">
                <a:latin typeface="Arial"/>
                <a:cs typeface="Arial"/>
              </a:rPr>
              <a:t>μ</a:t>
            </a:r>
            <a:r>
              <a:rPr dirty="0" sz="2000" spc="-380">
                <a:latin typeface="Arial"/>
                <a:cs typeface="Arial"/>
              </a:rPr>
              <a:t> </a:t>
            </a:r>
            <a:r>
              <a:rPr dirty="0" sz="2000" spc="-140">
                <a:latin typeface="Arial"/>
                <a:cs typeface="Arial"/>
              </a:rPr>
              <a:t>= </a:t>
            </a:r>
            <a:r>
              <a:rPr dirty="0" sz="2000" spc="-80">
                <a:latin typeface="Arial"/>
                <a:cs typeface="Arial"/>
              </a:rPr>
              <a:t>54,000, </a:t>
            </a:r>
            <a:r>
              <a:rPr dirty="0" sz="2000" spc="-130">
                <a:latin typeface="Arial"/>
                <a:cs typeface="Arial"/>
              </a:rPr>
              <a:t>σ </a:t>
            </a:r>
            <a:r>
              <a:rPr dirty="0" sz="2000" spc="-140">
                <a:latin typeface="Arial"/>
                <a:cs typeface="Arial"/>
              </a:rPr>
              <a:t>= </a:t>
            </a:r>
            <a:r>
              <a:rPr dirty="0" sz="2000" spc="-90">
                <a:latin typeface="Arial"/>
                <a:cs typeface="Arial"/>
              </a:rPr>
              <a:t>16,000. Then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3436" y="5784291"/>
            <a:ext cx="397129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2105" algn="l"/>
              </a:tabLst>
            </a:pPr>
            <a:r>
              <a:rPr dirty="0" sz="1600" spc="-425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2000" spc="-60" b="1">
                <a:latin typeface="Trebuchet MS"/>
                <a:cs typeface="Trebuchet MS"/>
              </a:rPr>
              <a:t>Normalization</a:t>
            </a:r>
            <a:r>
              <a:rPr dirty="0" sz="2000" spc="-204" b="1">
                <a:latin typeface="Trebuchet MS"/>
                <a:cs typeface="Trebuchet MS"/>
              </a:rPr>
              <a:t> </a:t>
            </a:r>
            <a:r>
              <a:rPr dirty="0" sz="2000" spc="-45" b="1">
                <a:latin typeface="Trebuchet MS"/>
                <a:cs typeface="Trebuchet MS"/>
              </a:rPr>
              <a:t>by</a:t>
            </a:r>
            <a:r>
              <a:rPr dirty="0" sz="2000" spc="-210" b="1">
                <a:latin typeface="Trebuchet MS"/>
                <a:cs typeface="Trebuchet MS"/>
              </a:rPr>
              <a:t> </a:t>
            </a:r>
            <a:r>
              <a:rPr dirty="0" sz="2000" spc="-80" b="1">
                <a:latin typeface="Trebuchet MS"/>
                <a:cs typeface="Trebuchet MS"/>
              </a:rPr>
              <a:t>decimal</a:t>
            </a:r>
            <a:r>
              <a:rPr dirty="0" sz="2000" spc="-225" b="1">
                <a:latin typeface="Trebuchet MS"/>
                <a:cs typeface="Trebuchet MS"/>
              </a:rPr>
              <a:t> </a:t>
            </a:r>
            <a:r>
              <a:rPr dirty="0" sz="2000" spc="-50" b="1">
                <a:latin typeface="Trebuchet MS"/>
                <a:cs typeface="Trebuchet MS"/>
              </a:rPr>
              <a:t>scaling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57781" y="3404061"/>
            <a:ext cx="1087755" cy="0"/>
          </a:xfrm>
          <a:custGeom>
            <a:avLst/>
            <a:gdLst/>
            <a:ahLst/>
            <a:cxnLst/>
            <a:rect l="l" t="t" r="r" b="b"/>
            <a:pathLst>
              <a:path w="1087754" h="0">
                <a:moveTo>
                  <a:pt x="0" y="0"/>
                </a:moveTo>
                <a:lnTo>
                  <a:pt x="1087407" y="0"/>
                </a:lnTo>
              </a:path>
            </a:pathLst>
          </a:custGeom>
          <a:ln w="75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559520" y="3258692"/>
            <a:ext cx="1355725" cy="2374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45">
                <a:latin typeface="Times New Roman"/>
                <a:cs typeface="Times New Roman"/>
              </a:rPr>
              <a:t>(1.0</a:t>
            </a:r>
            <a:r>
              <a:rPr dirty="0" sz="1400" spc="-150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Symbol"/>
                <a:cs typeface="Symbol"/>
              </a:rPr>
              <a:t></a:t>
            </a:r>
            <a:r>
              <a:rPr dirty="0" sz="1400" spc="-155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0)</a:t>
            </a:r>
            <a:r>
              <a:rPr dirty="0" sz="1400" spc="-140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Symbol"/>
                <a:cs typeface="Symbol"/>
              </a:rPr>
              <a:t></a:t>
            </a:r>
            <a:r>
              <a:rPr dirty="0" sz="1400" spc="-135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0</a:t>
            </a:r>
            <a:r>
              <a:rPr dirty="0" sz="1400" spc="-70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Symbol"/>
                <a:cs typeface="Symbol"/>
              </a:rPr>
              <a:t></a:t>
            </a:r>
            <a:r>
              <a:rPr dirty="0" sz="1400" spc="-70">
                <a:latin typeface="Times New Roman"/>
                <a:cs typeface="Times New Roman"/>
              </a:rPr>
              <a:t> </a:t>
            </a:r>
            <a:r>
              <a:rPr dirty="0" sz="1400" spc="-55">
                <a:latin typeface="Times New Roman"/>
                <a:cs typeface="Times New Roman"/>
              </a:rPr>
              <a:t>0.716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51399" y="3396719"/>
            <a:ext cx="1080770" cy="2374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5">
                <a:latin typeface="Times New Roman"/>
                <a:cs typeface="Times New Roman"/>
              </a:rPr>
              <a:t>98,000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400" spc="-35">
                <a:latin typeface="Symbol"/>
                <a:cs typeface="Symbol"/>
              </a:rPr>
              <a:t></a:t>
            </a:r>
            <a:r>
              <a:rPr dirty="0" sz="1400" spc="-35">
                <a:latin typeface="Times New Roman"/>
                <a:cs typeface="Times New Roman"/>
              </a:rPr>
              <a:t>12,000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54208" y="3147472"/>
            <a:ext cx="1078230" cy="2374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60">
                <a:latin typeface="Times New Roman"/>
                <a:cs typeface="Times New Roman"/>
              </a:rPr>
              <a:t>73,600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 spc="-35">
                <a:latin typeface="Symbol"/>
                <a:cs typeface="Symbol"/>
              </a:rPr>
              <a:t></a:t>
            </a:r>
            <a:r>
              <a:rPr dirty="0" sz="1400" spc="-35">
                <a:latin typeface="Times New Roman"/>
                <a:cs typeface="Times New Roman"/>
              </a:rPr>
              <a:t>12,000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61524" y="2195398"/>
            <a:ext cx="1270000" cy="0"/>
          </a:xfrm>
          <a:custGeom>
            <a:avLst/>
            <a:gdLst/>
            <a:ahLst/>
            <a:cxnLst/>
            <a:rect l="l" t="t" r="r" b="b"/>
            <a:pathLst>
              <a:path w="1270000" h="0">
                <a:moveTo>
                  <a:pt x="0" y="0"/>
                </a:moveTo>
                <a:lnTo>
                  <a:pt x="1269807" y="0"/>
                </a:lnTo>
              </a:path>
            </a:pathLst>
          </a:custGeom>
          <a:ln w="109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661298" y="1976653"/>
            <a:ext cx="4161154" cy="3556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150" spc="45">
                <a:latin typeface="Times New Roman"/>
                <a:cs typeface="Times New Roman"/>
              </a:rPr>
              <a:t>(</a:t>
            </a:r>
            <a:r>
              <a:rPr dirty="0" sz="2150" spc="15" i="1">
                <a:latin typeface="Times New Roman"/>
                <a:cs typeface="Times New Roman"/>
              </a:rPr>
              <a:t>n</a:t>
            </a:r>
            <a:r>
              <a:rPr dirty="0" sz="2150" spc="-10" i="1">
                <a:latin typeface="Times New Roman"/>
                <a:cs typeface="Times New Roman"/>
              </a:rPr>
              <a:t>e</a:t>
            </a:r>
            <a:r>
              <a:rPr dirty="0" sz="2150" spc="25" i="1">
                <a:latin typeface="Times New Roman"/>
                <a:cs typeface="Times New Roman"/>
              </a:rPr>
              <a:t>w</a:t>
            </a:r>
            <a:r>
              <a:rPr dirty="0" sz="2150" spc="-305" i="1">
                <a:latin typeface="Times New Roman"/>
                <a:cs typeface="Times New Roman"/>
              </a:rPr>
              <a:t> </a:t>
            </a:r>
            <a:r>
              <a:rPr dirty="0" sz="2150" spc="15">
                <a:latin typeface="Times New Roman"/>
                <a:cs typeface="Times New Roman"/>
              </a:rPr>
              <a:t>_</a:t>
            </a:r>
            <a:r>
              <a:rPr dirty="0" sz="2150" spc="-165">
                <a:latin typeface="Times New Roman"/>
                <a:cs typeface="Times New Roman"/>
              </a:rPr>
              <a:t> </a:t>
            </a:r>
            <a:r>
              <a:rPr dirty="0" sz="2150" spc="20" i="1">
                <a:latin typeface="Times New Roman"/>
                <a:cs typeface="Times New Roman"/>
              </a:rPr>
              <a:t>ma</a:t>
            </a:r>
            <a:r>
              <a:rPr dirty="0" sz="2150" spc="-105" i="1">
                <a:latin typeface="Times New Roman"/>
                <a:cs typeface="Times New Roman"/>
              </a:rPr>
              <a:t>x</a:t>
            </a:r>
            <a:r>
              <a:rPr dirty="0" sz="900" spc="5" i="1">
                <a:latin typeface="Times New Roman"/>
                <a:cs typeface="Times New Roman"/>
              </a:rPr>
              <a:t>A</a:t>
            </a:r>
            <a:r>
              <a:rPr dirty="0" sz="900" i="1">
                <a:latin typeface="Times New Roman"/>
                <a:cs typeface="Times New Roman"/>
              </a:rPr>
              <a:t> </a:t>
            </a:r>
            <a:r>
              <a:rPr dirty="0" sz="900" spc="-95" i="1">
                <a:latin typeface="Times New Roman"/>
                <a:cs typeface="Times New Roman"/>
              </a:rPr>
              <a:t> </a:t>
            </a:r>
            <a:r>
              <a:rPr dirty="0" sz="2150" spc="20">
                <a:latin typeface="Symbol"/>
                <a:cs typeface="Symbol"/>
              </a:rPr>
              <a:t></a:t>
            </a:r>
            <a:r>
              <a:rPr dirty="0" sz="2150" spc="-204">
                <a:latin typeface="Times New Roman"/>
                <a:cs typeface="Times New Roman"/>
              </a:rPr>
              <a:t> </a:t>
            </a:r>
            <a:r>
              <a:rPr dirty="0" sz="2150" spc="15" i="1">
                <a:latin typeface="Times New Roman"/>
                <a:cs typeface="Times New Roman"/>
              </a:rPr>
              <a:t>n</a:t>
            </a:r>
            <a:r>
              <a:rPr dirty="0" sz="2150" spc="-10" i="1">
                <a:latin typeface="Times New Roman"/>
                <a:cs typeface="Times New Roman"/>
              </a:rPr>
              <a:t>e</a:t>
            </a:r>
            <a:r>
              <a:rPr dirty="0" sz="2150" spc="25" i="1">
                <a:latin typeface="Times New Roman"/>
                <a:cs typeface="Times New Roman"/>
              </a:rPr>
              <a:t>w</a:t>
            </a:r>
            <a:r>
              <a:rPr dirty="0" sz="2150" spc="-305" i="1">
                <a:latin typeface="Times New Roman"/>
                <a:cs typeface="Times New Roman"/>
              </a:rPr>
              <a:t> </a:t>
            </a:r>
            <a:r>
              <a:rPr dirty="0" sz="2150" spc="15">
                <a:latin typeface="Times New Roman"/>
                <a:cs typeface="Times New Roman"/>
              </a:rPr>
              <a:t>_</a:t>
            </a:r>
            <a:r>
              <a:rPr dirty="0" sz="2150" spc="-170">
                <a:latin typeface="Times New Roman"/>
                <a:cs typeface="Times New Roman"/>
              </a:rPr>
              <a:t> </a:t>
            </a:r>
            <a:r>
              <a:rPr dirty="0" sz="2150" spc="25" i="1">
                <a:latin typeface="Times New Roman"/>
                <a:cs typeface="Times New Roman"/>
              </a:rPr>
              <a:t>m</a:t>
            </a:r>
            <a:r>
              <a:rPr dirty="0" sz="2150" spc="25" i="1">
                <a:latin typeface="Times New Roman"/>
                <a:cs typeface="Times New Roman"/>
              </a:rPr>
              <a:t>i</a:t>
            </a:r>
            <a:r>
              <a:rPr dirty="0" sz="2150" spc="-80" i="1">
                <a:latin typeface="Times New Roman"/>
                <a:cs typeface="Times New Roman"/>
              </a:rPr>
              <a:t>n</a:t>
            </a:r>
            <a:r>
              <a:rPr dirty="0" sz="900" spc="30" i="1">
                <a:latin typeface="Times New Roman"/>
                <a:cs typeface="Times New Roman"/>
              </a:rPr>
              <a:t>A</a:t>
            </a:r>
            <a:r>
              <a:rPr dirty="0" sz="2150" spc="10">
                <a:latin typeface="Times New Roman"/>
                <a:cs typeface="Times New Roman"/>
              </a:rPr>
              <a:t>)</a:t>
            </a:r>
            <a:r>
              <a:rPr dirty="0" sz="2150" spc="-200">
                <a:latin typeface="Times New Roman"/>
                <a:cs typeface="Times New Roman"/>
              </a:rPr>
              <a:t> </a:t>
            </a:r>
            <a:r>
              <a:rPr dirty="0" sz="2150" spc="20">
                <a:latin typeface="Symbol"/>
                <a:cs typeface="Symbol"/>
              </a:rPr>
              <a:t></a:t>
            </a:r>
            <a:r>
              <a:rPr dirty="0" sz="2150" spc="-175">
                <a:latin typeface="Times New Roman"/>
                <a:cs typeface="Times New Roman"/>
              </a:rPr>
              <a:t> </a:t>
            </a:r>
            <a:r>
              <a:rPr dirty="0" sz="2150" spc="15" i="1">
                <a:latin typeface="Times New Roman"/>
                <a:cs typeface="Times New Roman"/>
              </a:rPr>
              <a:t>n</a:t>
            </a:r>
            <a:r>
              <a:rPr dirty="0" sz="2150" spc="-10" i="1">
                <a:latin typeface="Times New Roman"/>
                <a:cs typeface="Times New Roman"/>
              </a:rPr>
              <a:t>e</a:t>
            </a:r>
            <a:r>
              <a:rPr dirty="0" sz="2150" spc="25" i="1">
                <a:latin typeface="Times New Roman"/>
                <a:cs typeface="Times New Roman"/>
              </a:rPr>
              <a:t>w</a:t>
            </a:r>
            <a:r>
              <a:rPr dirty="0" sz="2150" spc="-305" i="1">
                <a:latin typeface="Times New Roman"/>
                <a:cs typeface="Times New Roman"/>
              </a:rPr>
              <a:t> </a:t>
            </a:r>
            <a:r>
              <a:rPr dirty="0" sz="2150" spc="15">
                <a:latin typeface="Times New Roman"/>
                <a:cs typeface="Times New Roman"/>
              </a:rPr>
              <a:t>_</a:t>
            </a:r>
            <a:r>
              <a:rPr dirty="0" sz="2150" spc="-165">
                <a:latin typeface="Times New Roman"/>
                <a:cs typeface="Times New Roman"/>
              </a:rPr>
              <a:t> </a:t>
            </a:r>
            <a:r>
              <a:rPr dirty="0" sz="2150" spc="25" i="1">
                <a:latin typeface="Times New Roman"/>
                <a:cs typeface="Times New Roman"/>
              </a:rPr>
              <a:t>m</a:t>
            </a:r>
            <a:r>
              <a:rPr dirty="0" sz="2150" spc="25" i="1">
                <a:latin typeface="Times New Roman"/>
                <a:cs typeface="Times New Roman"/>
              </a:rPr>
              <a:t>i</a:t>
            </a:r>
            <a:r>
              <a:rPr dirty="0" sz="2150" spc="-85" i="1">
                <a:latin typeface="Times New Roman"/>
                <a:cs typeface="Times New Roman"/>
              </a:rPr>
              <a:t>n</a:t>
            </a:r>
            <a:r>
              <a:rPr dirty="0" sz="900" spc="5" i="1">
                <a:latin typeface="Times New Roman"/>
                <a:cs typeface="Times New Roman"/>
              </a:rPr>
              <a:t>A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67107" y="2191470"/>
            <a:ext cx="1264285" cy="3556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150" spc="20" i="1">
                <a:latin typeface="Times New Roman"/>
                <a:cs typeface="Times New Roman"/>
              </a:rPr>
              <a:t>ma</a:t>
            </a:r>
            <a:r>
              <a:rPr dirty="0" sz="2150" spc="-100" i="1">
                <a:latin typeface="Times New Roman"/>
                <a:cs typeface="Times New Roman"/>
              </a:rPr>
              <a:t>x</a:t>
            </a:r>
            <a:r>
              <a:rPr dirty="0" sz="900" spc="5" i="1">
                <a:latin typeface="Times New Roman"/>
                <a:cs typeface="Times New Roman"/>
              </a:rPr>
              <a:t>A</a:t>
            </a:r>
            <a:r>
              <a:rPr dirty="0" sz="900" i="1">
                <a:latin typeface="Times New Roman"/>
                <a:cs typeface="Times New Roman"/>
              </a:rPr>
              <a:t> </a:t>
            </a:r>
            <a:r>
              <a:rPr dirty="0" sz="900" spc="-95" i="1">
                <a:latin typeface="Times New Roman"/>
                <a:cs typeface="Times New Roman"/>
              </a:rPr>
              <a:t> </a:t>
            </a:r>
            <a:r>
              <a:rPr dirty="0" sz="2150" spc="20">
                <a:latin typeface="Symbol"/>
                <a:cs typeface="Symbol"/>
              </a:rPr>
              <a:t></a:t>
            </a:r>
            <a:r>
              <a:rPr dirty="0" sz="2150" spc="-204">
                <a:latin typeface="Times New Roman"/>
                <a:cs typeface="Times New Roman"/>
              </a:rPr>
              <a:t> </a:t>
            </a:r>
            <a:r>
              <a:rPr dirty="0" sz="2150" spc="25" i="1">
                <a:latin typeface="Times New Roman"/>
                <a:cs typeface="Times New Roman"/>
              </a:rPr>
              <a:t>m</a:t>
            </a:r>
            <a:r>
              <a:rPr dirty="0" sz="2150" spc="25" i="1">
                <a:latin typeface="Times New Roman"/>
                <a:cs typeface="Times New Roman"/>
              </a:rPr>
              <a:t>i</a:t>
            </a:r>
            <a:r>
              <a:rPr dirty="0" sz="2150" spc="-80" i="1">
                <a:latin typeface="Times New Roman"/>
                <a:cs typeface="Times New Roman"/>
              </a:rPr>
              <a:t>n</a:t>
            </a:r>
            <a:r>
              <a:rPr dirty="0" sz="900" spc="5" i="1">
                <a:latin typeface="Times New Roman"/>
                <a:cs typeface="Times New Roman"/>
              </a:rPr>
              <a:t>A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63216" y="1802945"/>
            <a:ext cx="868044" cy="3556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150" spc="15" i="1">
                <a:latin typeface="Times New Roman"/>
                <a:cs typeface="Times New Roman"/>
              </a:rPr>
              <a:t>v</a:t>
            </a:r>
            <a:r>
              <a:rPr dirty="0" sz="2150" spc="-175" i="1">
                <a:latin typeface="Times New Roman"/>
                <a:cs typeface="Times New Roman"/>
              </a:rPr>
              <a:t> </a:t>
            </a:r>
            <a:r>
              <a:rPr dirty="0" sz="2150" spc="20">
                <a:latin typeface="Symbol"/>
                <a:cs typeface="Symbol"/>
              </a:rPr>
              <a:t></a:t>
            </a:r>
            <a:r>
              <a:rPr dirty="0" sz="2150" spc="-204">
                <a:latin typeface="Times New Roman"/>
                <a:cs typeface="Times New Roman"/>
              </a:rPr>
              <a:t> </a:t>
            </a:r>
            <a:r>
              <a:rPr dirty="0" sz="2150" spc="25" i="1">
                <a:latin typeface="Times New Roman"/>
                <a:cs typeface="Times New Roman"/>
              </a:rPr>
              <a:t>m</a:t>
            </a:r>
            <a:r>
              <a:rPr dirty="0" sz="2150" spc="25" i="1">
                <a:latin typeface="Times New Roman"/>
                <a:cs typeface="Times New Roman"/>
              </a:rPr>
              <a:t>i</a:t>
            </a:r>
            <a:r>
              <a:rPr dirty="0" sz="2150" spc="-80" i="1">
                <a:latin typeface="Times New Roman"/>
                <a:cs typeface="Times New Roman"/>
              </a:rPr>
              <a:t>n</a:t>
            </a:r>
            <a:r>
              <a:rPr dirty="0" sz="900" spc="5" i="1">
                <a:latin typeface="Times New Roman"/>
                <a:cs typeface="Times New Roman"/>
              </a:rPr>
              <a:t>A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28865" y="1976653"/>
            <a:ext cx="382270" cy="3556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150" spc="25" i="1">
                <a:latin typeface="Times New Roman"/>
                <a:cs typeface="Times New Roman"/>
              </a:rPr>
              <a:t>v</a:t>
            </a:r>
            <a:r>
              <a:rPr dirty="0" sz="2150" spc="25">
                <a:latin typeface="Times New Roman"/>
                <a:cs typeface="Times New Roman"/>
              </a:rPr>
              <a:t>'</a:t>
            </a:r>
            <a:r>
              <a:rPr dirty="0" sz="2150" spc="-395">
                <a:latin typeface="Times New Roman"/>
                <a:cs typeface="Times New Roman"/>
              </a:rPr>
              <a:t> </a:t>
            </a:r>
            <a:r>
              <a:rPr dirty="0" sz="2150" spc="20">
                <a:latin typeface="Symbol"/>
                <a:cs typeface="Symbol"/>
              </a:rPr>
              <a:t>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89666" y="4146557"/>
            <a:ext cx="1386205" cy="3721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baseline="-35230" sz="3075" spc="532" i="1">
                <a:latin typeface="Times New Roman"/>
                <a:cs typeface="Times New Roman"/>
              </a:rPr>
              <a:t>v</a:t>
            </a:r>
            <a:r>
              <a:rPr dirty="0" baseline="-35230" sz="3075" spc="195">
                <a:latin typeface="Times New Roman"/>
                <a:cs typeface="Times New Roman"/>
              </a:rPr>
              <a:t>'</a:t>
            </a:r>
            <a:r>
              <a:rPr dirty="0" baseline="-35230" sz="3075" spc="-375">
                <a:latin typeface="Times New Roman"/>
                <a:cs typeface="Times New Roman"/>
              </a:rPr>
              <a:t> </a:t>
            </a:r>
            <a:r>
              <a:rPr dirty="0" baseline="-35230" sz="3075" spc="607">
                <a:latin typeface="Symbol"/>
                <a:cs typeface="Symbol"/>
              </a:rPr>
              <a:t></a:t>
            </a:r>
            <a:r>
              <a:rPr dirty="0" baseline="-35230" sz="3075">
                <a:latin typeface="Times New Roman"/>
                <a:cs typeface="Times New Roman"/>
              </a:rPr>
              <a:t> </a:t>
            </a:r>
            <a:r>
              <a:rPr dirty="0" baseline="-35230" sz="3075" spc="-382">
                <a:latin typeface="Times New Roman"/>
                <a:cs typeface="Times New Roman"/>
              </a:rPr>
              <a:t> </a:t>
            </a:r>
            <a:r>
              <a:rPr dirty="0" u="sng" sz="2050" spc="32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</a:t>
            </a:r>
            <a:r>
              <a:rPr dirty="0" u="sng" sz="2050" spc="-6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50" spc="405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dirty="0" u="sng" sz="2050" spc="-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250" spc="275" i="1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</a:t>
            </a:r>
            <a:r>
              <a:rPr dirty="0" u="sng" sz="850" spc="19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71714" y="6448055"/>
            <a:ext cx="449580" cy="0"/>
          </a:xfrm>
          <a:custGeom>
            <a:avLst/>
            <a:gdLst/>
            <a:ahLst/>
            <a:cxnLst/>
            <a:rect l="l" t="t" r="r" b="b"/>
            <a:pathLst>
              <a:path w="449580" h="0">
                <a:moveTo>
                  <a:pt x="0" y="0"/>
                </a:moveTo>
                <a:lnTo>
                  <a:pt x="449103" y="0"/>
                </a:lnTo>
              </a:path>
            </a:pathLst>
          </a:custGeom>
          <a:ln w="1373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719778" y="6445822"/>
            <a:ext cx="481330" cy="4197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2550" spc="40">
                <a:latin typeface="Times New Roman"/>
                <a:cs typeface="Times New Roman"/>
              </a:rPr>
              <a:t>10</a:t>
            </a:r>
            <a:r>
              <a:rPr dirty="0" sz="2550" spc="-430">
                <a:latin typeface="Times New Roman"/>
                <a:cs typeface="Times New Roman"/>
              </a:rPr>
              <a:t> </a:t>
            </a:r>
            <a:r>
              <a:rPr dirty="0" baseline="60846" sz="1575" spc="7" i="1">
                <a:latin typeface="Times New Roman"/>
                <a:cs typeface="Times New Roman"/>
              </a:rPr>
              <a:t>j</a:t>
            </a:r>
            <a:endParaRPr baseline="60846" sz="1575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09152" y="5982260"/>
            <a:ext cx="172720" cy="4197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550" spc="20" i="1">
                <a:latin typeface="Times New Roman"/>
                <a:cs typeface="Times New Roman"/>
              </a:rPr>
              <a:t>v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51279" y="6189517"/>
            <a:ext cx="452755" cy="4197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550" spc="40" i="1">
                <a:latin typeface="Times New Roman"/>
                <a:cs typeface="Times New Roman"/>
              </a:rPr>
              <a:t>v</a:t>
            </a:r>
            <a:r>
              <a:rPr dirty="0" sz="2550" spc="40">
                <a:latin typeface="Times New Roman"/>
                <a:cs typeface="Times New Roman"/>
              </a:rPr>
              <a:t>'</a:t>
            </a:r>
            <a:r>
              <a:rPr dirty="0" sz="2550" spc="-450">
                <a:latin typeface="Times New Roman"/>
                <a:cs typeface="Times New Roman"/>
              </a:rPr>
              <a:t> </a:t>
            </a:r>
            <a:r>
              <a:rPr dirty="0" sz="2550" spc="25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93594" y="6119571"/>
            <a:ext cx="54800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5">
                <a:latin typeface="Times New Roman"/>
                <a:cs typeface="Times New Roman"/>
              </a:rPr>
              <a:t>Where </a:t>
            </a:r>
            <a:r>
              <a:rPr dirty="0" sz="2400" i="1">
                <a:latin typeface="Times New Roman"/>
                <a:cs typeface="Times New Roman"/>
              </a:rPr>
              <a:t>j </a:t>
            </a:r>
            <a:r>
              <a:rPr dirty="0" sz="2000">
                <a:latin typeface="Times New Roman"/>
                <a:cs typeface="Times New Roman"/>
              </a:rPr>
              <a:t>is the </a:t>
            </a:r>
            <a:r>
              <a:rPr dirty="0" sz="2000" spc="-5">
                <a:latin typeface="Times New Roman"/>
                <a:cs typeface="Times New Roman"/>
              </a:rPr>
              <a:t>smallest </a:t>
            </a:r>
            <a:r>
              <a:rPr dirty="0" sz="2000">
                <a:latin typeface="Times New Roman"/>
                <a:cs typeface="Times New Roman"/>
              </a:rPr>
              <a:t>integer such that Max(|ν’|) &lt;</a:t>
            </a:r>
            <a:r>
              <a:rPr dirty="0" sz="2000" spc="-3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10602" y="4583076"/>
            <a:ext cx="1939925" cy="600075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0"/>
              </a:spcBef>
            </a:pPr>
            <a:r>
              <a:rPr dirty="0" u="sng" sz="1600" spc="-6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73,600 </a:t>
            </a:r>
            <a:r>
              <a:rPr dirty="0" u="sng" sz="1600" spc="-15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dirty="0" u="sng" sz="1600" spc="-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600" spc="-5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54,000</a:t>
            </a:r>
            <a:r>
              <a:rPr dirty="0" sz="1600" spc="-55">
                <a:latin typeface="Times New Roman"/>
                <a:cs typeface="Times New Roman"/>
              </a:rPr>
              <a:t> </a:t>
            </a:r>
            <a:r>
              <a:rPr dirty="0" baseline="-34722" sz="2400" spc="-22">
                <a:latin typeface="Symbol"/>
                <a:cs typeface="Symbol"/>
              </a:rPr>
              <a:t></a:t>
            </a:r>
            <a:r>
              <a:rPr dirty="0" baseline="-34722" sz="2400" spc="-104">
                <a:latin typeface="Times New Roman"/>
                <a:cs typeface="Times New Roman"/>
              </a:rPr>
              <a:t> </a:t>
            </a:r>
            <a:r>
              <a:rPr dirty="0" baseline="-34722" sz="2400" spc="-82">
                <a:latin typeface="Times New Roman"/>
                <a:cs typeface="Times New Roman"/>
              </a:rPr>
              <a:t>1.225</a:t>
            </a:r>
            <a:endParaRPr baseline="-34722" sz="2400">
              <a:latin typeface="Times New Roman"/>
              <a:cs typeface="Times New Roman"/>
            </a:endParaRPr>
          </a:p>
          <a:p>
            <a:pPr marL="380365">
              <a:lnSpc>
                <a:spcPct val="100000"/>
              </a:lnSpc>
              <a:spcBef>
                <a:spcPts val="340"/>
              </a:spcBef>
            </a:pPr>
            <a:r>
              <a:rPr dirty="0" sz="1600" spc="-55">
                <a:latin typeface="Times New Roman"/>
                <a:cs typeface="Times New Roman"/>
              </a:rPr>
              <a:t>16,000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16" y="413004"/>
            <a:ext cx="6376416" cy="382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78763" y="1632703"/>
            <a:ext cx="8073390" cy="4050665"/>
          </a:xfrm>
          <a:prstGeom prst="rect">
            <a:avLst/>
          </a:prstGeom>
        </p:spPr>
        <p:txBody>
          <a:bodyPr wrap="square" lIns="0" tIns="159385" rIns="0" bIns="0" rtlCol="0" vert="horz">
            <a:spAutoFit/>
          </a:bodyPr>
          <a:lstStyle/>
          <a:p>
            <a:pPr marL="312420" indent="-274955">
              <a:lnSpc>
                <a:spcPct val="100000"/>
              </a:lnSpc>
              <a:spcBef>
                <a:spcPts val="1255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312420" algn="l"/>
                <a:tab pos="313055" algn="l"/>
              </a:tabLst>
            </a:pPr>
            <a:r>
              <a:rPr dirty="0" sz="2400">
                <a:solidFill>
                  <a:srgbClr val="168AB9"/>
                </a:solidFill>
                <a:latin typeface="Times New Roman"/>
                <a:cs typeface="Times New Roman"/>
              </a:rPr>
              <a:t>Binning</a:t>
            </a:r>
            <a:endParaRPr sz="2400">
              <a:latin typeface="Times New Roman"/>
              <a:cs typeface="Times New Roman"/>
            </a:endParaRPr>
          </a:p>
          <a:p>
            <a:pPr lvl="1" marL="577850" indent="-228600">
              <a:lnSpc>
                <a:spcPct val="100000"/>
              </a:lnSpc>
              <a:spcBef>
                <a:spcPts val="1155"/>
              </a:spcBef>
              <a:buClr>
                <a:srgbClr val="E66C7C"/>
              </a:buClr>
              <a:buFont typeface="Arial"/>
              <a:buChar char="▪"/>
              <a:tabLst>
                <a:tab pos="577850" algn="l"/>
              </a:tabLst>
            </a:pPr>
            <a:r>
              <a:rPr dirty="0" sz="2400" spc="-25">
                <a:latin typeface="Times New Roman"/>
                <a:cs typeface="Times New Roman"/>
              </a:rPr>
              <a:t>Top-down </a:t>
            </a:r>
            <a:r>
              <a:rPr dirty="0" sz="2400" spc="-5">
                <a:latin typeface="Times New Roman"/>
                <a:cs typeface="Times New Roman"/>
              </a:rPr>
              <a:t>split,</a:t>
            </a:r>
            <a:r>
              <a:rPr dirty="0" sz="2400">
                <a:latin typeface="Times New Roman"/>
                <a:cs typeface="Times New Roman"/>
              </a:rPr>
              <a:t> unsupervised</a:t>
            </a:r>
            <a:endParaRPr sz="2400">
              <a:latin typeface="Times New Roman"/>
              <a:cs typeface="Times New Roman"/>
            </a:endParaRPr>
          </a:p>
          <a:p>
            <a:pPr marL="312420" indent="-274955">
              <a:lnSpc>
                <a:spcPct val="100000"/>
              </a:lnSpc>
              <a:spcBef>
                <a:spcPts val="1155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312420" algn="l"/>
                <a:tab pos="313055" algn="l"/>
              </a:tabLst>
            </a:pPr>
            <a:r>
              <a:rPr dirty="0" sz="2400" spc="-5">
                <a:solidFill>
                  <a:srgbClr val="168AB9"/>
                </a:solidFill>
                <a:latin typeface="Times New Roman"/>
                <a:cs typeface="Times New Roman"/>
              </a:rPr>
              <a:t>Histogram</a:t>
            </a:r>
            <a:r>
              <a:rPr dirty="0" sz="2400" spc="-25">
                <a:solidFill>
                  <a:srgbClr val="168AB9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168AB9"/>
                </a:solidFill>
                <a:latin typeface="Times New Roman"/>
                <a:cs typeface="Times New Roman"/>
              </a:rPr>
              <a:t>analysis</a:t>
            </a:r>
            <a:endParaRPr sz="2400">
              <a:latin typeface="Times New Roman"/>
              <a:cs typeface="Times New Roman"/>
            </a:endParaRPr>
          </a:p>
          <a:p>
            <a:pPr lvl="1" marL="577850" indent="-228600">
              <a:lnSpc>
                <a:spcPct val="100000"/>
              </a:lnSpc>
              <a:spcBef>
                <a:spcPts val="1150"/>
              </a:spcBef>
              <a:buClr>
                <a:srgbClr val="E66C7C"/>
              </a:buClr>
              <a:buFont typeface="Arial"/>
              <a:buChar char="▪"/>
              <a:tabLst>
                <a:tab pos="577850" algn="l"/>
              </a:tabLst>
            </a:pPr>
            <a:r>
              <a:rPr dirty="0" sz="2400" spc="-25">
                <a:latin typeface="Times New Roman"/>
                <a:cs typeface="Times New Roman"/>
              </a:rPr>
              <a:t>Top-down </a:t>
            </a:r>
            <a:r>
              <a:rPr dirty="0" sz="2400">
                <a:latin typeface="Times New Roman"/>
                <a:cs typeface="Times New Roman"/>
              </a:rPr>
              <a:t>split,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unsupervised</a:t>
            </a:r>
            <a:endParaRPr sz="2400">
              <a:latin typeface="Times New Roman"/>
              <a:cs typeface="Times New Roman"/>
            </a:endParaRPr>
          </a:p>
          <a:p>
            <a:pPr marL="312420" marR="43180" indent="-274955">
              <a:lnSpc>
                <a:spcPct val="120000"/>
              </a:lnSpc>
              <a:spcBef>
                <a:spcPts val="58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312420" algn="l"/>
                <a:tab pos="313055" algn="l"/>
              </a:tabLst>
            </a:pPr>
            <a:r>
              <a:rPr dirty="0" sz="2400">
                <a:solidFill>
                  <a:srgbClr val="168AB9"/>
                </a:solidFill>
                <a:latin typeface="Times New Roman"/>
                <a:cs typeface="Times New Roman"/>
              </a:rPr>
              <a:t>Clustering analysis </a:t>
            </a:r>
            <a:r>
              <a:rPr dirty="0" sz="2400">
                <a:latin typeface="Times New Roman"/>
                <a:cs typeface="Times New Roman"/>
              </a:rPr>
              <a:t>(unsupervised, top-down </a:t>
            </a:r>
            <a:r>
              <a:rPr dirty="0" sz="2400" spc="-5">
                <a:latin typeface="Times New Roman"/>
                <a:cs typeface="Times New Roman"/>
              </a:rPr>
              <a:t>split </a:t>
            </a:r>
            <a:r>
              <a:rPr dirty="0" sz="2400">
                <a:latin typeface="Times New Roman"/>
                <a:cs typeface="Times New Roman"/>
              </a:rPr>
              <a:t>or</a:t>
            </a:r>
            <a:r>
              <a:rPr dirty="0" sz="2400" spc="-1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bottom-up  </a:t>
            </a:r>
            <a:r>
              <a:rPr dirty="0" sz="2400" spc="-15">
                <a:latin typeface="Times New Roman"/>
                <a:cs typeface="Times New Roman"/>
              </a:rPr>
              <a:t>merge)</a:t>
            </a:r>
            <a:endParaRPr sz="2400">
              <a:latin typeface="Times New Roman"/>
              <a:cs typeface="Times New Roman"/>
            </a:endParaRPr>
          </a:p>
          <a:p>
            <a:pPr marL="312420" indent="-274955">
              <a:lnSpc>
                <a:spcPct val="100000"/>
              </a:lnSpc>
              <a:spcBef>
                <a:spcPts val="115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312420" algn="l"/>
                <a:tab pos="313055" algn="l"/>
              </a:tabLst>
            </a:pPr>
            <a:r>
              <a:rPr dirty="0" sz="2400" spc="-5">
                <a:solidFill>
                  <a:srgbClr val="168AB9"/>
                </a:solidFill>
                <a:latin typeface="Times New Roman"/>
                <a:cs typeface="Times New Roman"/>
              </a:rPr>
              <a:t>Decision-tree </a:t>
            </a:r>
            <a:r>
              <a:rPr dirty="0" sz="2400">
                <a:solidFill>
                  <a:srgbClr val="168AB9"/>
                </a:solidFill>
                <a:latin typeface="Times New Roman"/>
                <a:cs typeface="Times New Roman"/>
              </a:rPr>
              <a:t>analysis </a:t>
            </a:r>
            <a:r>
              <a:rPr dirty="0" sz="2400">
                <a:latin typeface="Times New Roman"/>
                <a:cs typeface="Times New Roman"/>
              </a:rPr>
              <a:t>(supervised, top-down</a:t>
            </a:r>
            <a:r>
              <a:rPr dirty="0" sz="2400" spc="-9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split)</a:t>
            </a:r>
            <a:endParaRPr sz="2400">
              <a:latin typeface="Times New Roman"/>
              <a:cs typeface="Times New Roman"/>
            </a:endParaRPr>
          </a:p>
          <a:p>
            <a:pPr marL="312420" indent="-274955">
              <a:lnSpc>
                <a:spcPct val="100000"/>
              </a:lnSpc>
              <a:spcBef>
                <a:spcPts val="1155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312420" algn="l"/>
                <a:tab pos="313055" algn="l"/>
              </a:tabLst>
            </a:pPr>
            <a:r>
              <a:rPr dirty="0" sz="2400" spc="-5">
                <a:solidFill>
                  <a:srgbClr val="168AB9"/>
                </a:solidFill>
                <a:latin typeface="Times New Roman"/>
                <a:cs typeface="Times New Roman"/>
              </a:rPr>
              <a:t>Correlation </a:t>
            </a:r>
            <a:r>
              <a:rPr dirty="0" sz="2400">
                <a:solidFill>
                  <a:srgbClr val="168AB9"/>
                </a:solidFill>
                <a:latin typeface="Times New Roman"/>
                <a:cs typeface="Times New Roman"/>
              </a:rPr>
              <a:t>(e.g., </a:t>
            </a:r>
            <a:r>
              <a:rPr dirty="0" sz="2400">
                <a:solidFill>
                  <a:srgbClr val="168AB9"/>
                </a:solidFill>
                <a:latin typeface="Symbol"/>
                <a:cs typeface="Symbol"/>
              </a:rPr>
              <a:t></a:t>
            </a:r>
            <a:r>
              <a:rPr dirty="0" baseline="24305" sz="2400">
                <a:solidFill>
                  <a:srgbClr val="168AB9"/>
                </a:solidFill>
                <a:latin typeface="Times New Roman"/>
                <a:cs typeface="Times New Roman"/>
              </a:rPr>
              <a:t>2</a:t>
            </a:r>
            <a:r>
              <a:rPr dirty="0" sz="2400">
                <a:solidFill>
                  <a:srgbClr val="168AB9"/>
                </a:solidFill>
                <a:latin typeface="Times New Roman"/>
                <a:cs typeface="Times New Roman"/>
              </a:rPr>
              <a:t>) analysis </a:t>
            </a:r>
            <a:r>
              <a:rPr dirty="0" sz="2400">
                <a:latin typeface="Times New Roman"/>
                <a:cs typeface="Times New Roman"/>
              </a:rPr>
              <a:t>(unsupervised, bottom-up</a:t>
            </a:r>
            <a:r>
              <a:rPr dirty="0" sz="2400" spc="-114">
                <a:latin typeface="Times New Roman"/>
                <a:cs typeface="Times New Roman"/>
              </a:rPr>
              <a:t> </a:t>
            </a:r>
            <a:r>
              <a:rPr dirty="0" sz="2400" spc="-15">
                <a:latin typeface="Times New Roman"/>
                <a:cs typeface="Times New Roman"/>
              </a:rPr>
              <a:t>merge)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9016" y="579119"/>
            <a:ext cx="8325611" cy="505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8236" y="1791970"/>
            <a:ext cx="7743825" cy="4446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Times New Roman"/>
                <a:cs typeface="Times New Roman"/>
              </a:rPr>
              <a:t>Sorted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data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for</a:t>
            </a:r>
            <a:r>
              <a:rPr dirty="0" sz="2000" spc="-6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price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(in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dollars):</a:t>
            </a:r>
            <a:r>
              <a:rPr dirty="0" sz="2000" spc="-4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4,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8,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9,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spc="5" b="1">
                <a:latin typeface="Times New Roman"/>
                <a:cs typeface="Times New Roman"/>
              </a:rPr>
              <a:t>15,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spc="5" b="1">
                <a:latin typeface="Times New Roman"/>
                <a:cs typeface="Times New Roman"/>
              </a:rPr>
              <a:t>21,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spc="5" b="1">
                <a:latin typeface="Times New Roman"/>
                <a:cs typeface="Times New Roman"/>
              </a:rPr>
              <a:t>21,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spc="5" b="1">
                <a:latin typeface="Times New Roman"/>
                <a:cs typeface="Times New Roman"/>
              </a:rPr>
              <a:t>24,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spc="5" b="1">
                <a:latin typeface="Times New Roman"/>
                <a:cs typeface="Times New Roman"/>
              </a:rPr>
              <a:t>25,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spc="5" b="1">
                <a:latin typeface="Times New Roman"/>
                <a:cs typeface="Times New Roman"/>
              </a:rPr>
              <a:t>26,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spc="5" b="1">
                <a:latin typeface="Times New Roman"/>
                <a:cs typeface="Times New Roman"/>
              </a:rPr>
              <a:t>28,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spc="5" b="1">
                <a:latin typeface="Times New Roman"/>
                <a:cs typeface="Times New Roman"/>
              </a:rPr>
              <a:t>29,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34</a:t>
            </a:r>
            <a:endParaRPr sz="2000">
              <a:latin typeface="Times New Roman"/>
              <a:cs typeface="Times New Roman"/>
            </a:endParaRPr>
          </a:p>
          <a:p>
            <a:pPr marL="266700" indent="-254635">
              <a:lnSpc>
                <a:spcPts val="2280"/>
              </a:lnSpc>
              <a:spcBef>
                <a:spcPts val="1920"/>
              </a:spcBef>
              <a:buClr>
                <a:srgbClr val="000000"/>
              </a:buClr>
              <a:buFont typeface="Times New Roman"/>
              <a:buChar char="*"/>
              <a:tabLst>
                <a:tab pos="266700" algn="l"/>
                <a:tab pos="267335" algn="l"/>
              </a:tabLst>
            </a:pPr>
            <a:r>
              <a:rPr dirty="0" sz="2000" b="1">
                <a:solidFill>
                  <a:srgbClr val="FF0000"/>
                </a:solidFill>
                <a:latin typeface="Times New Roman"/>
                <a:cs typeface="Times New Roman"/>
              </a:rPr>
              <a:t>Partition into </a:t>
            </a:r>
            <a:r>
              <a:rPr dirty="0" sz="2000" spc="-5" b="1">
                <a:solidFill>
                  <a:srgbClr val="FF0000"/>
                </a:solidFill>
                <a:latin typeface="Times New Roman"/>
                <a:cs typeface="Times New Roman"/>
              </a:rPr>
              <a:t>equal-frequency </a:t>
            </a:r>
            <a:r>
              <a:rPr dirty="0" sz="2000" b="1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dirty="0" sz="2000" b="1">
                <a:latin typeface="Times New Roman"/>
                <a:cs typeface="Times New Roman"/>
              </a:rPr>
              <a:t>equi-depth)</a:t>
            </a:r>
            <a:r>
              <a:rPr dirty="0" sz="2000" spc="-125" b="1"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FF0000"/>
                </a:solidFill>
                <a:latin typeface="Times New Roman"/>
                <a:cs typeface="Times New Roman"/>
              </a:rPr>
              <a:t>bins:</a:t>
            </a:r>
            <a:endParaRPr sz="2000">
              <a:latin typeface="Times New Roman"/>
              <a:cs typeface="Times New Roman"/>
            </a:endParaRPr>
          </a:p>
          <a:p>
            <a:pPr marL="393700">
              <a:lnSpc>
                <a:spcPts val="2160"/>
              </a:lnSpc>
            </a:pPr>
            <a:r>
              <a:rPr dirty="0" sz="2000">
                <a:latin typeface="Times New Roman"/>
                <a:cs typeface="Times New Roman"/>
              </a:rPr>
              <a:t>- </a:t>
            </a:r>
            <a:r>
              <a:rPr dirty="0" sz="2000" spc="-5">
                <a:latin typeface="Times New Roman"/>
                <a:cs typeface="Times New Roman"/>
              </a:rPr>
              <a:t>Bin </a:t>
            </a:r>
            <a:r>
              <a:rPr dirty="0" sz="2000">
                <a:latin typeface="Times New Roman"/>
                <a:cs typeface="Times New Roman"/>
              </a:rPr>
              <a:t>1: 4, 8, 9,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15</a:t>
            </a:r>
            <a:endParaRPr sz="2000">
              <a:latin typeface="Times New Roman"/>
              <a:cs typeface="Times New Roman"/>
            </a:endParaRPr>
          </a:p>
          <a:p>
            <a:pPr marL="393700">
              <a:lnSpc>
                <a:spcPts val="2160"/>
              </a:lnSpc>
            </a:pPr>
            <a:r>
              <a:rPr dirty="0" sz="2000">
                <a:latin typeface="Times New Roman"/>
                <a:cs typeface="Times New Roman"/>
              </a:rPr>
              <a:t>- </a:t>
            </a:r>
            <a:r>
              <a:rPr dirty="0" sz="2000" spc="-5">
                <a:latin typeface="Times New Roman"/>
                <a:cs typeface="Times New Roman"/>
              </a:rPr>
              <a:t>Bin </a:t>
            </a:r>
            <a:r>
              <a:rPr dirty="0" sz="2000">
                <a:latin typeface="Times New Roman"/>
                <a:cs typeface="Times New Roman"/>
              </a:rPr>
              <a:t>2: </a:t>
            </a:r>
            <a:r>
              <a:rPr dirty="0" sz="2000" spc="5">
                <a:latin typeface="Times New Roman"/>
                <a:cs typeface="Times New Roman"/>
              </a:rPr>
              <a:t>21, 21, 24,</a:t>
            </a:r>
            <a:r>
              <a:rPr dirty="0" sz="2000" spc="-17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25</a:t>
            </a:r>
            <a:endParaRPr sz="2000">
              <a:latin typeface="Times New Roman"/>
              <a:cs typeface="Times New Roman"/>
            </a:endParaRPr>
          </a:p>
          <a:p>
            <a:pPr marL="393700">
              <a:lnSpc>
                <a:spcPts val="2280"/>
              </a:lnSpc>
            </a:pPr>
            <a:r>
              <a:rPr dirty="0" sz="2000">
                <a:latin typeface="Times New Roman"/>
                <a:cs typeface="Times New Roman"/>
              </a:rPr>
              <a:t>- </a:t>
            </a:r>
            <a:r>
              <a:rPr dirty="0" sz="2000" spc="-5">
                <a:latin typeface="Times New Roman"/>
                <a:cs typeface="Times New Roman"/>
              </a:rPr>
              <a:t>Bin </a:t>
            </a:r>
            <a:r>
              <a:rPr dirty="0" sz="2000">
                <a:latin typeface="Times New Roman"/>
                <a:cs typeface="Times New Roman"/>
              </a:rPr>
              <a:t>3: </a:t>
            </a:r>
            <a:r>
              <a:rPr dirty="0" sz="2000" spc="5">
                <a:latin typeface="Times New Roman"/>
                <a:cs typeface="Times New Roman"/>
              </a:rPr>
              <a:t>26, 28, 29,</a:t>
            </a:r>
            <a:r>
              <a:rPr dirty="0" sz="2000" spc="-17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34</a:t>
            </a:r>
            <a:endParaRPr sz="2000">
              <a:latin typeface="Times New Roman"/>
              <a:cs typeface="Times New Roman"/>
            </a:endParaRPr>
          </a:p>
          <a:p>
            <a:pPr marL="266700" indent="-254635">
              <a:lnSpc>
                <a:spcPts val="2280"/>
              </a:lnSpc>
              <a:spcBef>
                <a:spcPts val="1920"/>
              </a:spcBef>
              <a:buClr>
                <a:srgbClr val="000000"/>
              </a:buClr>
              <a:buFont typeface="Times New Roman"/>
              <a:buChar char="*"/>
              <a:tabLst>
                <a:tab pos="266700" algn="l"/>
                <a:tab pos="267335" algn="l"/>
              </a:tabLst>
            </a:pPr>
            <a:r>
              <a:rPr dirty="0" sz="2000" b="1">
                <a:solidFill>
                  <a:srgbClr val="FF0000"/>
                </a:solidFill>
                <a:latin typeface="Times New Roman"/>
                <a:cs typeface="Times New Roman"/>
              </a:rPr>
              <a:t>Smoothing by bin</a:t>
            </a:r>
            <a:r>
              <a:rPr dirty="0" sz="2000" spc="-6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means</a:t>
            </a:r>
            <a:r>
              <a:rPr dirty="0" sz="2000" b="1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endParaRPr sz="2000">
              <a:latin typeface="Times New Roman"/>
              <a:cs typeface="Times New Roman"/>
            </a:endParaRPr>
          </a:p>
          <a:p>
            <a:pPr marL="393700">
              <a:lnSpc>
                <a:spcPts val="2160"/>
              </a:lnSpc>
            </a:pPr>
            <a:r>
              <a:rPr dirty="0" sz="2000">
                <a:latin typeface="Times New Roman"/>
                <a:cs typeface="Times New Roman"/>
              </a:rPr>
              <a:t>- </a:t>
            </a:r>
            <a:r>
              <a:rPr dirty="0" sz="2000" spc="-5">
                <a:latin typeface="Times New Roman"/>
                <a:cs typeface="Times New Roman"/>
              </a:rPr>
              <a:t>Bin </a:t>
            </a:r>
            <a:r>
              <a:rPr dirty="0" sz="2000">
                <a:latin typeface="Times New Roman"/>
                <a:cs typeface="Times New Roman"/>
              </a:rPr>
              <a:t>1: 9, 9, 9,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9</a:t>
            </a:r>
            <a:endParaRPr sz="2000">
              <a:latin typeface="Times New Roman"/>
              <a:cs typeface="Times New Roman"/>
            </a:endParaRPr>
          </a:p>
          <a:p>
            <a:pPr marL="393700">
              <a:lnSpc>
                <a:spcPts val="2160"/>
              </a:lnSpc>
            </a:pPr>
            <a:r>
              <a:rPr dirty="0" sz="2000">
                <a:latin typeface="Times New Roman"/>
                <a:cs typeface="Times New Roman"/>
              </a:rPr>
              <a:t>- </a:t>
            </a:r>
            <a:r>
              <a:rPr dirty="0" sz="2000" spc="-5">
                <a:latin typeface="Times New Roman"/>
                <a:cs typeface="Times New Roman"/>
              </a:rPr>
              <a:t>Bin </a:t>
            </a:r>
            <a:r>
              <a:rPr dirty="0" sz="2000">
                <a:latin typeface="Times New Roman"/>
                <a:cs typeface="Times New Roman"/>
              </a:rPr>
              <a:t>2: </a:t>
            </a:r>
            <a:r>
              <a:rPr dirty="0" sz="2000" spc="5">
                <a:latin typeface="Times New Roman"/>
                <a:cs typeface="Times New Roman"/>
              </a:rPr>
              <a:t>23, 23, 23,</a:t>
            </a:r>
            <a:r>
              <a:rPr dirty="0" sz="2000" spc="-17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23</a:t>
            </a:r>
            <a:endParaRPr sz="2000">
              <a:latin typeface="Times New Roman"/>
              <a:cs typeface="Times New Roman"/>
            </a:endParaRPr>
          </a:p>
          <a:p>
            <a:pPr marL="393700">
              <a:lnSpc>
                <a:spcPts val="2280"/>
              </a:lnSpc>
            </a:pPr>
            <a:r>
              <a:rPr dirty="0" sz="2000">
                <a:latin typeface="Times New Roman"/>
                <a:cs typeface="Times New Roman"/>
              </a:rPr>
              <a:t>- </a:t>
            </a:r>
            <a:r>
              <a:rPr dirty="0" sz="2000" spc="-5">
                <a:latin typeface="Times New Roman"/>
                <a:cs typeface="Times New Roman"/>
              </a:rPr>
              <a:t>Bin </a:t>
            </a:r>
            <a:r>
              <a:rPr dirty="0" sz="2000">
                <a:latin typeface="Times New Roman"/>
                <a:cs typeface="Times New Roman"/>
              </a:rPr>
              <a:t>3: </a:t>
            </a:r>
            <a:r>
              <a:rPr dirty="0" sz="2000" spc="5">
                <a:latin typeface="Times New Roman"/>
                <a:cs typeface="Times New Roman"/>
              </a:rPr>
              <a:t>29, 29, 29,</a:t>
            </a:r>
            <a:r>
              <a:rPr dirty="0" sz="2000" spc="-17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29</a:t>
            </a:r>
            <a:endParaRPr sz="2000">
              <a:latin typeface="Times New Roman"/>
              <a:cs typeface="Times New Roman"/>
            </a:endParaRPr>
          </a:p>
          <a:p>
            <a:pPr marL="266700" indent="-254635">
              <a:lnSpc>
                <a:spcPts val="2280"/>
              </a:lnSpc>
              <a:spcBef>
                <a:spcPts val="1920"/>
              </a:spcBef>
              <a:buClr>
                <a:srgbClr val="000000"/>
              </a:buClr>
              <a:buFont typeface="Times New Roman"/>
              <a:buChar char="*"/>
              <a:tabLst>
                <a:tab pos="266700" algn="l"/>
                <a:tab pos="267335" algn="l"/>
              </a:tabLst>
            </a:pPr>
            <a:r>
              <a:rPr dirty="0" sz="2000" b="1">
                <a:solidFill>
                  <a:srgbClr val="FF0000"/>
                </a:solidFill>
                <a:latin typeface="Times New Roman"/>
                <a:cs typeface="Times New Roman"/>
              </a:rPr>
              <a:t>Smoothing by bin</a:t>
            </a:r>
            <a:r>
              <a:rPr dirty="0" sz="2000" spc="-7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boundaries:</a:t>
            </a:r>
            <a:endParaRPr sz="2000">
              <a:latin typeface="Times New Roman"/>
              <a:cs typeface="Times New Roman"/>
            </a:endParaRPr>
          </a:p>
          <a:p>
            <a:pPr marL="393700">
              <a:lnSpc>
                <a:spcPts val="2160"/>
              </a:lnSpc>
            </a:pPr>
            <a:r>
              <a:rPr dirty="0" sz="2000">
                <a:latin typeface="Times New Roman"/>
                <a:cs typeface="Times New Roman"/>
              </a:rPr>
              <a:t>- </a:t>
            </a:r>
            <a:r>
              <a:rPr dirty="0" sz="2000" spc="-5">
                <a:latin typeface="Times New Roman"/>
                <a:cs typeface="Times New Roman"/>
              </a:rPr>
              <a:t>Bin </a:t>
            </a:r>
            <a:r>
              <a:rPr dirty="0" sz="2000">
                <a:latin typeface="Times New Roman"/>
                <a:cs typeface="Times New Roman"/>
              </a:rPr>
              <a:t>1: 4, 4, 4,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15</a:t>
            </a:r>
            <a:endParaRPr sz="2000">
              <a:latin typeface="Times New Roman"/>
              <a:cs typeface="Times New Roman"/>
            </a:endParaRPr>
          </a:p>
          <a:p>
            <a:pPr marL="393700">
              <a:lnSpc>
                <a:spcPts val="2160"/>
              </a:lnSpc>
            </a:pPr>
            <a:r>
              <a:rPr dirty="0" sz="2000">
                <a:latin typeface="Times New Roman"/>
                <a:cs typeface="Times New Roman"/>
              </a:rPr>
              <a:t>- </a:t>
            </a:r>
            <a:r>
              <a:rPr dirty="0" sz="2000" spc="-5">
                <a:latin typeface="Times New Roman"/>
                <a:cs typeface="Times New Roman"/>
              </a:rPr>
              <a:t>Bin </a:t>
            </a:r>
            <a:r>
              <a:rPr dirty="0" sz="2000">
                <a:latin typeface="Times New Roman"/>
                <a:cs typeface="Times New Roman"/>
              </a:rPr>
              <a:t>2: </a:t>
            </a:r>
            <a:r>
              <a:rPr dirty="0" sz="2000" spc="5">
                <a:latin typeface="Times New Roman"/>
                <a:cs typeface="Times New Roman"/>
              </a:rPr>
              <a:t>21, 21, 25,</a:t>
            </a:r>
            <a:r>
              <a:rPr dirty="0" sz="2000" spc="-17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25</a:t>
            </a:r>
            <a:endParaRPr sz="2000">
              <a:latin typeface="Times New Roman"/>
              <a:cs typeface="Times New Roman"/>
            </a:endParaRPr>
          </a:p>
          <a:p>
            <a:pPr marL="393700">
              <a:lnSpc>
                <a:spcPts val="2280"/>
              </a:lnSpc>
            </a:pPr>
            <a:r>
              <a:rPr dirty="0" sz="2000">
                <a:latin typeface="Times New Roman"/>
                <a:cs typeface="Times New Roman"/>
              </a:rPr>
              <a:t>- </a:t>
            </a:r>
            <a:r>
              <a:rPr dirty="0" sz="2000" spc="-5">
                <a:latin typeface="Times New Roman"/>
                <a:cs typeface="Times New Roman"/>
              </a:rPr>
              <a:t>Bin </a:t>
            </a:r>
            <a:r>
              <a:rPr dirty="0" sz="2000">
                <a:latin typeface="Times New Roman"/>
                <a:cs typeface="Times New Roman"/>
              </a:rPr>
              <a:t>3: </a:t>
            </a:r>
            <a:r>
              <a:rPr dirty="0" sz="2000" spc="5">
                <a:latin typeface="Times New Roman"/>
                <a:cs typeface="Times New Roman"/>
              </a:rPr>
              <a:t>26, 26, 26,</a:t>
            </a:r>
            <a:r>
              <a:rPr dirty="0" sz="2000" spc="-17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34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3212" y="551687"/>
            <a:ext cx="3264408" cy="583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236" y="1791970"/>
            <a:ext cx="7847965" cy="953135"/>
          </a:xfrm>
          <a:prstGeom prst="rect"/>
        </p:spPr>
        <p:txBody>
          <a:bodyPr wrap="square" lIns="0" tIns="67945" rIns="0" bIns="0" rtlCol="0" vert="horz">
            <a:spAutoFit/>
          </a:bodyPr>
          <a:lstStyle/>
          <a:p>
            <a:pPr marL="332105" marR="5080" indent="-320040">
              <a:lnSpc>
                <a:spcPts val="3460"/>
              </a:lnSpc>
              <a:spcBef>
                <a:spcPts val="535"/>
              </a:spcBef>
              <a:tabLst>
                <a:tab pos="332105" algn="l"/>
              </a:tabLst>
            </a:pPr>
            <a:r>
              <a:rPr dirty="0" sz="2550" spc="-665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3200">
                <a:latin typeface="Times New Roman"/>
                <a:cs typeface="Times New Roman"/>
              </a:rPr>
              <a:t>Combining two or more attributes (or</a:t>
            </a:r>
            <a:r>
              <a:rPr dirty="0" sz="3200" spc="-8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objects)  into a single attribute (or</a:t>
            </a:r>
            <a:r>
              <a:rPr dirty="0" sz="3200" spc="-7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object)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236" y="3058050"/>
            <a:ext cx="7229475" cy="318325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500"/>
              </a:spcBef>
              <a:buClr>
                <a:srgbClr val="EFAC00"/>
              </a:buClr>
              <a:buSzPct val="79687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3200">
                <a:latin typeface="Times New Roman"/>
                <a:cs typeface="Times New Roman"/>
              </a:rPr>
              <a:t>Purpose</a:t>
            </a:r>
            <a:endParaRPr sz="3200">
              <a:latin typeface="Times New Roman"/>
              <a:cs typeface="Times New Roman"/>
            </a:endParaRPr>
          </a:p>
          <a:p>
            <a:pPr lvl="1" marL="625475" indent="-274955">
              <a:lnSpc>
                <a:spcPct val="100000"/>
              </a:lnSpc>
              <a:spcBef>
                <a:spcPts val="345"/>
              </a:spcBef>
              <a:buClr>
                <a:srgbClr val="5FB5CC"/>
              </a:buClr>
              <a:buSzPct val="89285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800" spc="-5">
                <a:latin typeface="Times New Roman"/>
                <a:cs typeface="Times New Roman"/>
              </a:rPr>
              <a:t>Data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reduction</a:t>
            </a:r>
            <a:endParaRPr sz="2800">
              <a:latin typeface="Times New Roman"/>
              <a:cs typeface="Times New Roman"/>
            </a:endParaRPr>
          </a:p>
          <a:p>
            <a:pPr lvl="2" marL="966469" indent="-305435">
              <a:lnSpc>
                <a:spcPct val="100000"/>
              </a:lnSpc>
              <a:spcBef>
                <a:spcPts val="305"/>
              </a:spcBef>
              <a:buClr>
                <a:srgbClr val="E66C7C"/>
              </a:buClr>
              <a:buFont typeface="Arial"/>
              <a:buChar char="▪"/>
              <a:tabLst>
                <a:tab pos="966469" algn="l"/>
                <a:tab pos="967105" algn="l"/>
              </a:tabLst>
            </a:pPr>
            <a:r>
              <a:rPr dirty="0" sz="2400">
                <a:latin typeface="Times New Roman"/>
                <a:cs typeface="Times New Roman"/>
              </a:rPr>
              <a:t>Reduce the </a:t>
            </a:r>
            <a:r>
              <a:rPr dirty="0" sz="2400" spc="-5">
                <a:latin typeface="Times New Roman"/>
                <a:cs typeface="Times New Roman"/>
              </a:rPr>
              <a:t>number </a:t>
            </a:r>
            <a:r>
              <a:rPr dirty="0" sz="2400">
                <a:latin typeface="Times New Roman"/>
                <a:cs typeface="Times New Roman"/>
              </a:rPr>
              <a:t>of </a:t>
            </a:r>
            <a:r>
              <a:rPr dirty="0" sz="2400" spc="-5">
                <a:latin typeface="Times New Roman"/>
                <a:cs typeface="Times New Roman"/>
              </a:rPr>
              <a:t>attributes </a:t>
            </a:r>
            <a:r>
              <a:rPr dirty="0" sz="2400">
                <a:latin typeface="Times New Roman"/>
                <a:cs typeface="Times New Roman"/>
              </a:rPr>
              <a:t>or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objects</a:t>
            </a:r>
            <a:endParaRPr sz="2400">
              <a:latin typeface="Times New Roman"/>
              <a:cs typeface="Times New Roman"/>
            </a:endParaRPr>
          </a:p>
          <a:p>
            <a:pPr lvl="1" marL="625475" indent="-274955">
              <a:lnSpc>
                <a:spcPct val="100000"/>
              </a:lnSpc>
              <a:spcBef>
                <a:spcPts val="320"/>
              </a:spcBef>
              <a:buClr>
                <a:srgbClr val="5FB5CC"/>
              </a:buClr>
              <a:buSzPct val="89285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800" spc="-5">
                <a:latin typeface="Times New Roman"/>
                <a:cs typeface="Times New Roman"/>
              </a:rPr>
              <a:t>Change of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scale</a:t>
            </a:r>
            <a:endParaRPr sz="2800">
              <a:latin typeface="Times New Roman"/>
              <a:cs typeface="Times New Roman"/>
            </a:endParaRPr>
          </a:p>
          <a:p>
            <a:pPr lvl="2" marL="966469" indent="-305435">
              <a:lnSpc>
                <a:spcPct val="100000"/>
              </a:lnSpc>
              <a:spcBef>
                <a:spcPts val="305"/>
              </a:spcBef>
              <a:buClr>
                <a:srgbClr val="E66C7C"/>
              </a:buClr>
              <a:buFont typeface="Arial"/>
              <a:buChar char="▪"/>
              <a:tabLst>
                <a:tab pos="966469" algn="l"/>
                <a:tab pos="967105" algn="l"/>
              </a:tabLst>
            </a:pPr>
            <a:r>
              <a:rPr dirty="0" sz="2400">
                <a:latin typeface="Times New Roman"/>
                <a:cs typeface="Times New Roman"/>
              </a:rPr>
              <a:t>Cities aggregated into regions, states, countries,</a:t>
            </a:r>
            <a:r>
              <a:rPr dirty="0" sz="2400" spc="-18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etc</a:t>
            </a:r>
            <a:endParaRPr sz="2400">
              <a:latin typeface="Times New Roman"/>
              <a:cs typeface="Times New Roman"/>
            </a:endParaRPr>
          </a:p>
          <a:p>
            <a:pPr lvl="1" marL="625475" indent="-274955">
              <a:lnSpc>
                <a:spcPct val="100000"/>
              </a:lnSpc>
              <a:spcBef>
                <a:spcPts val="320"/>
              </a:spcBef>
              <a:buClr>
                <a:srgbClr val="5FB5CC"/>
              </a:buClr>
              <a:buSzPct val="89285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800" spc="-5">
                <a:latin typeface="Times New Roman"/>
                <a:cs typeface="Times New Roman"/>
              </a:rPr>
              <a:t>More “stable”</a:t>
            </a:r>
            <a:r>
              <a:rPr dirty="0" sz="2800" spc="-4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data</a:t>
            </a:r>
            <a:endParaRPr sz="2800">
              <a:latin typeface="Times New Roman"/>
              <a:cs typeface="Times New Roman"/>
            </a:endParaRPr>
          </a:p>
          <a:p>
            <a:pPr lvl="2" marL="949960" indent="-288925">
              <a:lnSpc>
                <a:spcPct val="100000"/>
              </a:lnSpc>
              <a:spcBef>
                <a:spcPts val="305"/>
              </a:spcBef>
              <a:buClr>
                <a:srgbClr val="E66C7C"/>
              </a:buClr>
              <a:buFont typeface="Arial"/>
              <a:buChar char="▪"/>
              <a:tabLst>
                <a:tab pos="949960" algn="l"/>
                <a:tab pos="950594" algn="l"/>
              </a:tabLst>
            </a:pPr>
            <a:r>
              <a:rPr dirty="0" sz="2400">
                <a:latin typeface="Times New Roman"/>
                <a:cs typeface="Times New Roman"/>
              </a:rPr>
              <a:t>Aggregated data tends to have less</a:t>
            </a:r>
            <a:r>
              <a:rPr dirty="0" sz="2400" spc="-8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variability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3023" y="565404"/>
            <a:ext cx="7365492" cy="542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65836" y="1942758"/>
            <a:ext cx="8260080" cy="3319145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585"/>
              </a:spcBef>
              <a:buClr>
                <a:srgbClr val="EFAC00"/>
              </a:buClr>
              <a:buSzPct val="80000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2000" b="1">
                <a:latin typeface="Times New Roman"/>
                <a:cs typeface="Times New Roman"/>
              </a:rPr>
              <a:t>Concept </a:t>
            </a:r>
            <a:r>
              <a:rPr dirty="0" sz="2000" spc="-5" b="1">
                <a:latin typeface="Times New Roman"/>
                <a:cs typeface="Times New Roman"/>
              </a:rPr>
              <a:t>hierarchy </a:t>
            </a:r>
            <a:r>
              <a:rPr dirty="0" sz="2000" spc="-5">
                <a:latin typeface="Times New Roman"/>
                <a:cs typeface="Times New Roman"/>
              </a:rPr>
              <a:t>organizes </a:t>
            </a:r>
            <a:r>
              <a:rPr dirty="0" sz="2000">
                <a:latin typeface="Times New Roman"/>
                <a:cs typeface="Times New Roman"/>
              </a:rPr>
              <a:t>concepts (i.e., attribute values)</a:t>
            </a:r>
            <a:r>
              <a:rPr dirty="0" sz="2000" spc="-2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hierarchically</a:t>
            </a:r>
            <a:endParaRPr sz="2000">
              <a:latin typeface="Times New Roman"/>
              <a:cs typeface="Times New Roman"/>
            </a:endParaRPr>
          </a:p>
          <a:p>
            <a:pPr marL="332740">
              <a:lnSpc>
                <a:spcPct val="100000"/>
              </a:lnSpc>
              <a:spcBef>
                <a:spcPts val="480"/>
              </a:spcBef>
            </a:pPr>
            <a:r>
              <a:rPr dirty="0" sz="2000">
                <a:latin typeface="Times New Roman"/>
                <a:cs typeface="Times New Roman"/>
              </a:rPr>
              <a:t>and is usually associated with each </a:t>
            </a:r>
            <a:r>
              <a:rPr dirty="0" sz="2000" spc="-5">
                <a:latin typeface="Times New Roman"/>
                <a:cs typeface="Times New Roman"/>
              </a:rPr>
              <a:t>dimension </a:t>
            </a:r>
            <a:r>
              <a:rPr dirty="0" sz="2000">
                <a:latin typeface="Times New Roman"/>
                <a:cs typeface="Times New Roman"/>
              </a:rPr>
              <a:t>in a data</a:t>
            </a:r>
            <a:r>
              <a:rPr dirty="0" sz="2000" spc="-17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warehouse</a:t>
            </a:r>
            <a:endParaRPr sz="2000">
              <a:latin typeface="Times New Roman"/>
              <a:cs typeface="Times New Roman"/>
            </a:endParaRPr>
          </a:p>
          <a:p>
            <a:pPr marL="332740" marR="161290" indent="-320040">
              <a:lnSpc>
                <a:spcPct val="120000"/>
              </a:lnSpc>
              <a:buClr>
                <a:srgbClr val="EFAC00"/>
              </a:buClr>
              <a:buSzPct val="80000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2000">
                <a:latin typeface="Times New Roman"/>
                <a:cs typeface="Times New Roman"/>
              </a:rPr>
              <a:t>Concept hierarchies </a:t>
            </a:r>
            <a:r>
              <a:rPr dirty="0" sz="2000" spc="-5">
                <a:latin typeface="Times New Roman"/>
                <a:cs typeface="Times New Roman"/>
              </a:rPr>
              <a:t>facilitate </a:t>
            </a:r>
            <a:r>
              <a:rPr dirty="0" u="sng" sz="20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drilling 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 rolling</a:t>
            </a:r>
            <a:r>
              <a:rPr dirty="0" sz="2000">
                <a:latin typeface="Times New Roman"/>
                <a:cs typeface="Times New Roman"/>
              </a:rPr>
              <a:t> in data warehouses to</a:t>
            </a:r>
            <a:r>
              <a:rPr dirty="0" sz="2000" spc="-18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view  data in </a:t>
            </a:r>
            <a:r>
              <a:rPr dirty="0" sz="2000" spc="-5">
                <a:latin typeface="Times New Roman"/>
                <a:cs typeface="Times New Roman"/>
              </a:rPr>
              <a:t>multiple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granularity</a:t>
            </a:r>
            <a:endParaRPr sz="2000">
              <a:latin typeface="Times New Roman"/>
              <a:cs typeface="Times New Roman"/>
            </a:endParaRPr>
          </a:p>
          <a:p>
            <a:pPr marL="332740" marR="73025" indent="-320040">
              <a:lnSpc>
                <a:spcPct val="120000"/>
              </a:lnSpc>
              <a:buClr>
                <a:srgbClr val="EFAC00"/>
              </a:buClr>
              <a:buSzPct val="80000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2000">
                <a:latin typeface="Times New Roman"/>
                <a:cs typeface="Times New Roman"/>
              </a:rPr>
              <a:t>Concept hierarchy </a:t>
            </a:r>
            <a:r>
              <a:rPr dirty="0" sz="2000" spc="-5">
                <a:latin typeface="Times New Roman"/>
                <a:cs typeface="Times New Roman"/>
              </a:rPr>
              <a:t>formation: </a:t>
            </a:r>
            <a:r>
              <a:rPr dirty="0" sz="2000">
                <a:latin typeface="Times New Roman"/>
                <a:cs typeface="Times New Roman"/>
              </a:rPr>
              <a:t>Recursively reduce the data by collecting and  replacing low </a:t>
            </a:r>
            <a:r>
              <a:rPr dirty="0" sz="2000" spc="-5">
                <a:latin typeface="Times New Roman"/>
                <a:cs typeface="Times New Roman"/>
              </a:rPr>
              <a:t>level </a:t>
            </a:r>
            <a:r>
              <a:rPr dirty="0" sz="2000">
                <a:latin typeface="Times New Roman"/>
                <a:cs typeface="Times New Roman"/>
              </a:rPr>
              <a:t>concepts (such as </a:t>
            </a:r>
            <a:r>
              <a:rPr dirty="0" sz="2000" spc="-5">
                <a:latin typeface="Times New Roman"/>
                <a:cs typeface="Times New Roman"/>
              </a:rPr>
              <a:t>numeric </a:t>
            </a:r>
            <a:r>
              <a:rPr dirty="0" sz="2000">
                <a:latin typeface="Times New Roman"/>
                <a:cs typeface="Times New Roman"/>
              </a:rPr>
              <a:t>values for </a:t>
            </a:r>
            <a:r>
              <a:rPr dirty="0" sz="2000" i="1">
                <a:latin typeface="Times New Roman"/>
                <a:cs typeface="Times New Roman"/>
              </a:rPr>
              <a:t>age</a:t>
            </a:r>
            <a:r>
              <a:rPr dirty="0" sz="2000">
                <a:latin typeface="Times New Roman"/>
                <a:cs typeface="Times New Roman"/>
              </a:rPr>
              <a:t>) by higher</a:t>
            </a:r>
            <a:r>
              <a:rPr dirty="0" sz="2000" spc="-16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level  </a:t>
            </a:r>
            <a:r>
              <a:rPr dirty="0" sz="2000">
                <a:latin typeface="Times New Roman"/>
                <a:cs typeface="Times New Roman"/>
              </a:rPr>
              <a:t>concepts (such as </a:t>
            </a:r>
            <a:r>
              <a:rPr dirty="0" sz="2000" i="1">
                <a:latin typeface="Times New Roman"/>
                <a:cs typeface="Times New Roman"/>
              </a:rPr>
              <a:t>youth, adult</a:t>
            </a:r>
            <a:r>
              <a:rPr dirty="0" sz="2000">
                <a:latin typeface="Times New Roman"/>
                <a:cs typeface="Times New Roman"/>
              </a:rPr>
              <a:t>, or</a:t>
            </a:r>
            <a:r>
              <a:rPr dirty="0" sz="2000" spc="-135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senior</a:t>
            </a:r>
            <a:r>
              <a:rPr dirty="0" sz="200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  <a:p>
            <a:pPr marL="332740" marR="5080" indent="-320040">
              <a:lnSpc>
                <a:spcPct val="120000"/>
              </a:lnSpc>
              <a:buClr>
                <a:srgbClr val="EFAC00"/>
              </a:buClr>
              <a:buSzPct val="80000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2000">
                <a:latin typeface="Times New Roman"/>
                <a:cs typeface="Times New Roman"/>
              </a:rPr>
              <a:t>Concept hierarchy can be </a:t>
            </a:r>
            <a:r>
              <a:rPr dirty="0" sz="2000" spc="-5">
                <a:latin typeface="Times New Roman"/>
                <a:cs typeface="Times New Roman"/>
              </a:rPr>
              <a:t>automatically formed </a:t>
            </a:r>
            <a:r>
              <a:rPr dirty="0" sz="2000">
                <a:latin typeface="Times New Roman"/>
                <a:cs typeface="Times New Roman"/>
              </a:rPr>
              <a:t>for both </a:t>
            </a:r>
            <a:r>
              <a:rPr dirty="0" sz="2000" spc="-5">
                <a:latin typeface="Times New Roman"/>
                <a:cs typeface="Times New Roman"/>
              </a:rPr>
              <a:t>numeric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9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nominal  </a:t>
            </a:r>
            <a:r>
              <a:rPr dirty="0" sz="2000">
                <a:latin typeface="Times New Roman"/>
                <a:cs typeface="Times New Roman"/>
              </a:rPr>
              <a:t>data. For </a:t>
            </a:r>
            <a:r>
              <a:rPr dirty="0" sz="2000" spc="-5">
                <a:latin typeface="Times New Roman"/>
                <a:cs typeface="Times New Roman"/>
              </a:rPr>
              <a:t>numeric </a:t>
            </a:r>
            <a:r>
              <a:rPr dirty="0" sz="2000">
                <a:latin typeface="Times New Roman"/>
                <a:cs typeface="Times New Roman"/>
              </a:rPr>
              <a:t>data, use discretization </a:t>
            </a:r>
            <a:r>
              <a:rPr dirty="0" sz="2000" spc="-5">
                <a:latin typeface="Times New Roman"/>
                <a:cs typeface="Times New Roman"/>
              </a:rPr>
              <a:t>methods</a:t>
            </a:r>
            <a:r>
              <a:rPr dirty="0" sz="2000" spc="-1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shown.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3004" y="525780"/>
            <a:ext cx="8359140" cy="393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65836" y="1430782"/>
            <a:ext cx="8139430" cy="5147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Clr>
                <a:srgbClr val="EFAC00"/>
              </a:buClr>
              <a:buSzPct val="79166"/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5">
                <a:latin typeface="Arial"/>
                <a:cs typeface="Arial"/>
              </a:rPr>
              <a:t>Specification</a:t>
            </a:r>
            <a:r>
              <a:rPr dirty="0" sz="2400" spc="-16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of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160">
                <a:latin typeface="Arial"/>
                <a:cs typeface="Arial"/>
              </a:rPr>
              <a:t>a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partial/total</a:t>
            </a:r>
            <a:r>
              <a:rPr dirty="0" sz="2400" spc="-145">
                <a:latin typeface="Arial"/>
                <a:cs typeface="Arial"/>
              </a:rPr>
              <a:t> </a:t>
            </a:r>
            <a:r>
              <a:rPr dirty="0" sz="2400" spc="-45">
                <a:latin typeface="Arial"/>
                <a:cs typeface="Arial"/>
              </a:rPr>
              <a:t>ordering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of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attributes</a:t>
            </a:r>
            <a:r>
              <a:rPr dirty="0" sz="2400" spc="-16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explicitly  </a:t>
            </a:r>
            <a:r>
              <a:rPr dirty="0" sz="2400">
                <a:latin typeface="Arial"/>
                <a:cs typeface="Arial"/>
              </a:rPr>
              <a:t>at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15">
                <a:latin typeface="Arial"/>
                <a:cs typeface="Arial"/>
              </a:rPr>
              <a:t>the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130">
                <a:latin typeface="Arial"/>
                <a:cs typeface="Arial"/>
              </a:rPr>
              <a:t>schema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level</a:t>
            </a:r>
            <a:r>
              <a:rPr dirty="0" sz="2400" spc="-165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by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135">
                <a:latin typeface="Arial"/>
                <a:cs typeface="Arial"/>
              </a:rPr>
              <a:t>users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or</a:t>
            </a:r>
            <a:r>
              <a:rPr dirty="0" sz="2400" spc="-210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experts.</a:t>
            </a:r>
            <a:endParaRPr sz="2400">
              <a:latin typeface="Arial"/>
              <a:cs typeface="Arial"/>
            </a:endParaRPr>
          </a:p>
          <a:p>
            <a:pPr lvl="1" marL="625475" indent="-275590">
              <a:lnSpc>
                <a:spcPct val="100000"/>
              </a:lnSpc>
              <a:spcBef>
                <a:spcPts val="575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400" spc="-80" i="1">
                <a:latin typeface="Arial"/>
                <a:cs typeface="Arial"/>
              </a:rPr>
              <a:t>street </a:t>
            </a:r>
            <a:r>
              <a:rPr dirty="0" sz="2400" spc="-175">
                <a:latin typeface="Arial"/>
                <a:cs typeface="Arial"/>
              </a:rPr>
              <a:t>&lt; </a:t>
            </a:r>
            <a:r>
              <a:rPr dirty="0" sz="2400" spc="-40" i="1">
                <a:latin typeface="Arial"/>
                <a:cs typeface="Arial"/>
              </a:rPr>
              <a:t>city </a:t>
            </a:r>
            <a:r>
              <a:rPr dirty="0" sz="2400" spc="-175">
                <a:latin typeface="Arial"/>
                <a:cs typeface="Arial"/>
              </a:rPr>
              <a:t>&lt; </a:t>
            </a:r>
            <a:r>
              <a:rPr dirty="0" sz="2400" spc="-65" i="1">
                <a:latin typeface="Arial"/>
                <a:cs typeface="Arial"/>
              </a:rPr>
              <a:t>state</a:t>
            </a:r>
            <a:r>
              <a:rPr dirty="0" sz="2400" spc="-484" i="1">
                <a:latin typeface="Arial"/>
                <a:cs typeface="Arial"/>
              </a:rPr>
              <a:t> </a:t>
            </a:r>
            <a:r>
              <a:rPr dirty="0" sz="2400" spc="-175">
                <a:latin typeface="Arial"/>
                <a:cs typeface="Arial"/>
              </a:rPr>
              <a:t>&lt; </a:t>
            </a:r>
            <a:r>
              <a:rPr dirty="0" sz="2400" spc="-80" i="1">
                <a:latin typeface="Arial"/>
                <a:cs typeface="Arial"/>
              </a:rPr>
              <a:t>country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5FB5CC"/>
              </a:buClr>
              <a:buFont typeface="Wingdings"/>
              <a:buChar char=""/>
            </a:pPr>
            <a:endParaRPr sz="3000">
              <a:latin typeface="Arial"/>
              <a:cs typeface="Arial"/>
            </a:endParaRPr>
          </a:p>
          <a:p>
            <a:pPr marL="469900" marR="36195" indent="-457200">
              <a:lnSpc>
                <a:spcPct val="100000"/>
              </a:lnSpc>
              <a:buClr>
                <a:srgbClr val="EFAC00"/>
              </a:buClr>
              <a:buSzPct val="79166"/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5">
                <a:solidFill>
                  <a:srgbClr val="FF0000"/>
                </a:solidFill>
                <a:latin typeface="Arial"/>
                <a:cs typeface="Arial"/>
              </a:rPr>
              <a:t>Specification</a:t>
            </a:r>
            <a:r>
              <a:rPr dirty="0" sz="2400" spc="-1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2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2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6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400" spc="-2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70">
                <a:solidFill>
                  <a:srgbClr val="FF0000"/>
                </a:solidFill>
                <a:latin typeface="Arial"/>
                <a:cs typeface="Arial"/>
              </a:rPr>
              <a:t>hierarchy</a:t>
            </a:r>
            <a:r>
              <a:rPr dirty="0" sz="2400" spc="-1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15">
                <a:solidFill>
                  <a:srgbClr val="FF0000"/>
                </a:solidFill>
                <a:latin typeface="Arial"/>
                <a:cs typeface="Arial"/>
              </a:rPr>
              <a:t>for</a:t>
            </a:r>
            <a:r>
              <a:rPr dirty="0" sz="2400" spc="-2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6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400" spc="-1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70">
                <a:solidFill>
                  <a:srgbClr val="FF0000"/>
                </a:solidFill>
                <a:latin typeface="Arial"/>
                <a:cs typeface="Arial"/>
              </a:rPr>
              <a:t>set</a:t>
            </a:r>
            <a:r>
              <a:rPr dirty="0" sz="2400" spc="-1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15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1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14">
                <a:solidFill>
                  <a:srgbClr val="FF0000"/>
                </a:solidFill>
                <a:latin typeface="Arial"/>
                <a:cs typeface="Arial"/>
              </a:rPr>
              <a:t>values</a:t>
            </a:r>
            <a:r>
              <a:rPr dirty="0" sz="2400" spc="-1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0">
                <a:solidFill>
                  <a:srgbClr val="FF0000"/>
                </a:solidFill>
                <a:latin typeface="Arial"/>
                <a:cs typeface="Arial"/>
              </a:rPr>
              <a:t>by</a:t>
            </a:r>
            <a:r>
              <a:rPr dirty="0" sz="2400" spc="-1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35">
                <a:solidFill>
                  <a:srgbClr val="FF0000"/>
                </a:solidFill>
                <a:latin typeface="Arial"/>
                <a:cs typeface="Arial"/>
              </a:rPr>
              <a:t>explicit</a:t>
            </a:r>
            <a:r>
              <a:rPr dirty="0" sz="2400" spc="-1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5">
                <a:solidFill>
                  <a:srgbClr val="FF0000"/>
                </a:solidFill>
                <a:latin typeface="Arial"/>
                <a:cs typeface="Arial"/>
              </a:rPr>
              <a:t>data  </a:t>
            </a:r>
            <a:r>
              <a:rPr dirty="0" sz="2400" spc="-45">
                <a:solidFill>
                  <a:srgbClr val="FF0000"/>
                </a:solidFill>
                <a:latin typeface="Arial"/>
                <a:cs typeface="Arial"/>
              </a:rPr>
              <a:t>grouping. </a:t>
            </a:r>
            <a:r>
              <a:rPr dirty="0" sz="2400" spc="-65">
                <a:latin typeface="Arial"/>
                <a:cs typeface="Arial"/>
              </a:rPr>
              <a:t>E.g.{street, </a:t>
            </a:r>
            <a:r>
              <a:rPr dirty="0" sz="2400" spc="-25">
                <a:latin typeface="Arial"/>
                <a:cs typeface="Arial"/>
              </a:rPr>
              <a:t>city} </a:t>
            </a:r>
            <a:r>
              <a:rPr dirty="0" sz="2400" spc="-170">
                <a:latin typeface="Arial"/>
                <a:cs typeface="Arial"/>
              </a:rPr>
              <a:t>&lt;</a:t>
            </a:r>
            <a:r>
              <a:rPr dirty="0" sz="2400" spc="-155">
                <a:latin typeface="Arial"/>
                <a:cs typeface="Arial"/>
              </a:rPr>
              <a:t> </a:t>
            </a:r>
            <a:r>
              <a:rPr dirty="0" sz="2400" spc="-45">
                <a:latin typeface="Arial"/>
                <a:cs typeface="Arial"/>
              </a:rPr>
              <a:t>state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AutoNum type="arabicPeriod"/>
            </a:pPr>
            <a:endParaRPr sz="25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lr>
                <a:srgbClr val="EFAC00"/>
              </a:buClr>
              <a:buSzPct val="79166"/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5">
                <a:latin typeface="Arial"/>
                <a:cs typeface="Arial"/>
              </a:rPr>
              <a:t>Specification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of</a:t>
            </a:r>
            <a:r>
              <a:rPr dirty="0" sz="2400" spc="-210">
                <a:latin typeface="Arial"/>
                <a:cs typeface="Arial"/>
              </a:rPr>
              <a:t> </a:t>
            </a:r>
            <a:r>
              <a:rPr dirty="0" sz="2400" spc="-40">
                <a:latin typeface="Arial"/>
                <a:cs typeface="Arial"/>
              </a:rPr>
              <a:t>only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60">
                <a:latin typeface="Arial"/>
                <a:cs typeface="Arial"/>
              </a:rPr>
              <a:t>a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partial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set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of</a:t>
            </a:r>
            <a:r>
              <a:rPr dirty="0" sz="2400" spc="-21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attributes.</a:t>
            </a:r>
            <a:endParaRPr sz="2400">
              <a:latin typeface="Arial"/>
              <a:cs typeface="Arial"/>
            </a:endParaRPr>
          </a:p>
          <a:p>
            <a:pPr lvl="1" marL="625475" indent="-275590">
              <a:lnSpc>
                <a:spcPct val="100000"/>
              </a:lnSpc>
              <a:spcBef>
                <a:spcPts val="575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400" spc="-95">
                <a:latin typeface="Arial"/>
                <a:cs typeface="Arial"/>
              </a:rPr>
              <a:t>E.g.,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45">
                <a:latin typeface="Arial"/>
                <a:cs typeface="Arial"/>
              </a:rPr>
              <a:t>only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80" i="1">
                <a:latin typeface="Arial"/>
                <a:cs typeface="Arial"/>
              </a:rPr>
              <a:t>street</a:t>
            </a:r>
            <a:r>
              <a:rPr dirty="0" sz="2400" spc="-155" i="1">
                <a:latin typeface="Arial"/>
                <a:cs typeface="Arial"/>
              </a:rPr>
              <a:t> </a:t>
            </a:r>
            <a:r>
              <a:rPr dirty="0" sz="2400" spc="-175">
                <a:latin typeface="Arial"/>
                <a:cs typeface="Arial"/>
              </a:rPr>
              <a:t>&lt;</a:t>
            </a:r>
            <a:r>
              <a:rPr dirty="0" sz="2400" spc="-210">
                <a:latin typeface="Arial"/>
                <a:cs typeface="Arial"/>
              </a:rPr>
              <a:t> </a:t>
            </a:r>
            <a:r>
              <a:rPr dirty="0" sz="2400" spc="-40" i="1">
                <a:latin typeface="Arial"/>
                <a:cs typeface="Arial"/>
              </a:rPr>
              <a:t>city</a:t>
            </a:r>
            <a:r>
              <a:rPr dirty="0" sz="2400" spc="-40">
                <a:latin typeface="Arial"/>
                <a:cs typeface="Arial"/>
              </a:rPr>
              <a:t>,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10">
                <a:latin typeface="Arial"/>
                <a:cs typeface="Arial"/>
              </a:rPr>
              <a:t>not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others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5FB5CC"/>
              </a:buClr>
              <a:buFont typeface="Wingdings"/>
              <a:buChar char=""/>
            </a:pPr>
            <a:endParaRPr sz="3000">
              <a:latin typeface="Arial"/>
              <a:cs typeface="Arial"/>
            </a:endParaRPr>
          </a:p>
          <a:p>
            <a:pPr marL="469900" marR="308610" indent="-457200">
              <a:lnSpc>
                <a:spcPct val="100000"/>
              </a:lnSpc>
              <a:buClr>
                <a:srgbClr val="EFAC00"/>
              </a:buClr>
              <a:buSzPct val="79166"/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25">
                <a:latin typeface="Arial"/>
                <a:cs typeface="Arial"/>
              </a:rPr>
              <a:t>Automatic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generation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of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hierarchies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(or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attribute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levels)</a:t>
            </a:r>
            <a:r>
              <a:rPr dirty="0" sz="2400" spc="-155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by  </a:t>
            </a:r>
            <a:r>
              <a:rPr dirty="0" sz="2400" spc="-15">
                <a:latin typeface="Arial"/>
                <a:cs typeface="Arial"/>
              </a:rPr>
              <a:t>the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110">
                <a:latin typeface="Arial"/>
                <a:cs typeface="Arial"/>
              </a:rPr>
              <a:t>analysis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of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15">
                <a:latin typeface="Arial"/>
                <a:cs typeface="Arial"/>
              </a:rPr>
              <a:t>the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65">
                <a:latin typeface="Arial"/>
                <a:cs typeface="Arial"/>
              </a:rPr>
              <a:t>number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of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distinct</a:t>
            </a:r>
            <a:r>
              <a:rPr dirty="0" sz="2400" spc="-160">
                <a:latin typeface="Arial"/>
                <a:cs typeface="Arial"/>
              </a:rPr>
              <a:t> </a:t>
            </a:r>
            <a:r>
              <a:rPr dirty="0" sz="2400" spc="-105">
                <a:latin typeface="Arial"/>
                <a:cs typeface="Arial"/>
              </a:rPr>
              <a:t>values.</a:t>
            </a:r>
            <a:endParaRPr sz="2400">
              <a:latin typeface="Arial"/>
              <a:cs typeface="Arial"/>
            </a:endParaRPr>
          </a:p>
          <a:p>
            <a:pPr lvl="1" marL="625475" indent="-275590">
              <a:lnSpc>
                <a:spcPct val="100000"/>
              </a:lnSpc>
              <a:spcBef>
                <a:spcPts val="575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400" spc="-95">
                <a:latin typeface="Arial"/>
                <a:cs typeface="Arial"/>
              </a:rPr>
              <a:t>E.g.,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for</a:t>
            </a:r>
            <a:r>
              <a:rPr dirty="0" sz="2400" spc="-215">
                <a:latin typeface="Arial"/>
                <a:cs typeface="Arial"/>
              </a:rPr>
              <a:t> </a:t>
            </a:r>
            <a:r>
              <a:rPr dirty="0" sz="2400" spc="-160">
                <a:latin typeface="Arial"/>
                <a:cs typeface="Arial"/>
              </a:rPr>
              <a:t>a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75">
                <a:latin typeface="Arial"/>
                <a:cs typeface="Arial"/>
              </a:rPr>
              <a:t>set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of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attributes:</a:t>
            </a:r>
            <a:r>
              <a:rPr dirty="0" sz="2400" spc="-160">
                <a:latin typeface="Arial"/>
                <a:cs typeface="Arial"/>
              </a:rPr>
              <a:t> </a:t>
            </a:r>
            <a:r>
              <a:rPr dirty="0" sz="2400" spc="-75">
                <a:latin typeface="Arial"/>
                <a:cs typeface="Arial"/>
              </a:rPr>
              <a:t>{</a:t>
            </a:r>
            <a:r>
              <a:rPr dirty="0" sz="2400" spc="-75" i="1">
                <a:latin typeface="Arial"/>
                <a:cs typeface="Arial"/>
              </a:rPr>
              <a:t>street,</a:t>
            </a:r>
            <a:r>
              <a:rPr dirty="0" sz="2400" spc="-155" i="1">
                <a:latin typeface="Arial"/>
                <a:cs typeface="Arial"/>
              </a:rPr>
              <a:t> </a:t>
            </a:r>
            <a:r>
              <a:rPr dirty="0" sz="2400" spc="-50" i="1">
                <a:latin typeface="Arial"/>
                <a:cs typeface="Arial"/>
              </a:rPr>
              <a:t>city,</a:t>
            </a:r>
            <a:r>
              <a:rPr dirty="0" sz="2400" spc="-185" i="1">
                <a:latin typeface="Arial"/>
                <a:cs typeface="Arial"/>
              </a:rPr>
              <a:t> </a:t>
            </a:r>
            <a:r>
              <a:rPr dirty="0" sz="2400" spc="-60" i="1">
                <a:latin typeface="Arial"/>
                <a:cs typeface="Arial"/>
              </a:rPr>
              <a:t>state,</a:t>
            </a:r>
            <a:r>
              <a:rPr dirty="0" sz="2400" spc="-165" i="1">
                <a:latin typeface="Arial"/>
                <a:cs typeface="Arial"/>
              </a:rPr>
              <a:t> </a:t>
            </a:r>
            <a:r>
              <a:rPr dirty="0" sz="2400" spc="-80" i="1">
                <a:latin typeface="Arial"/>
                <a:cs typeface="Arial"/>
              </a:rPr>
              <a:t>country</a:t>
            </a:r>
            <a:r>
              <a:rPr dirty="0" sz="2400" spc="-80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9872" y="722376"/>
            <a:ext cx="7921752" cy="391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895" rIns="0" bIns="0" rtlCol="0" vert="horz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385"/>
              </a:spcBef>
            </a:pPr>
            <a:r>
              <a:rPr dirty="0" spc="-5"/>
              <a:t>Some </a:t>
            </a:r>
            <a:r>
              <a:rPr dirty="0" spc="-10"/>
              <a:t>hierarchies can </a:t>
            </a:r>
            <a:r>
              <a:rPr dirty="0" spc="-5"/>
              <a:t>be </a:t>
            </a:r>
            <a:r>
              <a:rPr dirty="0" spc="-10"/>
              <a:t>automatically </a:t>
            </a:r>
            <a:r>
              <a:rPr dirty="0" spc="-15"/>
              <a:t>generated </a:t>
            </a:r>
            <a:r>
              <a:rPr dirty="0" spc="-5"/>
              <a:t>based on </a:t>
            </a:r>
            <a:r>
              <a:rPr dirty="0"/>
              <a:t>the  </a:t>
            </a:r>
            <a:r>
              <a:rPr dirty="0" spc="-5"/>
              <a:t>analysis of </a:t>
            </a:r>
            <a:r>
              <a:rPr dirty="0"/>
              <a:t>the </a:t>
            </a:r>
            <a:r>
              <a:rPr dirty="0" spc="-5"/>
              <a:t>number of distinct </a:t>
            </a:r>
            <a:r>
              <a:rPr dirty="0" spc="-10"/>
              <a:t>values </a:t>
            </a:r>
            <a:r>
              <a:rPr dirty="0" spc="-5"/>
              <a:t>per </a:t>
            </a:r>
            <a:r>
              <a:rPr dirty="0" spc="-10"/>
              <a:t>attribute </a:t>
            </a:r>
            <a:r>
              <a:rPr dirty="0"/>
              <a:t>in the </a:t>
            </a:r>
            <a:r>
              <a:rPr dirty="0" spc="-15"/>
              <a:t>data  </a:t>
            </a:r>
            <a:r>
              <a:rPr dirty="0" spc="-5"/>
              <a:t>set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0363" y="2531490"/>
            <a:ext cx="7472045" cy="112331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287020" marR="5080" indent="-274955">
              <a:lnSpc>
                <a:spcPts val="2590"/>
              </a:lnSpc>
              <a:spcBef>
                <a:spcPts val="425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dirty="0" sz="2400" spc="-5">
                <a:latin typeface="Carlito"/>
                <a:cs typeface="Carlito"/>
              </a:rPr>
              <a:t>The </a:t>
            </a:r>
            <a:r>
              <a:rPr dirty="0" sz="2400" spc="-10">
                <a:latin typeface="Carlito"/>
                <a:cs typeface="Carlito"/>
              </a:rPr>
              <a:t>attribute </a:t>
            </a:r>
            <a:r>
              <a:rPr dirty="0" sz="2400">
                <a:latin typeface="Carlito"/>
                <a:cs typeface="Carlito"/>
              </a:rPr>
              <a:t>with the </a:t>
            </a:r>
            <a:r>
              <a:rPr dirty="0" sz="2400" spc="-10">
                <a:latin typeface="Carlito"/>
                <a:cs typeface="Carlito"/>
              </a:rPr>
              <a:t>most </a:t>
            </a:r>
            <a:r>
              <a:rPr dirty="0" sz="2400" spc="-5">
                <a:latin typeface="Carlito"/>
                <a:cs typeface="Carlito"/>
              </a:rPr>
              <a:t>distinct </a:t>
            </a:r>
            <a:r>
              <a:rPr dirty="0" sz="2400" spc="-10">
                <a:latin typeface="Carlito"/>
                <a:cs typeface="Carlito"/>
              </a:rPr>
              <a:t>values </a:t>
            </a:r>
            <a:r>
              <a:rPr dirty="0" sz="2400">
                <a:latin typeface="Carlito"/>
                <a:cs typeface="Carlito"/>
              </a:rPr>
              <a:t>is </a:t>
            </a:r>
            <a:r>
              <a:rPr dirty="0" sz="2400" spc="-5">
                <a:latin typeface="Carlito"/>
                <a:cs typeface="Carlito"/>
              </a:rPr>
              <a:t>placed </a:t>
            </a:r>
            <a:r>
              <a:rPr dirty="0" sz="2400" spc="-15">
                <a:latin typeface="Carlito"/>
                <a:cs typeface="Carlito"/>
              </a:rPr>
              <a:t>at </a:t>
            </a:r>
            <a:r>
              <a:rPr dirty="0" sz="2400">
                <a:latin typeface="Carlito"/>
                <a:cs typeface="Carlito"/>
              </a:rPr>
              <a:t>the  </a:t>
            </a:r>
            <a:r>
              <a:rPr dirty="0" sz="2400" spc="-15">
                <a:latin typeface="Carlito"/>
                <a:cs typeface="Carlito"/>
              </a:rPr>
              <a:t>lowest </a:t>
            </a:r>
            <a:r>
              <a:rPr dirty="0" sz="2400" spc="-10">
                <a:latin typeface="Carlito"/>
                <a:cs typeface="Carlito"/>
              </a:rPr>
              <a:t>level </a:t>
            </a:r>
            <a:r>
              <a:rPr dirty="0" sz="2400" spc="-5">
                <a:latin typeface="Carlito"/>
                <a:cs typeface="Carlito"/>
              </a:rPr>
              <a:t>of </a:t>
            </a:r>
            <a:r>
              <a:rPr dirty="0" sz="2400">
                <a:latin typeface="Carlito"/>
                <a:cs typeface="Carlito"/>
              </a:rPr>
              <a:t>the</a:t>
            </a:r>
            <a:r>
              <a:rPr dirty="0" sz="2400" spc="20">
                <a:latin typeface="Carlito"/>
                <a:cs typeface="Carlito"/>
              </a:rPr>
              <a:t> </a:t>
            </a:r>
            <a:r>
              <a:rPr dirty="0" sz="2400" spc="-20">
                <a:latin typeface="Carlito"/>
                <a:cs typeface="Carlito"/>
              </a:rPr>
              <a:t>hierarchy</a:t>
            </a:r>
            <a:endParaRPr sz="2400">
              <a:latin typeface="Carlito"/>
              <a:cs typeface="Carlito"/>
            </a:endParaRPr>
          </a:p>
          <a:p>
            <a:pPr marL="287020" indent="-274955">
              <a:lnSpc>
                <a:spcPct val="100000"/>
              </a:lnSpc>
              <a:spcBef>
                <a:spcPts val="254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dirty="0" sz="2400" spc="-10">
                <a:latin typeface="Carlito"/>
                <a:cs typeface="Carlito"/>
              </a:rPr>
              <a:t>Exceptions, </a:t>
            </a:r>
            <a:r>
              <a:rPr dirty="0" sz="2400">
                <a:latin typeface="Carlito"/>
                <a:cs typeface="Carlito"/>
              </a:rPr>
              <a:t>e.g., </a:t>
            </a:r>
            <a:r>
              <a:rPr dirty="0" sz="2400" spc="-40">
                <a:latin typeface="Carlito"/>
                <a:cs typeface="Carlito"/>
              </a:rPr>
              <a:t>weekday, </a:t>
            </a:r>
            <a:r>
              <a:rPr dirty="0" sz="2400" spc="-5">
                <a:latin typeface="Carlito"/>
                <a:cs typeface="Carlito"/>
              </a:rPr>
              <a:t>month, </a:t>
            </a:r>
            <a:r>
              <a:rPr dirty="0" sz="2400" spc="-30">
                <a:latin typeface="Carlito"/>
                <a:cs typeface="Carlito"/>
              </a:rPr>
              <a:t>quarter,</a:t>
            </a:r>
            <a:r>
              <a:rPr dirty="0" sz="2400" spc="-35">
                <a:latin typeface="Carlito"/>
                <a:cs typeface="Carlito"/>
              </a:rPr>
              <a:t> </a:t>
            </a:r>
            <a:r>
              <a:rPr dirty="0" sz="2400" spc="-5">
                <a:latin typeface="Carlito"/>
                <a:cs typeface="Carlito"/>
              </a:rPr>
              <a:t>year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3825240"/>
            <a:ext cx="3581400" cy="342900"/>
          </a:xfrm>
          <a:custGeom>
            <a:avLst/>
            <a:gdLst/>
            <a:ahLst/>
            <a:cxnLst/>
            <a:rect l="l" t="t" r="r" b="b"/>
            <a:pathLst>
              <a:path w="3581400" h="342900">
                <a:moveTo>
                  <a:pt x="0" y="171450"/>
                </a:moveTo>
                <a:lnTo>
                  <a:pt x="27334" y="141429"/>
                </a:lnTo>
                <a:lnTo>
                  <a:pt x="81928" y="120011"/>
                </a:lnTo>
                <a:lnTo>
                  <a:pt x="133467" y="106359"/>
                </a:lnTo>
                <a:lnTo>
                  <a:pt x="196441" y="93273"/>
                </a:lnTo>
                <a:lnTo>
                  <a:pt x="270267" y="80810"/>
                </a:lnTo>
                <a:lnTo>
                  <a:pt x="311068" y="74829"/>
                </a:lnTo>
                <a:lnTo>
                  <a:pt x="354364" y="69024"/>
                </a:lnTo>
                <a:lnTo>
                  <a:pt x="400081" y="63403"/>
                </a:lnTo>
                <a:lnTo>
                  <a:pt x="448148" y="57971"/>
                </a:lnTo>
                <a:lnTo>
                  <a:pt x="498491" y="52737"/>
                </a:lnTo>
                <a:lnTo>
                  <a:pt x="551038" y="47707"/>
                </a:lnTo>
                <a:lnTo>
                  <a:pt x="605715" y="42888"/>
                </a:lnTo>
                <a:lnTo>
                  <a:pt x="662451" y="38288"/>
                </a:lnTo>
                <a:lnTo>
                  <a:pt x="721171" y="33912"/>
                </a:lnTo>
                <a:lnTo>
                  <a:pt x="781804" y="29768"/>
                </a:lnTo>
                <a:lnTo>
                  <a:pt x="844277" y="25863"/>
                </a:lnTo>
                <a:lnTo>
                  <a:pt x="908516" y="22204"/>
                </a:lnTo>
                <a:lnTo>
                  <a:pt x="974449" y="18797"/>
                </a:lnTo>
                <a:lnTo>
                  <a:pt x="1042004" y="15651"/>
                </a:lnTo>
                <a:lnTo>
                  <a:pt x="1111107" y="12771"/>
                </a:lnTo>
                <a:lnTo>
                  <a:pt x="1181685" y="10165"/>
                </a:lnTo>
                <a:lnTo>
                  <a:pt x="1253666" y="7839"/>
                </a:lnTo>
                <a:lnTo>
                  <a:pt x="1326978" y="5801"/>
                </a:lnTo>
                <a:lnTo>
                  <a:pt x="1401546" y="4057"/>
                </a:lnTo>
                <a:lnTo>
                  <a:pt x="1477299" y="2615"/>
                </a:lnTo>
                <a:lnTo>
                  <a:pt x="1554164" y="1481"/>
                </a:lnTo>
                <a:lnTo>
                  <a:pt x="1632067" y="663"/>
                </a:lnTo>
                <a:lnTo>
                  <a:pt x="1710937" y="166"/>
                </a:lnTo>
                <a:lnTo>
                  <a:pt x="1790700" y="0"/>
                </a:lnTo>
                <a:lnTo>
                  <a:pt x="1870462" y="166"/>
                </a:lnTo>
                <a:lnTo>
                  <a:pt x="1949332" y="663"/>
                </a:lnTo>
                <a:lnTo>
                  <a:pt x="2027235" y="1481"/>
                </a:lnTo>
                <a:lnTo>
                  <a:pt x="2104100" y="2615"/>
                </a:lnTo>
                <a:lnTo>
                  <a:pt x="2179853" y="4057"/>
                </a:lnTo>
                <a:lnTo>
                  <a:pt x="2254421" y="5801"/>
                </a:lnTo>
                <a:lnTo>
                  <a:pt x="2327733" y="7839"/>
                </a:lnTo>
                <a:lnTo>
                  <a:pt x="2399714" y="10165"/>
                </a:lnTo>
                <a:lnTo>
                  <a:pt x="2470292" y="12771"/>
                </a:lnTo>
                <a:lnTo>
                  <a:pt x="2539395" y="15651"/>
                </a:lnTo>
                <a:lnTo>
                  <a:pt x="2606950" y="18797"/>
                </a:lnTo>
                <a:lnTo>
                  <a:pt x="2672883" y="22204"/>
                </a:lnTo>
                <a:lnTo>
                  <a:pt x="2737122" y="25863"/>
                </a:lnTo>
                <a:lnTo>
                  <a:pt x="2799595" y="29768"/>
                </a:lnTo>
                <a:lnTo>
                  <a:pt x="2860228" y="33912"/>
                </a:lnTo>
                <a:lnTo>
                  <a:pt x="2918948" y="38288"/>
                </a:lnTo>
                <a:lnTo>
                  <a:pt x="2975684" y="42888"/>
                </a:lnTo>
                <a:lnTo>
                  <a:pt x="3030361" y="47707"/>
                </a:lnTo>
                <a:lnTo>
                  <a:pt x="3082908" y="52737"/>
                </a:lnTo>
                <a:lnTo>
                  <a:pt x="3133251" y="57971"/>
                </a:lnTo>
                <a:lnTo>
                  <a:pt x="3181318" y="63403"/>
                </a:lnTo>
                <a:lnTo>
                  <a:pt x="3227035" y="69024"/>
                </a:lnTo>
                <a:lnTo>
                  <a:pt x="3270331" y="74829"/>
                </a:lnTo>
                <a:lnTo>
                  <a:pt x="3311132" y="80810"/>
                </a:lnTo>
                <a:lnTo>
                  <a:pt x="3349365" y="86961"/>
                </a:lnTo>
                <a:lnTo>
                  <a:pt x="3417838" y="99742"/>
                </a:lnTo>
                <a:lnTo>
                  <a:pt x="3475167" y="113118"/>
                </a:lnTo>
                <a:lnTo>
                  <a:pt x="3520770" y="127032"/>
                </a:lnTo>
                <a:lnTo>
                  <a:pt x="3565915" y="148791"/>
                </a:lnTo>
                <a:lnTo>
                  <a:pt x="3581400" y="171450"/>
                </a:lnTo>
                <a:lnTo>
                  <a:pt x="3579655" y="179091"/>
                </a:lnTo>
                <a:lnTo>
                  <a:pt x="3538993" y="208726"/>
                </a:lnTo>
                <a:lnTo>
                  <a:pt x="3499471" y="222888"/>
                </a:lnTo>
                <a:lnTo>
                  <a:pt x="3447932" y="236540"/>
                </a:lnTo>
                <a:lnTo>
                  <a:pt x="3384958" y="249626"/>
                </a:lnTo>
                <a:lnTo>
                  <a:pt x="3311132" y="262089"/>
                </a:lnTo>
                <a:lnTo>
                  <a:pt x="3270331" y="268070"/>
                </a:lnTo>
                <a:lnTo>
                  <a:pt x="3227035" y="273875"/>
                </a:lnTo>
                <a:lnTo>
                  <a:pt x="3181318" y="279496"/>
                </a:lnTo>
                <a:lnTo>
                  <a:pt x="3133251" y="284928"/>
                </a:lnTo>
                <a:lnTo>
                  <a:pt x="3082908" y="290162"/>
                </a:lnTo>
                <a:lnTo>
                  <a:pt x="3030361" y="295192"/>
                </a:lnTo>
                <a:lnTo>
                  <a:pt x="2975684" y="300011"/>
                </a:lnTo>
                <a:lnTo>
                  <a:pt x="2918948" y="304611"/>
                </a:lnTo>
                <a:lnTo>
                  <a:pt x="2860228" y="308987"/>
                </a:lnTo>
                <a:lnTo>
                  <a:pt x="2799595" y="313131"/>
                </a:lnTo>
                <a:lnTo>
                  <a:pt x="2737122" y="317036"/>
                </a:lnTo>
                <a:lnTo>
                  <a:pt x="2672883" y="320695"/>
                </a:lnTo>
                <a:lnTo>
                  <a:pt x="2606950" y="324102"/>
                </a:lnTo>
                <a:lnTo>
                  <a:pt x="2539395" y="327248"/>
                </a:lnTo>
                <a:lnTo>
                  <a:pt x="2470292" y="330128"/>
                </a:lnTo>
                <a:lnTo>
                  <a:pt x="2399714" y="332734"/>
                </a:lnTo>
                <a:lnTo>
                  <a:pt x="2327733" y="335060"/>
                </a:lnTo>
                <a:lnTo>
                  <a:pt x="2254421" y="337098"/>
                </a:lnTo>
                <a:lnTo>
                  <a:pt x="2179853" y="338842"/>
                </a:lnTo>
                <a:lnTo>
                  <a:pt x="2104100" y="340284"/>
                </a:lnTo>
                <a:lnTo>
                  <a:pt x="2027235" y="341418"/>
                </a:lnTo>
                <a:lnTo>
                  <a:pt x="1949332" y="342236"/>
                </a:lnTo>
                <a:lnTo>
                  <a:pt x="1870462" y="342733"/>
                </a:lnTo>
                <a:lnTo>
                  <a:pt x="1790700" y="342900"/>
                </a:lnTo>
                <a:lnTo>
                  <a:pt x="1710937" y="342733"/>
                </a:lnTo>
                <a:lnTo>
                  <a:pt x="1632067" y="342236"/>
                </a:lnTo>
                <a:lnTo>
                  <a:pt x="1554164" y="341418"/>
                </a:lnTo>
                <a:lnTo>
                  <a:pt x="1477299" y="340284"/>
                </a:lnTo>
                <a:lnTo>
                  <a:pt x="1401546" y="338842"/>
                </a:lnTo>
                <a:lnTo>
                  <a:pt x="1326978" y="337098"/>
                </a:lnTo>
                <a:lnTo>
                  <a:pt x="1253666" y="335060"/>
                </a:lnTo>
                <a:lnTo>
                  <a:pt x="1181685" y="332734"/>
                </a:lnTo>
                <a:lnTo>
                  <a:pt x="1111107" y="330128"/>
                </a:lnTo>
                <a:lnTo>
                  <a:pt x="1042004" y="327248"/>
                </a:lnTo>
                <a:lnTo>
                  <a:pt x="974449" y="324102"/>
                </a:lnTo>
                <a:lnTo>
                  <a:pt x="908516" y="320695"/>
                </a:lnTo>
                <a:lnTo>
                  <a:pt x="844277" y="317036"/>
                </a:lnTo>
                <a:lnTo>
                  <a:pt x="781804" y="313131"/>
                </a:lnTo>
                <a:lnTo>
                  <a:pt x="721171" y="308987"/>
                </a:lnTo>
                <a:lnTo>
                  <a:pt x="662451" y="304611"/>
                </a:lnTo>
                <a:lnTo>
                  <a:pt x="605715" y="300011"/>
                </a:lnTo>
                <a:lnTo>
                  <a:pt x="551038" y="295192"/>
                </a:lnTo>
                <a:lnTo>
                  <a:pt x="498491" y="290162"/>
                </a:lnTo>
                <a:lnTo>
                  <a:pt x="448148" y="284928"/>
                </a:lnTo>
                <a:lnTo>
                  <a:pt x="400081" y="279496"/>
                </a:lnTo>
                <a:lnTo>
                  <a:pt x="354364" y="273875"/>
                </a:lnTo>
                <a:lnTo>
                  <a:pt x="311068" y="268070"/>
                </a:lnTo>
                <a:lnTo>
                  <a:pt x="270267" y="262089"/>
                </a:lnTo>
                <a:lnTo>
                  <a:pt x="232034" y="255938"/>
                </a:lnTo>
                <a:lnTo>
                  <a:pt x="163561" y="243157"/>
                </a:lnTo>
                <a:lnTo>
                  <a:pt x="106232" y="229781"/>
                </a:lnTo>
                <a:lnTo>
                  <a:pt x="60629" y="215867"/>
                </a:lnTo>
                <a:lnTo>
                  <a:pt x="15484" y="194108"/>
                </a:lnTo>
                <a:lnTo>
                  <a:pt x="0" y="171450"/>
                </a:lnTo>
                <a:close/>
              </a:path>
            </a:pathLst>
          </a:custGeom>
          <a:ln w="9144">
            <a:solidFill>
              <a:srgbClr val="68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342514" y="3840607"/>
            <a:ext cx="7251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latin typeface="Times New Roman"/>
                <a:cs typeface="Times New Roman"/>
              </a:rPr>
              <a:t>coun</a:t>
            </a:r>
            <a:r>
              <a:rPr dirty="0" sz="1800" spc="5" i="1">
                <a:latin typeface="Times New Roman"/>
                <a:cs typeface="Times New Roman"/>
              </a:rPr>
              <a:t>t</a:t>
            </a:r>
            <a:r>
              <a:rPr dirty="0" sz="1800" spc="-5" i="1">
                <a:latin typeface="Times New Roman"/>
                <a:cs typeface="Times New Roman"/>
              </a:rPr>
              <a:t>ry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2311" y="4549140"/>
            <a:ext cx="3581400" cy="342900"/>
          </a:xfrm>
          <a:custGeom>
            <a:avLst/>
            <a:gdLst/>
            <a:ahLst/>
            <a:cxnLst/>
            <a:rect l="l" t="t" r="r" b="b"/>
            <a:pathLst>
              <a:path w="3581400" h="342900">
                <a:moveTo>
                  <a:pt x="0" y="171450"/>
                </a:moveTo>
                <a:lnTo>
                  <a:pt x="27334" y="141429"/>
                </a:lnTo>
                <a:lnTo>
                  <a:pt x="81928" y="120011"/>
                </a:lnTo>
                <a:lnTo>
                  <a:pt x="133467" y="106359"/>
                </a:lnTo>
                <a:lnTo>
                  <a:pt x="196441" y="93273"/>
                </a:lnTo>
                <a:lnTo>
                  <a:pt x="270267" y="80810"/>
                </a:lnTo>
                <a:lnTo>
                  <a:pt x="311068" y="74829"/>
                </a:lnTo>
                <a:lnTo>
                  <a:pt x="354364" y="69024"/>
                </a:lnTo>
                <a:lnTo>
                  <a:pt x="400081" y="63403"/>
                </a:lnTo>
                <a:lnTo>
                  <a:pt x="448148" y="57971"/>
                </a:lnTo>
                <a:lnTo>
                  <a:pt x="498491" y="52737"/>
                </a:lnTo>
                <a:lnTo>
                  <a:pt x="551038" y="47707"/>
                </a:lnTo>
                <a:lnTo>
                  <a:pt x="605715" y="42888"/>
                </a:lnTo>
                <a:lnTo>
                  <a:pt x="662451" y="38288"/>
                </a:lnTo>
                <a:lnTo>
                  <a:pt x="721171" y="33912"/>
                </a:lnTo>
                <a:lnTo>
                  <a:pt x="781804" y="29768"/>
                </a:lnTo>
                <a:lnTo>
                  <a:pt x="844277" y="25863"/>
                </a:lnTo>
                <a:lnTo>
                  <a:pt x="908516" y="22204"/>
                </a:lnTo>
                <a:lnTo>
                  <a:pt x="974449" y="18797"/>
                </a:lnTo>
                <a:lnTo>
                  <a:pt x="1042004" y="15651"/>
                </a:lnTo>
                <a:lnTo>
                  <a:pt x="1111107" y="12771"/>
                </a:lnTo>
                <a:lnTo>
                  <a:pt x="1181685" y="10165"/>
                </a:lnTo>
                <a:lnTo>
                  <a:pt x="1253666" y="7839"/>
                </a:lnTo>
                <a:lnTo>
                  <a:pt x="1326978" y="5801"/>
                </a:lnTo>
                <a:lnTo>
                  <a:pt x="1401546" y="4057"/>
                </a:lnTo>
                <a:lnTo>
                  <a:pt x="1477299" y="2615"/>
                </a:lnTo>
                <a:lnTo>
                  <a:pt x="1554164" y="1481"/>
                </a:lnTo>
                <a:lnTo>
                  <a:pt x="1632067" y="663"/>
                </a:lnTo>
                <a:lnTo>
                  <a:pt x="1710937" y="166"/>
                </a:lnTo>
                <a:lnTo>
                  <a:pt x="1790700" y="0"/>
                </a:lnTo>
                <a:lnTo>
                  <a:pt x="1870462" y="166"/>
                </a:lnTo>
                <a:lnTo>
                  <a:pt x="1949332" y="663"/>
                </a:lnTo>
                <a:lnTo>
                  <a:pt x="2027235" y="1481"/>
                </a:lnTo>
                <a:lnTo>
                  <a:pt x="2104100" y="2615"/>
                </a:lnTo>
                <a:lnTo>
                  <a:pt x="2179853" y="4057"/>
                </a:lnTo>
                <a:lnTo>
                  <a:pt x="2254421" y="5801"/>
                </a:lnTo>
                <a:lnTo>
                  <a:pt x="2327733" y="7839"/>
                </a:lnTo>
                <a:lnTo>
                  <a:pt x="2399714" y="10165"/>
                </a:lnTo>
                <a:lnTo>
                  <a:pt x="2470292" y="12771"/>
                </a:lnTo>
                <a:lnTo>
                  <a:pt x="2539395" y="15651"/>
                </a:lnTo>
                <a:lnTo>
                  <a:pt x="2606950" y="18797"/>
                </a:lnTo>
                <a:lnTo>
                  <a:pt x="2672883" y="22204"/>
                </a:lnTo>
                <a:lnTo>
                  <a:pt x="2737122" y="25863"/>
                </a:lnTo>
                <a:lnTo>
                  <a:pt x="2799595" y="29768"/>
                </a:lnTo>
                <a:lnTo>
                  <a:pt x="2860228" y="33912"/>
                </a:lnTo>
                <a:lnTo>
                  <a:pt x="2918948" y="38288"/>
                </a:lnTo>
                <a:lnTo>
                  <a:pt x="2975684" y="42888"/>
                </a:lnTo>
                <a:lnTo>
                  <a:pt x="3030361" y="47707"/>
                </a:lnTo>
                <a:lnTo>
                  <a:pt x="3082908" y="52737"/>
                </a:lnTo>
                <a:lnTo>
                  <a:pt x="3133251" y="57971"/>
                </a:lnTo>
                <a:lnTo>
                  <a:pt x="3181318" y="63403"/>
                </a:lnTo>
                <a:lnTo>
                  <a:pt x="3227035" y="69024"/>
                </a:lnTo>
                <a:lnTo>
                  <a:pt x="3270331" y="74829"/>
                </a:lnTo>
                <a:lnTo>
                  <a:pt x="3311132" y="80810"/>
                </a:lnTo>
                <a:lnTo>
                  <a:pt x="3349365" y="86961"/>
                </a:lnTo>
                <a:lnTo>
                  <a:pt x="3417838" y="99742"/>
                </a:lnTo>
                <a:lnTo>
                  <a:pt x="3475167" y="113118"/>
                </a:lnTo>
                <a:lnTo>
                  <a:pt x="3520770" y="127032"/>
                </a:lnTo>
                <a:lnTo>
                  <a:pt x="3565915" y="148791"/>
                </a:lnTo>
                <a:lnTo>
                  <a:pt x="3581400" y="171450"/>
                </a:lnTo>
                <a:lnTo>
                  <a:pt x="3579655" y="179091"/>
                </a:lnTo>
                <a:lnTo>
                  <a:pt x="3538993" y="208726"/>
                </a:lnTo>
                <a:lnTo>
                  <a:pt x="3499471" y="222888"/>
                </a:lnTo>
                <a:lnTo>
                  <a:pt x="3447932" y="236540"/>
                </a:lnTo>
                <a:lnTo>
                  <a:pt x="3384958" y="249626"/>
                </a:lnTo>
                <a:lnTo>
                  <a:pt x="3311132" y="262089"/>
                </a:lnTo>
                <a:lnTo>
                  <a:pt x="3270331" y="268070"/>
                </a:lnTo>
                <a:lnTo>
                  <a:pt x="3227035" y="273875"/>
                </a:lnTo>
                <a:lnTo>
                  <a:pt x="3181318" y="279496"/>
                </a:lnTo>
                <a:lnTo>
                  <a:pt x="3133251" y="284928"/>
                </a:lnTo>
                <a:lnTo>
                  <a:pt x="3082908" y="290162"/>
                </a:lnTo>
                <a:lnTo>
                  <a:pt x="3030361" y="295192"/>
                </a:lnTo>
                <a:lnTo>
                  <a:pt x="2975684" y="300011"/>
                </a:lnTo>
                <a:lnTo>
                  <a:pt x="2918948" y="304611"/>
                </a:lnTo>
                <a:lnTo>
                  <a:pt x="2860228" y="308987"/>
                </a:lnTo>
                <a:lnTo>
                  <a:pt x="2799595" y="313131"/>
                </a:lnTo>
                <a:lnTo>
                  <a:pt x="2737122" y="317036"/>
                </a:lnTo>
                <a:lnTo>
                  <a:pt x="2672883" y="320695"/>
                </a:lnTo>
                <a:lnTo>
                  <a:pt x="2606950" y="324102"/>
                </a:lnTo>
                <a:lnTo>
                  <a:pt x="2539395" y="327248"/>
                </a:lnTo>
                <a:lnTo>
                  <a:pt x="2470292" y="330128"/>
                </a:lnTo>
                <a:lnTo>
                  <a:pt x="2399714" y="332734"/>
                </a:lnTo>
                <a:lnTo>
                  <a:pt x="2327733" y="335060"/>
                </a:lnTo>
                <a:lnTo>
                  <a:pt x="2254421" y="337098"/>
                </a:lnTo>
                <a:lnTo>
                  <a:pt x="2179853" y="338842"/>
                </a:lnTo>
                <a:lnTo>
                  <a:pt x="2104100" y="340284"/>
                </a:lnTo>
                <a:lnTo>
                  <a:pt x="2027235" y="341418"/>
                </a:lnTo>
                <a:lnTo>
                  <a:pt x="1949332" y="342236"/>
                </a:lnTo>
                <a:lnTo>
                  <a:pt x="1870462" y="342733"/>
                </a:lnTo>
                <a:lnTo>
                  <a:pt x="1790700" y="342900"/>
                </a:lnTo>
                <a:lnTo>
                  <a:pt x="1710937" y="342733"/>
                </a:lnTo>
                <a:lnTo>
                  <a:pt x="1632067" y="342236"/>
                </a:lnTo>
                <a:lnTo>
                  <a:pt x="1554164" y="341418"/>
                </a:lnTo>
                <a:lnTo>
                  <a:pt x="1477299" y="340284"/>
                </a:lnTo>
                <a:lnTo>
                  <a:pt x="1401546" y="338842"/>
                </a:lnTo>
                <a:lnTo>
                  <a:pt x="1326978" y="337098"/>
                </a:lnTo>
                <a:lnTo>
                  <a:pt x="1253666" y="335060"/>
                </a:lnTo>
                <a:lnTo>
                  <a:pt x="1181685" y="332734"/>
                </a:lnTo>
                <a:lnTo>
                  <a:pt x="1111107" y="330128"/>
                </a:lnTo>
                <a:lnTo>
                  <a:pt x="1042004" y="327248"/>
                </a:lnTo>
                <a:lnTo>
                  <a:pt x="974449" y="324102"/>
                </a:lnTo>
                <a:lnTo>
                  <a:pt x="908516" y="320695"/>
                </a:lnTo>
                <a:lnTo>
                  <a:pt x="844277" y="317036"/>
                </a:lnTo>
                <a:lnTo>
                  <a:pt x="781804" y="313131"/>
                </a:lnTo>
                <a:lnTo>
                  <a:pt x="721171" y="308987"/>
                </a:lnTo>
                <a:lnTo>
                  <a:pt x="662451" y="304611"/>
                </a:lnTo>
                <a:lnTo>
                  <a:pt x="605715" y="300011"/>
                </a:lnTo>
                <a:lnTo>
                  <a:pt x="551038" y="295192"/>
                </a:lnTo>
                <a:lnTo>
                  <a:pt x="498491" y="290162"/>
                </a:lnTo>
                <a:lnTo>
                  <a:pt x="448148" y="284928"/>
                </a:lnTo>
                <a:lnTo>
                  <a:pt x="400081" y="279496"/>
                </a:lnTo>
                <a:lnTo>
                  <a:pt x="354364" y="273875"/>
                </a:lnTo>
                <a:lnTo>
                  <a:pt x="311068" y="268070"/>
                </a:lnTo>
                <a:lnTo>
                  <a:pt x="270267" y="262089"/>
                </a:lnTo>
                <a:lnTo>
                  <a:pt x="232034" y="255938"/>
                </a:lnTo>
                <a:lnTo>
                  <a:pt x="163561" y="243157"/>
                </a:lnTo>
                <a:lnTo>
                  <a:pt x="106232" y="229781"/>
                </a:lnTo>
                <a:lnTo>
                  <a:pt x="60629" y="215867"/>
                </a:lnTo>
                <a:lnTo>
                  <a:pt x="15484" y="194108"/>
                </a:lnTo>
                <a:lnTo>
                  <a:pt x="0" y="171450"/>
                </a:lnTo>
                <a:close/>
              </a:path>
            </a:pathLst>
          </a:custGeom>
          <a:ln w="9144">
            <a:solidFill>
              <a:srgbClr val="68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893570" y="4564760"/>
            <a:ext cx="17367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i="1">
                <a:latin typeface="Times New Roman"/>
                <a:cs typeface="Times New Roman"/>
              </a:rPr>
              <a:t>province_or_</a:t>
            </a:r>
            <a:r>
              <a:rPr dirty="0" sz="1800" spc="-55" i="1">
                <a:latin typeface="Times New Roman"/>
                <a:cs typeface="Times New Roman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state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48511" y="5349240"/>
            <a:ext cx="3581400" cy="342900"/>
          </a:xfrm>
          <a:custGeom>
            <a:avLst/>
            <a:gdLst/>
            <a:ahLst/>
            <a:cxnLst/>
            <a:rect l="l" t="t" r="r" b="b"/>
            <a:pathLst>
              <a:path w="3581400" h="342900">
                <a:moveTo>
                  <a:pt x="0" y="171450"/>
                </a:moveTo>
                <a:lnTo>
                  <a:pt x="27334" y="141429"/>
                </a:lnTo>
                <a:lnTo>
                  <a:pt x="81928" y="120011"/>
                </a:lnTo>
                <a:lnTo>
                  <a:pt x="133467" y="106359"/>
                </a:lnTo>
                <a:lnTo>
                  <a:pt x="196441" y="93273"/>
                </a:lnTo>
                <a:lnTo>
                  <a:pt x="270267" y="80810"/>
                </a:lnTo>
                <a:lnTo>
                  <a:pt x="311068" y="74829"/>
                </a:lnTo>
                <a:lnTo>
                  <a:pt x="354364" y="69024"/>
                </a:lnTo>
                <a:lnTo>
                  <a:pt x="400081" y="63403"/>
                </a:lnTo>
                <a:lnTo>
                  <a:pt x="448148" y="57971"/>
                </a:lnTo>
                <a:lnTo>
                  <a:pt x="498491" y="52737"/>
                </a:lnTo>
                <a:lnTo>
                  <a:pt x="551038" y="47707"/>
                </a:lnTo>
                <a:lnTo>
                  <a:pt x="605715" y="42888"/>
                </a:lnTo>
                <a:lnTo>
                  <a:pt x="662451" y="38288"/>
                </a:lnTo>
                <a:lnTo>
                  <a:pt x="721171" y="33912"/>
                </a:lnTo>
                <a:lnTo>
                  <a:pt x="781804" y="29768"/>
                </a:lnTo>
                <a:lnTo>
                  <a:pt x="844277" y="25863"/>
                </a:lnTo>
                <a:lnTo>
                  <a:pt x="908516" y="22204"/>
                </a:lnTo>
                <a:lnTo>
                  <a:pt x="974449" y="18797"/>
                </a:lnTo>
                <a:lnTo>
                  <a:pt x="1042004" y="15651"/>
                </a:lnTo>
                <a:lnTo>
                  <a:pt x="1111107" y="12771"/>
                </a:lnTo>
                <a:lnTo>
                  <a:pt x="1181685" y="10165"/>
                </a:lnTo>
                <a:lnTo>
                  <a:pt x="1253666" y="7839"/>
                </a:lnTo>
                <a:lnTo>
                  <a:pt x="1326978" y="5801"/>
                </a:lnTo>
                <a:lnTo>
                  <a:pt x="1401546" y="4057"/>
                </a:lnTo>
                <a:lnTo>
                  <a:pt x="1477299" y="2615"/>
                </a:lnTo>
                <a:lnTo>
                  <a:pt x="1554164" y="1481"/>
                </a:lnTo>
                <a:lnTo>
                  <a:pt x="1632067" y="663"/>
                </a:lnTo>
                <a:lnTo>
                  <a:pt x="1710937" y="166"/>
                </a:lnTo>
                <a:lnTo>
                  <a:pt x="1790700" y="0"/>
                </a:lnTo>
                <a:lnTo>
                  <a:pt x="1870462" y="166"/>
                </a:lnTo>
                <a:lnTo>
                  <a:pt x="1949332" y="663"/>
                </a:lnTo>
                <a:lnTo>
                  <a:pt x="2027235" y="1481"/>
                </a:lnTo>
                <a:lnTo>
                  <a:pt x="2104100" y="2615"/>
                </a:lnTo>
                <a:lnTo>
                  <a:pt x="2179853" y="4057"/>
                </a:lnTo>
                <a:lnTo>
                  <a:pt x="2254421" y="5801"/>
                </a:lnTo>
                <a:lnTo>
                  <a:pt x="2327733" y="7839"/>
                </a:lnTo>
                <a:lnTo>
                  <a:pt x="2399714" y="10165"/>
                </a:lnTo>
                <a:lnTo>
                  <a:pt x="2470292" y="12771"/>
                </a:lnTo>
                <a:lnTo>
                  <a:pt x="2539395" y="15651"/>
                </a:lnTo>
                <a:lnTo>
                  <a:pt x="2606950" y="18797"/>
                </a:lnTo>
                <a:lnTo>
                  <a:pt x="2672883" y="22204"/>
                </a:lnTo>
                <a:lnTo>
                  <a:pt x="2737122" y="25863"/>
                </a:lnTo>
                <a:lnTo>
                  <a:pt x="2799595" y="29768"/>
                </a:lnTo>
                <a:lnTo>
                  <a:pt x="2860228" y="33912"/>
                </a:lnTo>
                <a:lnTo>
                  <a:pt x="2918948" y="38288"/>
                </a:lnTo>
                <a:lnTo>
                  <a:pt x="2975684" y="42888"/>
                </a:lnTo>
                <a:lnTo>
                  <a:pt x="3030361" y="47707"/>
                </a:lnTo>
                <a:lnTo>
                  <a:pt x="3082908" y="52737"/>
                </a:lnTo>
                <a:lnTo>
                  <a:pt x="3133251" y="57971"/>
                </a:lnTo>
                <a:lnTo>
                  <a:pt x="3181318" y="63403"/>
                </a:lnTo>
                <a:lnTo>
                  <a:pt x="3227035" y="69024"/>
                </a:lnTo>
                <a:lnTo>
                  <a:pt x="3270331" y="74829"/>
                </a:lnTo>
                <a:lnTo>
                  <a:pt x="3311132" y="80810"/>
                </a:lnTo>
                <a:lnTo>
                  <a:pt x="3349365" y="86961"/>
                </a:lnTo>
                <a:lnTo>
                  <a:pt x="3417838" y="99742"/>
                </a:lnTo>
                <a:lnTo>
                  <a:pt x="3475167" y="113118"/>
                </a:lnTo>
                <a:lnTo>
                  <a:pt x="3520770" y="127032"/>
                </a:lnTo>
                <a:lnTo>
                  <a:pt x="3565915" y="148791"/>
                </a:lnTo>
                <a:lnTo>
                  <a:pt x="3581400" y="171450"/>
                </a:lnTo>
                <a:lnTo>
                  <a:pt x="3579655" y="179087"/>
                </a:lnTo>
                <a:lnTo>
                  <a:pt x="3538993" y="208710"/>
                </a:lnTo>
                <a:lnTo>
                  <a:pt x="3499471" y="222869"/>
                </a:lnTo>
                <a:lnTo>
                  <a:pt x="3447932" y="236519"/>
                </a:lnTo>
                <a:lnTo>
                  <a:pt x="3384958" y="249603"/>
                </a:lnTo>
                <a:lnTo>
                  <a:pt x="3311132" y="262066"/>
                </a:lnTo>
                <a:lnTo>
                  <a:pt x="3270331" y="268048"/>
                </a:lnTo>
                <a:lnTo>
                  <a:pt x="3227035" y="273853"/>
                </a:lnTo>
                <a:lnTo>
                  <a:pt x="3181318" y="279475"/>
                </a:lnTo>
                <a:lnTo>
                  <a:pt x="3133251" y="284907"/>
                </a:lnTo>
                <a:lnTo>
                  <a:pt x="3082908" y="290142"/>
                </a:lnTo>
                <a:lnTo>
                  <a:pt x="3030361" y="295173"/>
                </a:lnTo>
                <a:lnTo>
                  <a:pt x="2975684" y="299993"/>
                </a:lnTo>
                <a:lnTo>
                  <a:pt x="2918948" y="304595"/>
                </a:lnTo>
                <a:lnTo>
                  <a:pt x="2860228" y="308972"/>
                </a:lnTo>
                <a:lnTo>
                  <a:pt x="2799595" y="313118"/>
                </a:lnTo>
                <a:lnTo>
                  <a:pt x="2737122" y="317024"/>
                </a:lnTo>
                <a:lnTo>
                  <a:pt x="2672883" y="320684"/>
                </a:lnTo>
                <a:lnTo>
                  <a:pt x="2606950" y="324092"/>
                </a:lnTo>
                <a:lnTo>
                  <a:pt x="2539395" y="327240"/>
                </a:lnTo>
                <a:lnTo>
                  <a:pt x="2470292" y="330121"/>
                </a:lnTo>
                <a:lnTo>
                  <a:pt x="2399714" y="332729"/>
                </a:lnTo>
                <a:lnTo>
                  <a:pt x="2327733" y="335056"/>
                </a:lnTo>
                <a:lnTo>
                  <a:pt x="2254421" y="337095"/>
                </a:lnTo>
                <a:lnTo>
                  <a:pt x="2179853" y="338839"/>
                </a:lnTo>
                <a:lnTo>
                  <a:pt x="2104100" y="340283"/>
                </a:lnTo>
                <a:lnTo>
                  <a:pt x="2027235" y="341417"/>
                </a:lnTo>
                <a:lnTo>
                  <a:pt x="1949332" y="342236"/>
                </a:lnTo>
                <a:lnTo>
                  <a:pt x="1870462" y="342732"/>
                </a:lnTo>
                <a:lnTo>
                  <a:pt x="1790700" y="342900"/>
                </a:lnTo>
                <a:lnTo>
                  <a:pt x="1710937" y="342732"/>
                </a:lnTo>
                <a:lnTo>
                  <a:pt x="1632067" y="342236"/>
                </a:lnTo>
                <a:lnTo>
                  <a:pt x="1554164" y="341417"/>
                </a:lnTo>
                <a:lnTo>
                  <a:pt x="1477299" y="340283"/>
                </a:lnTo>
                <a:lnTo>
                  <a:pt x="1401546" y="338839"/>
                </a:lnTo>
                <a:lnTo>
                  <a:pt x="1326978" y="337095"/>
                </a:lnTo>
                <a:lnTo>
                  <a:pt x="1253666" y="335056"/>
                </a:lnTo>
                <a:lnTo>
                  <a:pt x="1181685" y="332729"/>
                </a:lnTo>
                <a:lnTo>
                  <a:pt x="1111107" y="330121"/>
                </a:lnTo>
                <a:lnTo>
                  <a:pt x="1042004" y="327240"/>
                </a:lnTo>
                <a:lnTo>
                  <a:pt x="974449" y="324092"/>
                </a:lnTo>
                <a:lnTo>
                  <a:pt x="908516" y="320684"/>
                </a:lnTo>
                <a:lnTo>
                  <a:pt x="844277" y="317024"/>
                </a:lnTo>
                <a:lnTo>
                  <a:pt x="781804" y="313118"/>
                </a:lnTo>
                <a:lnTo>
                  <a:pt x="721171" y="308972"/>
                </a:lnTo>
                <a:lnTo>
                  <a:pt x="662451" y="304595"/>
                </a:lnTo>
                <a:lnTo>
                  <a:pt x="605715" y="299993"/>
                </a:lnTo>
                <a:lnTo>
                  <a:pt x="551038" y="295173"/>
                </a:lnTo>
                <a:lnTo>
                  <a:pt x="498491" y="290142"/>
                </a:lnTo>
                <a:lnTo>
                  <a:pt x="448148" y="284907"/>
                </a:lnTo>
                <a:lnTo>
                  <a:pt x="400081" y="279475"/>
                </a:lnTo>
                <a:lnTo>
                  <a:pt x="354364" y="273853"/>
                </a:lnTo>
                <a:lnTo>
                  <a:pt x="311068" y="268048"/>
                </a:lnTo>
                <a:lnTo>
                  <a:pt x="270267" y="262066"/>
                </a:lnTo>
                <a:lnTo>
                  <a:pt x="232034" y="255916"/>
                </a:lnTo>
                <a:lnTo>
                  <a:pt x="163561" y="243135"/>
                </a:lnTo>
                <a:lnTo>
                  <a:pt x="106232" y="229761"/>
                </a:lnTo>
                <a:lnTo>
                  <a:pt x="60629" y="215850"/>
                </a:lnTo>
                <a:lnTo>
                  <a:pt x="15484" y="194097"/>
                </a:lnTo>
                <a:lnTo>
                  <a:pt x="0" y="171450"/>
                </a:lnTo>
                <a:close/>
              </a:path>
            </a:pathLst>
          </a:custGeom>
          <a:ln w="9144">
            <a:solidFill>
              <a:srgbClr val="68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660395" y="5364886"/>
            <a:ext cx="3568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latin typeface="Times New Roman"/>
                <a:cs typeface="Times New Roman"/>
              </a:rPr>
              <a:t>c</a:t>
            </a:r>
            <a:r>
              <a:rPr dirty="0" sz="1800" spc="5" i="1">
                <a:latin typeface="Times New Roman"/>
                <a:cs typeface="Times New Roman"/>
              </a:rPr>
              <a:t>i</a:t>
            </a:r>
            <a:r>
              <a:rPr dirty="0" sz="1800" i="1">
                <a:latin typeface="Times New Roman"/>
                <a:cs typeface="Times New Roman"/>
              </a:rPr>
              <a:t>ty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28700" y="6111240"/>
            <a:ext cx="3581400" cy="342900"/>
          </a:xfrm>
          <a:custGeom>
            <a:avLst/>
            <a:gdLst/>
            <a:ahLst/>
            <a:cxnLst/>
            <a:rect l="l" t="t" r="r" b="b"/>
            <a:pathLst>
              <a:path w="3581400" h="342900">
                <a:moveTo>
                  <a:pt x="0" y="171450"/>
                </a:moveTo>
                <a:lnTo>
                  <a:pt x="27334" y="141442"/>
                </a:lnTo>
                <a:lnTo>
                  <a:pt x="81928" y="120030"/>
                </a:lnTo>
                <a:lnTo>
                  <a:pt x="133467" y="106380"/>
                </a:lnTo>
                <a:lnTo>
                  <a:pt x="196441" y="93296"/>
                </a:lnTo>
                <a:lnTo>
                  <a:pt x="270267" y="80833"/>
                </a:lnTo>
                <a:lnTo>
                  <a:pt x="311068" y="74851"/>
                </a:lnTo>
                <a:lnTo>
                  <a:pt x="354364" y="69046"/>
                </a:lnTo>
                <a:lnTo>
                  <a:pt x="400081" y="63424"/>
                </a:lnTo>
                <a:lnTo>
                  <a:pt x="448148" y="57992"/>
                </a:lnTo>
                <a:lnTo>
                  <a:pt x="498491" y="52757"/>
                </a:lnTo>
                <a:lnTo>
                  <a:pt x="551038" y="47726"/>
                </a:lnTo>
                <a:lnTo>
                  <a:pt x="605715" y="42906"/>
                </a:lnTo>
                <a:lnTo>
                  <a:pt x="662451" y="38304"/>
                </a:lnTo>
                <a:lnTo>
                  <a:pt x="721171" y="33927"/>
                </a:lnTo>
                <a:lnTo>
                  <a:pt x="781804" y="29781"/>
                </a:lnTo>
                <a:lnTo>
                  <a:pt x="844277" y="25875"/>
                </a:lnTo>
                <a:lnTo>
                  <a:pt x="908516" y="22215"/>
                </a:lnTo>
                <a:lnTo>
                  <a:pt x="974449" y="18807"/>
                </a:lnTo>
                <a:lnTo>
                  <a:pt x="1042004" y="15659"/>
                </a:lnTo>
                <a:lnTo>
                  <a:pt x="1111107" y="12778"/>
                </a:lnTo>
                <a:lnTo>
                  <a:pt x="1181685" y="10170"/>
                </a:lnTo>
                <a:lnTo>
                  <a:pt x="1253666" y="7843"/>
                </a:lnTo>
                <a:lnTo>
                  <a:pt x="1326978" y="5804"/>
                </a:lnTo>
                <a:lnTo>
                  <a:pt x="1401546" y="4060"/>
                </a:lnTo>
                <a:lnTo>
                  <a:pt x="1477299" y="2616"/>
                </a:lnTo>
                <a:lnTo>
                  <a:pt x="1554164" y="1482"/>
                </a:lnTo>
                <a:lnTo>
                  <a:pt x="1632067" y="663"/>
                </a:lnTo>
                <a:lnTo>
                  <a:pt x="1710937" y="167"/>
                </a:lnTo>
                <a:lnTo>
                  <a:pt x="1790700" y="0"/>
                </a:lnTo>
                <a:lnTo>
                  <a:pt x="1870462" y="167"/>
                </a:lnTo>
                <a:lnTo>
                  <a:pt x="1949332" y="663"/>
                </a:lnTo>
                <a:lnTo>
                  <a:pt x="2027235" y="1482"/>
                </a:lnTo>
                <a:lnTo>
                  <a:pt x="2104100" y="2616"/>
                </a:lnTo>
                <a:lnTo>
                  <a:pt x="2179853" y="4060"/>
                </a:lnTo>
                <a:lnTo>
                  <a:pt x="2254421" y="5804"/>
                </a:lnTo>
                <a:lnTo>
                  <a:pt x="2327733" y="7843"/>
                </a:lnTo>
                <a:lnTo>
                  <a:pt x="2399714" y="10170"/>
                </a:lnTo>
                <a:lnTo>
                  <a:pt x="2470292" y="12778"/>
                </a:lnTo>
                <a:lnTo>
                  <a:pt x="2539395" y="15659"/>
                </a:lnTo>
                <a:lnTo>
                  <a:pt x="2606950" y="18807"/>
                </a:lnTo>
                <a:lnTo>
                  <a:pt x="2672883" y="22215"/>
                </a:lnTo>
                <a:lnTo>
                  <a:pt x="2737122" y="25875"/>
                </a:lnTo>
                <a:lnTo>
                  <a:pt x="2799595" y="29781"/>
                </a:lnTo>
                <a:lnTo>
                  <a:pt x="2860228" y="33927"/>
                </a:lnTo>
                <a:lnTo>
                  <a:pt x="2918948" y="38304"/>
                </a:lnTo>
                <a:lnTo>
                  <a:pt x="2975684" y="42906"/>
                </a:lnTo>
                <a:lnTo>
                  <a:pt x="3030361" y="47726"/>
                </a:lnTo>
                <a:lnTo>
                  <a:pt x="3082908" y="52757"/>
                </a:lnTo>
                <a:lnTo>
                  <a:pt x="3133251" y="57992"/>
                </a:lnTo>
                <a:lnTo>
                  <a:pt x="3181318" y="63424"/>
                </a:lnTo>
                <a:lnTo>
                  <a:pt x="3227035" y="69046"/>
                </a:lnTo>
                <a:lnTo>
                  <a:pt x="3270331" y="74851"/>
                </a:lnTo>
                <a:lnTo>
                  <a:pt x="3311132" y="80833"/>
                </a:lnTo>
                <a:lnTo>
                  <a:pt x="3349365" y="86983"/>
                </a:lnTo>
                <a:lnTo>
                  <a:pt x="3417838" y="99764"/>
                </a:lnTo>
                <a:lnTo>
                  <a:pt x="3475167" y="113138"/>
                </a:lnTo>
                <a:lnTo>
                  <a:pt x="3520770" y="127049"/>
                </a:lnTo>
                <a:lnTo>
                  <a:pt x="3565915" y="148802"/>
                </a:lnTo>
                <a:lnTo>
                  <a:pt x="3581400" y="171450"/>
                </a:lnTo>
                <a:lnTo>
                  <a:pt x="3579655" y="179087"/>
                </a:lnTo>
                <a:lnTo>
                  <a:pt x="3538993" y="208710"/>
                </a:lnTo>
                <a:lnTo>
                  <a:pt x="3499471" y="222869"/>
                </a:lnTo>
                <a:lnTo>
                  <a:pt x="3447932" y="236519"/>
                </a:lnTo>
                <a:lnTo>
                  <a:pt x="3384958" y="249603"/>
                </a:lnTo>
                <a:lnTo>
                  <a:pt x="3311132" y="262066"/>
                </a:lnTo>
                <a:lnTo>
                  <a:pt x="3270331" y="268048"/>
                </a:lnTo>
                <a:lnTo>
                  <a:pt x="3227035" y="273853"/>
                </a:lnTo>
                <a:lnTo>
                  <a:pt x="3181318" y="279475"/>
                </a:lnTo>
                <a:lnTo>
                  <a:pt x="3133251" y="284907"/>
                </a:lnTo>
                <a:lnTo>
                  <a:pt x="3082908" y="290142"/>
                </a:lnTo>
                <a:lnTo>
                  <a:pt x="3030361" y="295173"/>
                </a:lnTo>
                <a:lnTo>
                  <a:pt x="2975684" y="299993"/>
                </a:lnTo>
                <a:lnTo>
                  <a:pt x="2918948" y="304595"/>
                </a:lnTo>
                <a:lnTo>
                  <a:pt x="2860228" y="308972"/>
                </a:lnTo>
                <a:lnTo>
                  <a:pt x="2799595" y="313118"/>
                </a:lnTo>
                <a:lnTo>
                  <a:pt x="2737122" y="317024"/>
                </a:lnTo>
                <a:lnTo>
                  <a:pt x="2672883" y="320684"/>
                </a:lnTo>
                <a:lnTo>
                  <a:pt x="2606950" y="324092"/>
                </a:lnTo>
                <a:lnTo>
                  <a:pt x="2539395" y="327240"/>
                </a:lnTo>
                <a:lnTo>
                  <a:pt x="2470292" y="330121"/>
                </a:lnTo>
                <a:lnTo>
                  <a:pt x="2399714" y="332729"/>
                </a:lnTo>
                <a:lnTo>
                  <a:pt x="2327733" y="335056"/>
                </a:lnTo>
                <a:lnTo>
                  <a:pt x="2254421" y="337095"/>
                </a:lnTo>
                <a:lnTo>
                  <a:pt x="2179853" y="338839"/>
                </a:lnTo>
                <a:lnTo>
                  <a:pt x="2104100" y="340283"/>
                </a:lnTo>
                <a:lnTo>
                  <a:pt x="2027235" y="341417"/>
                </a:lnTo>
                <a:lnTo>
                  <a:pt x="1949332" y="342236"/>
                </a:lnTo>
                <a:lnTo>
                  <a:pt x="1870462" y="342732"/>
                </a:lnTo>
                <a:lnTo>
                  <a:pt x="1790700" y="342900"/>
                </a:lnTo>
                <a:lnTo>
                  <a:pt x="1710937" y="342732"/>
                </a:lnTo>
                <a:lnTo>
                  <a:pt x="1632067" y="342236"/>
                </a:lnTo>
                <a:lnTo>
                  <a:pt x="1554164" y="341417"/>
                </a:lnTo>
                <a:lnTo>
                  <a:pt x="1477299" y="340283"/>
                </a:lnTo>
                <a:lnTo>
                  <a:pt x="1401546" y="338839"/>
                </a:lnTo>
                <a:lnTo>
                  <a:pt x="1326978" y="337095"/>
                </a:lnTo>
                <a:lnTo>
                  <a:pt x="1253666" y="335056"/>
                </a:lnTo>
                <a:lnTo>
                  <a:pt x="1181685" y="332729"/>
                </a:lnTo>
                <a:lnTo>
                  <a:pt x="1111107" y="330121"/>
                </a:lnTo>
                <a:lnTo>
                  <a:pt x="1042004" y="327240"/>
                </a:lnTo>
                <a:lnTo>
                  <a:pt x="974449" y="324092"/>
                </a:lnTo>
                <a:lnTo>
                  <a:pt x="908516" y="320684"/>
                </a:lnTo>
                <a:lnTo>
                  <a:pt x="844277" y="317024"/>
                </a:lnTo>
                <a:lnTo>
                  <a:pt x="781804" y="313118"/>
                </a:lnTo>
                <a:lnTo>
                  <a:pt x="721171" y="308972"/>
                </a:lnTo>
                <a:lnTo>
                  <a:pt x="662451" y="304595"/>
                </a:lnTo>
                <a:lnTo>
                  <a:pt x="605715" y="299993"/>
                </a:lnTo>
                <a:lnTo>
                  <a:pt x="551038" y="295173"/>
                </a:lnTo>
                <a:lnTo>
                  <a:pt x="498491" y="290142"/>
                </a:lnTo>
                <a:lnTo>
                  <a:pt x="448148" y="284907"/>
                </a:lnTo>
                <a:lnTo>
                  <a:pt x="400081" y="279475"/>
                </a:lnTo>
                <a:lnTo>
                  <a:pt x="354364" y="273853"/>
                </a:lnTo>
                <a:lnTo>
                  <a:pt x="311068" y="268048"/>
                </a:lnTo>
                <a:lnTo>
                  <a:pt x="270267" y="262066"/>
                </a:lnTo>
                <a:lnTo>
                  <a:pt x="232034" y="255916"/>
                </a:lnTo>
                <a:lnTo>
                  <a:pt x="163561" y="243135"/>
                </a:lnTo>
                <a:lnTo>
                  <a:pt x="106232" y="229761"/>
                </a:lnTo>
                <a:lnTo>
                  <a:pt x="60629" y="215850"/>
                </a:lnTo>
                <a:lnTo>
                  <a:pt x="15484" y="194097"/>
                </a:lnTo>
                <a:lnTo>
                  <a:pt x="0" y="171450"/>
                </a:lnTo>
                <a:close/>
              </a:path>
            </a:pathLst>
          </a:custGeom>
          <a:ln w="9144">
            <a:solidFill>
              <a:srgbClr val="68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557398" y="6127191"/>
            <a:ext cx="5245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i="1">
                <a:latin typeface="Times New Roman"/>
                <a:cs typeface="Times New Roman"/>
              </a:rPr>
              <a:t>st</a:t>
            </a:r>
            <a:r>
              <a:rPr dirty="0" sz="1800" spc="-85" i="1">
                <a:latin typeface="Times New Roman"/>
                <a:cs typeface="Times New Roman"/>
              </a:rPr>
              <a:t>r</a:t>
            </a:r>
            <a:r>
              <a:rPr dirty="0" sz="1800" i="1">
                <a:latin typeface="Times New Roman"/>
                <a:cs typeface="Times New Roman"/>
              </a:rPr>
              <a:t>e</a:t>
            </a:r>
            <a:r>
              <a:rPr dirty="0" sz="1800" spc="5" i="1">
                <a:latin typeface="Times New Roman"/>
                <a:cs typeface="Times New Roman"/>
              </a:rPr>
              <a:t>e</a:t>
            </a:r>
            <a:r>
              <a:rPr dirty="0" sz="1800" i="1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63011" y="4206240"/>
            <a:ext cx="0" cy="1943100"/>
          </a:xfrm>
          <a:custGeom>
            <a:avLst/>
            <a:gdLst/>
            <a:ahLst/>
            <a:cxnLst/>
            <a:rect l="l" t="t" r="r" b="b"/>
            <a:pathLst>
              <a:path w="0" h="1943100">
                <a:moveTo>
                  <a:pt x="0" y="0"/>
                </a:moveTo>
                <a:lnTo>
                  <a:pt x="0" y="381000"/>
                </a:lnTo>
              </a:path>
              <a:path w="0" h="1943100">
                <a:moveTo>
                  <a:pt x="0" y="571500"/>
                </a:moveTo>
                <a:lnTo>
                  <a:pt x="0" y="1104900"/>
                </a:lnTo>
              </a:path>
              <a:path w="0" h="1943100">
                <a:moveTo>
                  <a:pt x="0" y="1391412"/>
                </a:moveTo>
                <a:lnTo>
                  <a:pt x="0" y="1943100"/>
                </a:lnTo>
              </a:path>
            </a:pathLst>
          </a:custGeom>
          <a:ln w="9144">
            <a:solidFill>
              <a:srgbClr val="5A62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550789" y="3757041"/>
            <a:ext cx="21564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15 distinct</a:t>
            </a:r>
            <a:r>
              <a:rPr dirty="0" sz="2400" spc="-1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values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78855" y="4557141"/>
            <a:ext cx="23088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365 distinct</a:t>
            </a:r>
            <a:r>
              <a:rPr dirty="0" sz="2400" spc="-1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values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34965" y="5300268"/>
            <a:ext cx="24625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3567 distinct</a:t>
            </a:r>
            <a:r>
              <a:rPr dirty="0" sz="2400" spc="-114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values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49088" y="6024473"/>
            <a:ext cx="28435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674,339 distinct</a:t>
            </a:r>
            <a:r>
              <a:rPr dirty="0" sz="2400" spc="-114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values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266700"/>
            <a:ext cx="6207252" cy="505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0844" y="2343657"/>
            <a:ext cx="7296150" cy="27565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27685" marR="676910" indent="-515620">
              <a:lnSpc>
                <a:spcPct val="100000"/>
              </a:lnSpc>
              <a:spcBef>
                <a:spcPts val="95"/>
              </a:spcBef>
              <a:buClr>
                <a:srgbClr val="5FB5CC"/>
              </a:buClr>
              <a:buSzPct val="89285"/>
              <a:buAutoNum type="arabicPeriod"/>
              <a:tabLst>
                <a:tab pos="527685" algn="l"/>
                <a:tab pos="528320" algn="l"/>
              </a:tabLst>
            </a:pPr>
            <a:r>
              <a:rPr dirty="0" u="heavy" sz="2800" spc="-11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Descriptive</a:t>
            </a:r>
            <a:r>
              <a:rPr dirty="0" u="heavy" sz="2800" spc="-25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2800" spc="-1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Data</a:t>
            </a:r>
            <a:r>
              <a:rPr dirty="0" u="heavy" sz="2800" spc="-28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2800" spc="-7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mining</a:t>
            </a:r>
            <a:r>
              <a:rPr dirty="0" u="heavy" sz="2800" spc="-459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2800" spc="-12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Tasks:</a:t>
            </a:r>
            <a:r>
              <a:rPr dirty="0" sz="2800" spc="-280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800" spc="-110" b="1">
                <a:latin typeface="Trebuchet MS"/>
                <a:cs typeface="Trebuchet MS"/>
              </a:rPr>
              <a:t>Describe  general</a:t>
            </a:r>
            <a:r>
              <a:rPr dirty="0" sz="2800" spc="-245" b="1">
                <a:latin typeface="Trebuchet MS"/>
                <a:cs typeface="Trebuchet MS"/>
              </a:rPr>
              <a:t> </a:t>
            </a:r>
            <a:r>
              <a:rPr dirty="0" sz="2800" spc="-130" b="1">
                <a:latin typeface="Trebuchet MS"/>
                <a:cs typeface="Trebuchet MS"/>
              </a:rPr>
              <a:t>properties</a:t>
            </a:r>
            <a:r>
              <a:rPr dirty="0" sz="2800" spc="-240" b="1">
                <a:latin typeface="Trebuchet MS"/>
                <a:cs typeface="Trebuchet MS"/>
              </a:rPr>
              <a:t> </a:t>
            </a:r>
            <a:r>
              <a:rPr dirty="0" sz="2800" spc="-80" b="1">
                <a:latin typeface="Trebuchet MS"/>
                <a:cs typeface="Trebuchet MS"/>
              </a:rPr>
              <a:t>of</a:t>
            </a:r>
            <a:r>
              <a:rPr dirty="0" sz="2800" spc="-254" b="1">
                <a:latin typeface="Trebuchet MS"/>
                <a:cs typeface="Trebuchet MS"/>
              </a:rPr>
              <a:t> </a:t>
            </a:r>
            <a:r>
              <a:rPr dirty="0" sz="2800" spc="-75" b="1">
                <a:latin typeface="Trebuchet MS"/>
                <a:cs typeface="Trebuchet MS"/>
              </a:rPr>
              <a:t>existing</a:t>
            </a:r>
            <a:r>
              <a:rPr dirty="0" sz="2800" spc="-254" b="1">
                <a:latin typeface="Trebuchet MS"/>
                <a:cs typeface="Trebuchet MS"/>
              </a:rPr>
              <a:t> </a:t>
            </a:r>
            <a:r>
              <a:rPr dirty="0" sz="2800" spc="-90" b="1">
                <a:latin typeface="Trebuchet MS"/>
                <a:cs typeface="Trebuchet MS"/>
              </a:rPr>
              <a:t>data.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B5CC"/>
              </a:buClr>
              <a:buFont typeface="Trebuchet MS"/>
              <a:buAutoNum type="arabicPeriod"/>
            </a:pPr>
            <a:endParaRPr sz="4050">
              <a:latin typeface="Trebuchet MS"/>
              <a:cs typeface="Trebuchet MS"/>
            </a:endParaRPr>
          </a:p>
          <a:p>
            <a:pPr marL="527685" marR="5080" indent="-515620">
              <a:lnSpc>
                <a:spcPct val="100000"/>
              </a:lnSpc>
              <a:buClr>
                <a:srgbClr val="5FB5CC"/>
              </a:buClr>
              <a:buSzPct val="89285"/>
              <a:buAutoNum type="arabicPeriod"/>
              <a:tabLst>
                <a:tab pos="527685" algn="l"/>
                <a:tab pos="528320" algn="l"/>
              </a:tabLst>
            </a:pPr>
            <a:r>
              <a:rPr dirty="0" u="heavy" sz="2800" spc="-12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Predictive</a:t>
            </a:r>
            <a:r>
              <a:rPr dirty="0" u="heavy" sz="2800" spc="-23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2800" spc="-1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Data</a:t>
            </a:r>
            <a:r>
              <a:rPr dirty="0" u="heavy" sz="2800" spc="-29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2800" spc="-7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mining</a:t>
            </a:r>
            <a:r>
              <a:rPr dirty="0" u="heavy" sz="2800" spc="-459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2800" spc="-12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Tasks:</a:t>
            </a:r>
            <a:r>
              <a:rPr dirty="0" sz="2800" spc="-375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800" spc="-60" b="1">
                <a:latin typeface="Trebuchet MS"/>
                <a:cs typeface="Trebuchet MS"/>
              </a:rPr>
              <a:t>Attempt</a:t>
            </a:r>
            <a:r>
              <a:rPr dirty="0" sz="2800" spc="-24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to</a:t>
            </a:r>
            <a:r>
              <a:rPr dirty="0" sz="2800" spc="-280" b="1">
                <a:latin typeface="Trebuchet MS"/>
                <a:cs typeface="Trebuchet MS"/>
              </a:rPr>
              <a:t> </a:t>
            </a:r>
            <a:r>
              <a:rPr dirty="0" sz="2800" spc="-55" b="1">
                <a:latin typeface="Trebuchet MS"/>
                <a:cs typeface="Trebuchet MS"/>
              </a:rPr>
              <a:t>do  </a:t>
            </a:r>
            <a:r>
              <a:rPr dirty="0" sz="2800" spc="-114" b="1">
                <a:latin typeface="Trebuchet MS"/>
                <a:cs typeface="Trebuchet MS"/>
              </a:rPr>
              <a:t>predictions </a:t>
            </a:r>
            <a:r>
              <a:rPr dirty="0" sz="2800" spc="-85" b="1">
                <a:latin typeface="Trebuchet MS"/>
                <a:cs typeface="Trebuchet MS"/>
              </a:rPr>
              <a:t>based </a:t>
            </a:r>
            <a:r>
              <a:rPr dirty="0" sz="2800" spc="-70" b="1">
                <a:latin typeface="Trebuchet MS"/>
                <a:cs typeface="Trebuchet MS"/>
              </a:rPr>
              <a:t>on </a:t>
            </a:r>
            <a:r>
              <a:rPr dirty="0" sz="2800" spc="-165" b="1">
                <a:latin typeface="Trebuchet MS"/>
                <a:cs typeface="Trebuchet MS"/>
              </a:rPr>
              <a:t>inference </a:t>
            </a:r>
            <a:r>
              <a:rPr dirty="0" sz="2800" spc="-70" b="1">
                <a:latin typeface="Trebuchet MS"/>
                <a:cs typeface="Trebuchet MS"/>
              </a:rPr>
              <a:t>on </a:t>
            </a:r>
            <a:r>
              <a:rPr dirty="0" sz="2800" spc="-100" b="1">
                <a:latin typeface="Trebuchet MS"/>
                <a:cs typeface="Trebuchet MS"/>
              </a:rPr>
              <a:t>available  </a:t>
            </a:r>
            <a:r>
              <a:rPr dirty="0" sz="2800" spc="-90" b="1">
                <a:latin typeface="Trebuchet MS"/>
                <a:cs typeface="Trebuchet MS"/>
              </a:rPr>
              <a:t>data.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1416" y="641604"/>
            <a:ext cx="7527035" cy="499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13943" y="1872995"/>
            <a:ext cx="8514715" cy="3423285"/>
            <a:chOff x="313943" y="1872995"/>
            <a:chExt cx="8514715" cy="3423285"/>
          </a:xfrm>
        </p:grpSpPr>
        <p:sp>
          <p:nvSpPr>
            <p:cNvPr id="4" name="object 4"/>
            <p:cNvSpPr/>
            <p:nvPr/>
          </p:nvSpPr>
          <p:spPr>
            <a:xfrm>
              <a:off x="352043" y="1971261"/>
              <a:ext cx="8438388" cy="32489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32993" y="1892045"/>
              <a:ext cx="8476615" cy="3385185"/>
            </a:xfrm>
            <a:custGeom>
              <a:avLst/>
              <a:gdLst/>
              <a:ahLst/>
              <a:cxnLst/>
              <a:rect l="l" t="t" r="r" b="b"/>
              <a:pathLst>
                <a:path w="8476615" h="3385185">
                  <a:moveTo>
                    <a:pt x="0" y="3384804"/>
                  </a:moveTo>
                  <a:lnTo>
                    <a:pt x="8476488" y="3384804"/>
                  </a:lnTo>
                  <a:lnTo>
                    <a:pt x="8476488" y="0"/>
                  </a:lnTo>
                  <a:lnTo>
                    <a:pt x="0" y="0"/>
                  </a:lnTo>
                  <a:lnTo>
                    <a:pt x="0" y="3384804"/>
                  </a:lnTo>
                  <a:close/>
                </a:path>
              </a:pathLst>
            </a:custGeom>
            <a:ln w="38100">
              <a:solidFill>
                <a:srgbClr val="5A62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3212" y="565404"/>
            <a:ext cx="3403091" cy="542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8236" y="1828545"/>
            <a:ext cx="3392170" cy="34404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5"/>
              </a:spcBef>
              <a:buClr>
                <a:srgbClr val="EFAC00"/>
              </a:buClr>
              <a:buSzPct val="79687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3200" spc="-135" b="1">
                <a:latin typeface="Trebuchet MS"/>
                <a:cs typeface="Trebuchet MS"/>
              </a:rPr>
              <a:t>Characterization,</a:t>
            </a:r>
            <a:endParaRPr sz="3200">
              <a:latin typeface="Trebuchet MS"/>
              <a:cs typeface="Trebuchet MS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79687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3200" spc="-100" b="1">
                <a:latin typeface="Trebuchet MS"/>
                <a:cs typeface="Trebuchet MS"/>
              </a:rPr>
              <a:t>Discrimination</a:t>
            </a:r>
            <a:r>
              <a:rPr dirty="0" sz="3200" spc="-290" b="1">
                <a:latin typeface="Trebuchet MS"/>
                <a:cs typeface="Trebuchet MS"/>
              </a:rPr>
              <a:t> </a:t>
            </a:r>
            <a:r>
              <a:rPr dirty="0" sz="3200" spc="-160" b="1">
                <a:latin typeface="Trebuchet MS"/>
                <a:cs typeface="Trebuchet MS"/>
              </a:rPr>
              <a:t>,</a:t>
            </a:r>
            <a:endParaRPr sz="3200">
              <a:latin typeface="Trebuchet MS"/>
              <a:cs typeface="Trebuchet MS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79687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3200" spc="-90" b="1">
                <a:latin typeface="Trebuchet MS"/>
                <a:cs typeface="Trebuchet MS"/>
              </a:rPr>
              <a:t>Association,</a:t>
            </a:r>
            <a:endParaRPr sz="3200">
              <a:latin typeface="Trebuchet MS"/>
              <a:cs typeface="Trebuchet MS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79687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3200" spc="-110" b="1">
                <a:latin typeface="Trebuchet MS"/>
                <a:cs typeface="Trebuchet MS"/>
              </a:rPr>
              <a:t>Classification,</a:t>
            </a:r>
            <a:endParaRPr sz="3200">
              <a:latin typeface="Trebuchet MS"/>
              <a:cs typeface="Trebuchet MS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79687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3200" spc="-130" b="1">
                <a:latin typeface="Trebuchet MS"/>
                <a:cs typeface="Trebuchet MS"/>
              </a:rPr>
              <a:t>Prediction,</a:t>
            </a:r>
            <a:endParaRPr sz="3200">
              <a:latin typeface="Trebuchet MS"/>
              <a:cs typeface="Trebuchet MS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79687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3200" spc="-110" b="1">
                <a:latin typeface="Trebuchet MS"/>
                <a:cs typeface="Trebuchet MS"/>
              </a:rPr>
              <a:t>Clustering,</a:t>
            </a:r>
            <a:endParaRPr sz="3200">
              <a:latin typeface="Trebuchet MS"/>
              <a:cs typeface="Trebuchet MS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79687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3200" spc="-125" b="1">
                <a:latin typeface="Trebuchet MS"/>
                <a:cs typeface="Trebuchet MS"/>
              </a:rPr>
              <a:t>Outlier</a:t>
            </a:r>
            <a:r>
              <a:rPr dirty="0" sz="3200" spc="-305" b="1">
                <a:latin typeface="Trebuchet MS"/>
                <a:cs typeface="Trebuchet MS"/>
              </a:rPr>
              <a:t> </a:t>
            </a:r>
            <a:r>
              <a:rPr dirty="0" sz="3200" spc="-85" b="1">
                <a:latin typeface="Trebuchet MS"/>
                <a:cs typeface="Trebuchet MS"/>
              </a:rPr>
              <a:t>analysis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3023" y="559308"/>
            <a:ext cx="3209543" cy="425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4800" y="1788332"/>
            <a:ext cx="8534400" cy="4841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3023" y="559308"/>
            <a:ext cx="5152644" cy="5120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56457" y="1967958"/>
            <a:ext cx="7778109" cy="37687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3023" y="559308"/>
            <a:ext cx="6074663" cy="554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756" y="1983562"/>
            <a:ext cx="8547651" cy="33787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9976" y="565404"/>
            <a:ext cx="4587240" cy="419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236" y="1828545"/>
            <a:ext cx="7893684" cy="148907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32105" marR="5080" indent="-320040">
              <a:lnSpc>
                <a:spcPct val="100000"/>
              </a:lnSpc>
              <a:spcBef>
                <a:spcPts val="105"/>
              </a:spcBef>
              <a:tabLst>
                <a:tab pos="332105" algn="l"/>
              </a:tabLst>
            </a:pPr>
            <a:r>
              <a:rPr dirty="0" sz="2550" spc="-665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3200" spc="-80">
                <a:latin typeface="Arial"/>
                <a:cs typeface="Arial"/>
              </a:rPr>
              <a:t>Summarization</a:t>
            </a:r>
            <a:r>
              <a:rPr dirty="0" sz="3200" spc="-280">
                <a:latin typeface="Arial"/>
                <a:cs typeface="Arial"/>
              </a:rPr>
              <a:t> </a:t>
            </a:r>
            <a:r>
              <a:rPr dirty="0" sz="3200" spc="25">
                <a:latin typeface="Arial"/>
                <a:cs typeface="Arial"/>
              </a:rPr>
              <a:t>of</a:t>
            </a:r>
            <a:r>
              <a:rPr dirty="0" sz="3200" spc="-245">
                <a:latin typeface="Arial"/>
                <a:cs typeface="Arial"/>
              </a:rPr>
              <a:t> </a:t>
            </a:r>
            <a:r>
              <a:rPr dirty="0" sz="3200" spc="-105">
                <a:latin typeface="Arial"/>
                <a:cs typeface="Arial"/>
              </a:rPr>
              <a:t>general</a:t>
            </a:r>
            <a:r>
              <a:rPr dirty="0" sz="3200" spc="-290">
                <a:latin typeface="Arial"/>
                <a:cs typeface="Arial"/>
              </a:rPr>
              <a:t> </a:t>
            </a:r>
            <a:r>
              <a:rPr dirty="0" sz="3200" spc="-85">
                <a:latin typeface="Arial"/>
                <a:cs typeface="Arial"/>
              </a:rPr>
              <a:t>features</a:t>
            </a:r>
            <a:r>
              <a:rPr dirty="0" sz="3200" spc="-260">
                <a:latin typeface="Arial"/>
                <a:cs typeface="Arial"/>
              </a:rPr>
              <a:t> </a:t>
            </a:r>
            <a:r>
              <a:rPr dirty="0" sz="3200" spc="25">
                <a:latin typeface="Arial"/>
                <a:cs typeface="Arial"/>
              </a:rPr>
              <a:t>of</a:t>
            </a:r>
            <a:r>
              <a:rPr dirty="0" sz="3200" spc="-250">
                <a:latin typeface="Arial"/>
                <a:cs typeface="Arial"/>
              </a:rPr>
              <a:t> </a:t>
            </a:r>
            <a:r>
              <a:rPr dirty="0" sz="3200" spc="-80">
                <a:latin typeface="Arial"/>
                <a:cs typeface="Arial"/>
              </a:rPr>
              <a:t>objects  </a:t>
            </a:r>
            <a:r>
              <a:rPr dirty="0" sz="3200" spc="-30">
                <a:latin typeface="Arial"/>
                <a:cs typeface="Arial"/>
              </a:rPr>
              <a:t>in </a:t>
            </a:r>
            <a:r>
              <a:rPr dirty="0" sz="3200" spc="-215">
                <a:latin typeface="Arial"/>
                <a:cs typeface="Arial"/>
              </a:rPr>
              <a:t>a </a:t>
            </a:r>
            <a:r>
              <a:rPr dirty="0" sz="3200" spc="-5">
                <a:latin typeface="Arial"/>
                <a:cs typeface="Arial"/>
              </a:rPr>
              <a:t>target </a:t>
            </a:r>
            <a:r>
              <a:rPr dirty="0" sz="3200" spc="-175">
                <a:latin typeface="Arial"/>
                <a:cs typeface="Arial"/>
              </a:rPr>
              <a:t>class, </a:t>
            </a:r>
            <a:r>
              <a:rPr dirty="0" sz="3200" spc="-125">
                <a:latin typeface="Arial"/>
                <a:cs typeface="Arial"/>
              </a:rPr>
              <a:t>and </a:t>
            </a:r>
            <a:r>
              <a:rPr dirty="0" sz="3200" spc="-130">
                <a:latin typeface="Arial"/>
                <a:cs typeface="Arial"/>
              </a:rPr>
              <a:t>produces </a:t>
            </a:r>
            <a:r>
              <a:rPr dirty="0" sz="3200" spc="-25">
                <a:latin typeface="Arial"/>
                <a:cs typeface="Arial"/>
              </a:rPr>
              <a:t>what </a:t>
            </a:r>
            <a:r>
              <a:rPr dirty="0" sz="3200" spc="-140">
                <a:latin typeface="Arial"/>
                <a:cs typeface="Arial"/>
              </a:rPr>
              <a:t>is </a:t>
            </a:r>
            <a:r>
              <a:rPr dirty="0" sz="3200" spc="-105">
                <a:latin typeface="Arial"/>
                <a:cs typeface="Arial"/>
              </a:rPr>
              <a:t>called </a:t>
            </a:r>
            <a:r>
              <a:rPr dirty="0" sz="3200" spc="-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95">
                <a:solidFill>
                  <a:srgbClr val="FF0000"/>
                </a:solidFill>
                <a:latin typeface="Arial"/>
                <a:cs typeface="Arial"/>
              </a:rPr>
              <a:t>Characteristic</a:t>
            </a:r>
            <a:r>
              <a:rPr dirty="0" sz="3200" spc="-2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105">
                <a:solidFill>
                  <a:srgbClr val="FF0000"/>
                </a:solidFill>
                <a:latin typeface="Arial"/>
                <a:cs typeface="Arial"/>
              </a:rPr>
              <a:t>rules</a:t>
            </a:r>
            <a:r>
              <a:rPr dirty="0" sz="3200" spc="-105"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3212" y="565404"/>
            <a:ext cx="3403091" cy="542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8236" y="1828545"/>
            <a:ext cx="4889500" cy="14890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5"/>
              </a:spcBef>
              <a:buClr>
                <a:srgbClr val="EFAC00"/>
              </a:buClr>
              <a:buSzPct val="79687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3200" spc="-105" b="1">
                <a:latin typeface="Trebuchet MS"/>
                <a:cs typeface="Trebuchet MS"/>
              </a:rPr>
              <a:t>Introduction</a:t>
            </a:r>
            <a:r>
              <a:rPr dirty="0" sz="3200" spc="-310" b="1">
                <a:latin typeface="Trebuchet MS"/>
                <a:cs typeface="Trebuchet MS"/>
              </a:rPr>
              <a:t> </a:t>
            </a:r>
            <a:r>
              <a:rPr dirty="0" sz="3200" spc="-160" b="1">
                <a:latin typeface="Trebuchet MS"/>
                <a:cs typeface="Trebuchet MS"/>
              </a:rPr>
              <a:t>,</a:t>
            </a:r>
            <a:endParaRPr sz="3200">
              <a:latin typeface="Trebuchet MS"/>
              <a:cs typeface="Trebuchet MS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79687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3200" spc="-70" b="1">
                <a:latin typeface="Trebuchet MS"/>
                <a:cs typeface="Trebuchet MS"/>
              </a:rPr>
              <a:t>Motivation( </a:t>
            </a:r>
            <a:r>
              <a:rPr dirty="0" sz="3200" spc="-5" b="1">
                <a:latin typeface="Trebuchet MS"/>
                <a:cs typeface="Trebuchet MS"/>
              </a:rPr>
              <a:t>Data</a:t>
            </a:r>
            <a:r>
              <a:rPr dirty="0" sz="3200" spc="-600" b="1">
                <a:latin typeface="Trebuchet MS"/>
                <a:cs typeface="Trebuchet MS"/>
              </a:rPr>
              <a:t> </a:t>
            </a:r>
            <a:r>
              <a:rPr dirty="0" sz="3200" spc="-65" b="1">
                <a:latin typeface="Trebuchet MS"/>
                <a:cs typeface="Trebuchet MS"/>
              </a:rPr>
              <a:t>Mining),</a:t>
            </a:r>
            <a:endParaRPr sz="3200">
              <a:latin typeface="Trebuchet MS"/>
              <a:cs typeface="Trebuchet MS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79687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3200" spc="114" b="1">
                <a:latin typeface="Trebuchet MS"/>
                <a:cs typeface="Trebuchet MS"/>
              </a:rPr>
              <a:t>KDD</a:t>
            </a:r>
            <a:r>
              <a:rPr dirty="0" sz="3200" spc="-320" b="1">
                <a:latin typeface="Trebuchet MS"/>
                <a:cs typeface="Trebuchet MS"/>
              </a:rPr>
              <a:t> </a:t>
            </a:r>
            <a:r>
              <a:rPr dirty="0" sz="3200" spc="-105" b="1">
                <a:latin typeface="Trebuchet MS"/>
                <a:cs typeface="Trebuchet MS"/>
              </a:rPr>
              <a:t>Process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576072"/>
            <a:ext cx="5640324" cy="810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9221" y="1721586"/>
            <a:ext cx="7696834" cy="11963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32740" marR="5080" indent="-320675">
              <a:lnSpc>
                <a:spcPct val="120000"/>
              </a:lnSpc>
              <a:spcBef>
                <a:spcPts val="100"/>
              </a:spcBef>
              <a:tabLst>
                <a:tab pos="332740" algn="l"/>
              </a:tabLst>
            </a:pPr>
            <a:r>
              <a:rPr dirty="0" sz="2550" spc="-665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3200" spc="-165">
                <a:latin typeface="Arial"/>
                <a:cs typeface="Arial"/>
              </a:rPr>
              <a:t>Concept/Class </a:t>
            </a:r>
            <a:r>
              <a:rPr dirty="0" sz="3200" spc="-70">
                <a:latin typeface="Arial"/>
                <a:cs typeface="Arial"/>
              </a:rPr>
              <a:t>Description:</a:t>
            </a:r>
            <a:r>
              <a:rPr dirty="0" sz="3200" spc="-505">
                <a:latin typeface="Arial"/>
                <a:cs typeface="Arial"/>
              </a:rPr>
              <a:t> </a:t>
            </a:r>
            <a:r>
              <a:rPr dirty="0" sz="3200" spc="-90">
                <a:latin typeface="Arial"/>
                <a:cs typeface="Arial"/>
              </a:rPr>
              <a:t>Characterization  </a:t>
            </a:r>
            <a:r>
              <a:rPr dirty="0" sz="3200" spc="-125">
                <a:latin typeface="Arial"/>
                <a:cs typeface="Arial"/>
              </a:rPr>
              <a:t>and</a:t>
            </a:r>
            <a:r>
              <a:rPr dirty="0" sz="3200" spc="-265">
                <a:latin typeface="Arial"/>
                <a:cs typeface="Arial"/>
              </a:rPr>
              <a:t> </a:t>
            </a:r>
            <a:r>
              <a:rPr dirty="0" sz="3200" spc="-60">
                <a:latin typeface="Arial"/>
                <a:cs typeface="Arial"/>
              </a:rPr>
              <a:t>Discrimination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7854" y="2890765"/>
            <a:ext cx="7886065" cy="3542665"/>
          </a:xfrm>
          <a:prstGeom prst="rect">
            <a:avLst/>
          </a:prstGeom>
        </p:spPr>
        <p:txBody>
          <a:bodyPr wrap="square" lIns="0" tIns="192405" rIns="0" bIns="0" rtlCol="0" vert="horz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515"/>
              </a:spcBef>
              <a:buClr>
                <a:srgbClr val="5FB5CC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dirty="0" sz="2800" spc="-85">
                <a:latin typeface="Arial"/>
                <a:cs typeface="Arial"/>
              </a:rPr>
              <a:t>Descriptions </a:t>
            </a:r>
            <a:r>
              <a:rPr dirty="0" sz="2800" spc="-155">
                <a:latin typeface="Arial"/>
                <a:cs typeface="Arial"/>
              </a:rPr>
              <a:t>can </a:t>
            </a:r>
            <a:r>
              <a:rPr dirty="0" sz="2800" spc="-114">
                <a:latin typeface="Arial"/>
                <a:cs typeface="Arial"/>
              </a:rPr>
              <a:t>be </a:t>
            </a:r>
            <a:r>
              <a:rPr dirty="0" sz="2800" spc="-80">
                <a:latin typeface="Arial"/>
                <a:cs typeface="Arial"/>
              </a:rPr>
              <a:t>derived</a:t>
            </a:r>
            <a:r>
              <a:rPr dirty="0" sz="2800" spc="-505">
                <a:latin typeface="Arial"/>
                <a:cs typeface="Arial"/>
              </a:rPr>
              <a:t> </a:t>
            </a:r>
            <a:r>
              <a:rPr dirty="0" sz="2800" spc="-90">
                <a:latin typeface="Arial"/>
                <a:cs typeface="Arial"/>
              </a:rPr>
              <a:t>via</a:t>
            </a:r>
            <a:endParaRPr sz="2800">
              <a:latin typeface="Arial"/>
              <a:cs typeface="Arial"/>
            </a:endParaRPr>
          </a:p>
          <a:p>
            <a:pPr lvl="1" marL="551815" marR="1213485" indent="-228600">
              <a:lnSpc>
                <a:spcPct val="120000"/>
              </a:lnSpc>
              <a:spcBef>
                <a:spcPts val="645"/>
              </a:spcBef>
              <a:buClr>
                <a:srgbClr val="E66C7C"/>
              </a:buClr>
              <a:buChar char="▪"/>
              <a:tabLst>
                <a:tab pos="552450" algn="l"/>
              </a:tabLst>
            </a:pPr>
            <a:r>
              <a:rPr dirty="0" sz="2400" spc="-75">
                <a:latin typeface="Arial"/>
                <a:cs typeface="Arial"/>
              </a:rPr>
              <a:t>Data </a:t>
            </a:r>
            <a:r>
              <a:rPr dirty="0" sz="2400" spc="-60">
                <a:latin typeface="Arial"/>
                <a:cs typeface="Arial"/>
              </a:rPr>
              <a:t>characterization </a:t>
            </a:r>
            <a:r>
              <a:rPr dirty="0" sz="2400" spc="-165">
                <a:latin typeface="Arial"/>
                <a:cs typeface="Arial"/>
              </a:rPr>
              <a:t>– </a:t>
            </a:r>
            <a:r>
              <a:rPr dirty="0" sz="2400" spc="-70">
                <a:latin typeface="Arial"/>
                <a:cs typeface="Arial"/>
              </a:rPr>
              <a:t>summarizing </a:t>
            </a:r>
            <a:r>
              <a:rPr dirty="0" sz="2400" spc="-20">
                <a:latin typeface="Arial"/>
                <a:cs typeface="Arial"/>
              </a:rPr>
              <a:t>the</a:t>
            </a:r>
            <a:r>
              <a:rPr dirty="0" sz="2400" spc="-520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general  </a:t>
            </a:r>
            <a:r>
              <a:rPr dirty="0" sz="2400" spc="-75">
                <a:latin typeface="Arial"/>
                <a:cs typeface="Arial"/>
              </a:rPr>
              <a:t>characteristics </a:t>
            </a:r>
            <a:r>
              <a:rPr dirty="0" sz="2400" spc="15">
                <a:latin typeface="Arial"/>
                <a:cs typeface="Arial"/>
              </a:rPr>
              <a:t>of</a:t>
            </a:r>
            <a:r>
              <a:rPr dirty="0" sz="2400" spc="-300">
                <a:latin typeface="Arial"/>
                <a:cs typeface="Arial"/>
              </a:rPr>
              <a:t> </a:t>
            </a:r>
            <a:r>
              <a:rPr dirty="0" sz="2400" spc="-16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  <a:p>
            <a:pPr marL="551815">
              <a:lnSpc>
                <a:spcPct val="100000"/>
              </a:lnSpc>
              <a:spcBef>
                <a:spcPts val="1150"/>
              </a:spcBef>
            </a:pPr>
            <a:r>
              <a:rPr dirty="0" sz="2400" spc="-10">
                <a:latin typeface="Arial"/>
                <a:cs typeface="Arial"/>
              </a:rPr>
              <a:t>target </a:t>
            </a:r>
            <a:r>
              <a:rPr dirty="0" sz="2400" spc="-155">
                <a:latin typeface="Arial"/>
                <a:cs typeface="Arial"/>
              </a:rPr>
              <a:t>class </a:t>
            </a:r>
            <a:r>
              <a:rPr dirty="0" sz="2400" spc="20">
                <a:latin typeface="Arial"/>
                <a:cs typeface="Arial"/>
              </a:rPr>
              <a:t>of</a:t>
            </a:r>
            <a:r>
              <a:rPr dirty="0" sz="2400" spc="-405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data.</a:t>
            </a:r>
            <a:endParaRPr sz="2400">
              <a:latin typeface="Arial"/>
              <a:cs typeface="Arial"/>
            </a:endParaRPr>
          </a:p>
          <a:p>
            <a:pPr lvl="2" marL="771525" indent="-183515">
              <a:lnSpc>
                <a:spcPct val="100000"/>
              </a:lnSpc>
              <a:spcBef>
                <a:spcPts val="965"/>
              </a:spcBef>
              <a:buClr>
                <a:srgbClr val="6BB76C"/>
              </a:buClr>
              <a:buChar char="▪"/>
              <a:tabLst>
                <a:tab pos="772160" algn="l"/>
              </a:tabLst>
            </a:pPr>
            <a:r>
              <a:rPr dirty="0" sz="1800" spc="-80">
                <a:latin typeface="Arial"/>
                <a:cs typeface="Arial"/>
              </a:rPr>
              <a:t>E.g.</a:t>
            </a:r>
            <a:r>
              <a:rPr dirty="0" sz="1800" spc="-160">
                <a:latin typeface="Arial"/>
                <a:cs typeface="Arial"/>
              </a:rPr>
              <a:t> </a:t>
            </a:r>
            <a:r>
              <a:rPr dirty="0" sz="1800" spc="-55">
                <a:latin typeface="Arial"/>
                <a:cs typeface="Arial"/>
              </a:rPr>
              <a:t>summarizing</a:t>
            </a:r>
            <a:r>
              <a:rPr dirty="0" sz="1800" spc="-160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the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 spc="-55">
                <a:latin typeface="Arial"/>
                <a:cs typeface="Arial"/>
              </a:rPr>
              <a:t>characteristics</a:t>
            </a:r>
            <a:r>
              <a:rPr dirty="0" sz="1800" spc="-150">
                <a:latin typeface="Arial"/>
                <a:cs typeface="Arial"/>
              </a:rPr>
              <a:t> </a:t>
            </a:r>
            <a:r>
              <a:rPr dirty="0" sz="1800" spc="10">
                <a:latin typeface="Arial"/>
                <a:cs typeface="Arial"/>
              </a:rPr>
              <a:t>of</a:t>
            </a:r>
            <a:r>
              <a:rPr dirty="0" sz="1800" spc="-140">
                <a:latin typeface="Arial"/>
                <a:cs typeface="Arial"/>
              </a:rPr>
              <a:t> </a:t>
            </a:r>
            <a:r>
              <a:rPr dirty="0" sz="1800" spc="-65">
                <a:latin typeface="Arial"/>
                <a:cs typeface="Arial"/>
              </a:rPr>
              <a:t>customers</a:t>
            </a:r>
            <a:r>
              <a:rPr dirty="0" sz="1800" spc="-150">
                <a:latin typeface="Arial"/>
                <a:cs typeface="Arial"/>
              </a:rPr>
              <a:t> </a:t>
            </a:r>
            <a:r>
              <a:rPr dirty="0" sz="1800" spc="-35">
                <a:latin typeface="Arial"/>
                <a:cs typeface="Arial"/>
              </a:rPr>
              <a:t>who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 spc="-85">
                <a:latin typeface="Arial"/>
                <a:cs typeface="Arial"/>
              </a:rPr>
              <a:t>spend</a:t>
            </a:r>
            <a:r>
              <a:rPr dirty="0" sz="1800" spc="-155">
                <a:latin typeface="Arial"/>
                <a:cs typeface="Arial"/>
              </a:rPr>
              <a:t> </a:t>
            </a:r>
            <a:r>
              <a:rPr dirty="0" sz="1800" spc="-45">
                <a:latin typeface="Arial"/>
                <a:cs typeface="Arial"/>
              </a:rPr>
              <a:t>more</a:t>
            </a:r>
            <a:r>
              <a:rPr dirty="0" sz="1800" spc="-120">
                <a:latin typeface="Arial"/>
                <a:cs typeface="Arial"/>
              </a:rPr>
              <a:t> </a:t>
            </a:r>
            <a:r>
              <a:rPr dirty="0" sz="1800" spc="-30">
                <a:latin typeface="Arial"/>
                <a:cs typeface="Arial"/>
              </a:rPr>
              <a:t>than</a:t>
            </a:r>
            <a:endParaRPr sz="1800">
              <a:latin typeface="Arial"/>
              <a:cs typeface="Arial"/>
            </a:endParaRPr>
          </a:p>
          <a:p>
            <a:pPr marL="771525">
              <a:lnSpc>
                <a:spcPct val="100000"/>
              </a:lnSpc>
              <a:spcBef>
                <a:spcPts val="430"/>
              </a:spcBef>
            </a:pPr>
            <a:r>
              <a:rPr dirty="0" sz="1800" spc="-90">
                <a:latin typeface="Arial"/>
                <a:cs typeface="Arial"/>
              </a:rPr>
              <a:t>$1,000 </a:t>
            </a:r>
            <a:r>
              <a:rPr dirty="0" sz="1800" spc="-120">
                <a:latin typeface="Arial"/>
                <a:cs typeface="Arial"/>
              </a:rPr>
              <a:t>a</a:t>
            </a:r>
            <a:r>
              <a:rPr dirty="0" sz="1800" spc="-180">
                <a:latin typeface="Arial"/>
                <a:cs typeface="Arial"/>
              </a:rPr>
              <a:t> </a:t>
            </a:r>
            <a:r>
              <a:rPr dirty="0" sz="1800" spc="-65">
                <a:latin typeface="Arial"/>
                <a:cs typeface="Arial"/>
              </a:rPr>
              <a:t>year</a:t>
            </a:r>
            <a:endParaRPr sz="1800">
              <a:latin typeface="Arial"/>
              <a:cs typeface="Arial"/>
            </a:endParaRPr>
          </a:p>
          <a:p>
            <a:pPr marL="771525">
              <a:lnSpc>
                <a:spcPct val="100000"/>
              </a:lnSpc>
              <a:spcBef>
                <a:spcPts val="865"/>
              </a:spcBef>
            </a:pPr>
            <a:r>
              <a:rPr dirty="0" sz="1800" spc="-5">
                <a:latin typeface="Arial"/>
                <a:cs typeface="Arial"/>
              </a:rPr>
              <a:t>at</a:t>
            </a:r>
            <a:r>
              <a:rPr dirty="0" sz="1800" spc="-175">
                <a:latin typeface="Arial"/>
                <a:cs typeface="Arial"/>
              </a:rPr>
              <a:t> </a:t>
            </a:r>
            <a:r>
              <a:rPr dirty="0" sz="1800" spc="-75" i="1">
                <a:latin typeface="Arial"/>
                <a:cs typeface="Arial"/>
              </a:rPr>
              <a:t>AllElectronics</a:t>
            </a:r>
            <a:r>
              <a:rPr dirty="0" sz="1800" spc="-75">
                <a:latin typeface="Arial"/>
                <a:cs typeface="Arial"/>
              </a:rPr>
              <a:t>.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 spc="-80">
                <a:latin typeface="Arial"/>
                <a:cs typeface="Arial"/>
              </a:rPr>
              <a:t>Result</a:t>
            </a:r>
            <a:r>
              <a:rPr dirty="0" sz="1800" spc="-145">
                <a:latin typeface="Arial"/>
                <a:cs typeface="Arial"/>
              </a:rPr>
              <a:t> </a:t>
            </a:r>
            <a:r>
              <a:rPr dirty="0" sz="1800" spc="-100">
                <a:latin typeface="Arial"/>
                <a:cs typeface="Arial"/>
              </a:rPr>
              <a:t>can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 spc="-75">
                <a:latin typeface="Arial"/>
                <a:cs typeface="Arial"/>
              </a:rPr>
              <a:t>be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 spc="-120">
                <a:latin typeface="Arial"/>
                <a:cs typeface="Arial"/>
              </a:rPr>
              <a:t>a</a:t>
            </a:r>
            <a:r>
              <a:rPr dirty="0" sz="1800" spc="-130">
                <a:latin typeface="Arial"/>
                <a:cs typeface="Arial"/>
              </a:rPr>
              <a:t> </a:t>
            </a:r>
            <a:r>
              <a:rPr dirty="0" sz="1800" spc="-65">
                <a:latin typeface="Arial"/>
                <a:cs typeface="Arial"/>
              </a:rPr>
              <a:t>general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profile</a:t>
            </a:r>
            <a:r>
              <a:rPr dirty="0" sz="1800" spc="-150">
                <a:latin typeface="Arial"/>
                <a:cs typeface="Arial"/>
              </a:rPr>
              <a:t> </a:t>
            </a:r>
            <a:r>
              <a:rPr dirty="0" sz="1800" spc="10">
                <a:latin typeface="Arial"/>
                <a:cs typeface="Arial"/>
              </a:rPr>
              <a:t>of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the</a:t>
            </a:r>
            <a:r>
              <a:rPr dirty="0" sz="1800" spc="-130">
                <a:latin typeface="Arial"/>
                <a:cs typeface="Arial"/>
              </a:rPr>
              <a:t> </a:t>
            </a:r>
            <a:r>
              <a:rPr dirty="0" sz="1800" spc="-65">
                <a:latin typeface="Arial"/>
                <a:cs typeface="Arial"/>
              </a:rPr>
              <a:t>customers,</a:t>
            </a:r>
            <a:r>
              <a:rPr dirty="0" sz="1800" spc="-145">
                <a:latin typeface="Arial"/>
                <a:cs typeface="Arial"/>
              </a:rPr>
              <a:t> </a:t>
            </a:r>
            <a:r>
              <a:rPr dirty="0" sz="1800" spc="-105">
                <a:latin typeface="Arial"/>
                <a:cs typeface="Arial"/>
              </a:rPr>
              <a:t>such</a:t>
            </a:r>
            <a:r>
              <a:rPr dirty="0" sz="1800" spc="-140">
                <a:latin typeface="Arial"/>
                <a:cs typeface="Arial"/>
              </a:rPr>
              <a:t> </a:t>
            </a:r>
            <a:r>
              <a:rPr dirty="0" sz="1800" spc="-150">
                <a:latin typeface="Arial"/>
                <a:cs typeface="Arial"/>
              </a:rPr>
              <a:t>as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 spc="-80">
                <a:latin typeface="Arial"/>
                <a:cs typeface="Arial"/>
              </a:rPr>
              <a:t>40</a:t>
            </a:r>
            <a:endParaRPr sz="1800">
              <a:latin typeface="Arial"/>
              <a:cs typeface="Arial"/>
            </a:endParaRPr>
          </a:p>
          <a:p>
            <a:pPr marL="771525">
              <a:lnSpc>
                <a:spcPct val="100000"/>
              </a:lnSpc>
              <a:spcBef>
                <a:spcPts val="430"/>
              </a:spcBef>
            </a:pPr>
            <a:r>
              <a:rPr dirty="0" sz="1800" spc="-125">
                <a:latin typeface="Arial"/>
                <a:cs typeface="Arial"/>
              </a:rPr>
              <a:t>–</a:t>
            </a:r>
            <a:r>
              <a:rPr dirty="0" sz="1800" spc="-145">
                <a:latin typeface="Arial"/>
                <a:cs typeface="Arial"/>
              </a:rPr>
              <a:t> </a:t>
            </a:r>
            <a:r>
              <a:rPr dirty="0" sz="1800" spc="-130">
                <a:latin typeface="Arial"/>
                <a:cs typeface="Arial"/>
              </a:rPr>
              <a:t>50</a:t>
            </a:r>
            <a:r>
              <a:rPr dirty="0" sz="1800" spc="-140">
                <a:latin typeface="Arial"/>
                <a:cs typeface="Arial"/>
              </a:rPr>
              <a:t> </a:t>
            </a:r>
            <a:r>
              <a:rPr dirty="0" sz="1800" spc="-90">
                <a:latin typeface="Arial"/>
                <a:cs typeface="Arial"/>
              </a:rPr>
              <a:t>years</a:t>
            </a:r>
            <a:r>
              <a:rPr dirty="0" sz="1800" spc="-130">
                <a:latin typeface="Arial"/>
                <a:cs typeface="Arial"/>
              </a:rPr>
              <a:t> </a:t>
            </a:r>
            <a:r>
              <a:rPr dirty="0" sz="1800" spc="-30">
                <a:latin typeface="Arial"/>
                <a:cs typeface="Arial"/>
              </a:rPr>
              <a:t>old,</a:t>
            </a:r>
            <a:r>
              <a:rPr dirty="0" sz="1800" spc="-150">
                <a:latin typeface="Arial"/>
                <a:cs typeface="Arial"/>
              </a:rPr>
              <a:t> </a:t>
            </a:r>
            <a:r>
              <a:rPr dirty="0" sz="1800" spc="-50">
                <a:latin typeface="Arial"/>
                <a:cs typeface="Arial"/>
              </a:rPr>
              <a:t>employed,</a:t>
            </a:r>
            <a:r>
              <a:rPr dirty="0" sz="1800" spc="-150">
                <a:latin typeface="Arial"/>
                <a:cs typeface="Arial"/>
              </a:rPr>
              <a:t> </a:t>
            </a:r>
            <a:r>
              <a:rPr dirty="0" sz="1800" spc="-90">
                <a:latin typeface="Arial"/>
                <a:cs typeface="Arial"/>
              </a:rPr>
              <a:t>have</a:t>
            </a:r>
            <a:r>
              <a:rPr dirty="0" sz="1800" spc="-114">
                <a:latin typeface="Arial"/>
                <a:cs typeface="Arial"/>
              </a:rPr>
              <a:t> </a:t>
            </a:r>
            <a:r>
              <a:rPr dirty="0" sz="1800" spc="-45">
                <a:latin typeface="Arial"/>
                <a:cs typeface="Arial"/>
              </a:rPr>
              <a:t>excellent</a:t>
            </a:r>
            <a:r>
              <a:rPr dirty="0" sz="1800" spc="-14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credit</a:t>
            </a:r>
            <a:r>
              <a:rPr dirty="0" sz="1800" spc="-155">
                <a:latin typeface="Arial"/>
                <a:cs typeface="Arial"/>
              </a:rPr>
              <a:t> </a:t>
            </a:r>
            <a:r>
              <a:rPr dirty="0" sz="1800" spc="-40">
                <a:latin typeface="Arial"/>
                <a:cs typeface="Arial"/>
              </a:rPr>
              <a:t>ratings.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576072"/>
            <a:ext cx="5640324" cy="810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674111" y="6547815"/>
            <a:ext cx="24504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5">
                <a:solidFill>
                  <a:srgbClr val="3E3E3E"/>
                </a:solidFill>
                <a:latin typeface="Arial"/>
                <a:cs typeface="Arial"/>
              </a:rPr>
              <a:t>Data</a:t>
            </a:r>
            <a:r>
              <a:rPr dirty="0" sz="1200" spc="-11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3E3E3E"/>
                </a:solidFill>
                <a:latin typeface="Arial"/>
                <a:cs typeface="Arial"/>
              </a:rPr>
              <a:t>Mining:</a:t>
            </a:r>
            <a:r>
              <a:rPr dirty="0" sz="1200" spc="-1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200" spc="-60">
                <a:solidFill>
                  <a:srgbClr val="3E3E3E"/>
                </a:solidFill>
                <a:latin typeface="Arial"/>
                <a:cs typeface="Arial"/>
              </a:rPr>
              <a:t>Concepts</a:t>
            </a:r>
            <a:r>
              <a:rPr dirty="0" sz="1200" spc="-10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200" spc="-50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z="1200" spc="-1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200" spc="-65">
                <a:solidFill>
                  <a:srgbClr val="3E3E3E"/>
                </a:solidFill>
                <a:latin typeface="Arial"/>
                <a:cs typeface="Arial"/>
              </a:rPr>
              <a:t>Techniques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88451" y="6547815"/>
            <a:ext cx="1714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0">
                <a:solidFill>
                  <a:srgbClr val="3E3E3E"/>
                </a:solidFill>
                <a:latin typeface="Arial"/>
                <a:cs typeface="Arial"/>
              </a:rPr>
              <a:t>21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9221" y="1390465"/>
            <a:ext cx="8406765" cy="4252595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890269" indent="-229235">
              <a:lnSpc>
                <a:spcPct val="100000"/>
              </a:lnSpc>
              <a:spcBef>
                <a:spcPts val="960"/>
              </a:spcBef>
              <a:buClr>
                <a:srgbClr val="E66C7C"/>
              </a:buClr>
              <a:buChar char="▪"/>
              <a:tabLst>
                <a:tab pos="890269" algn="l"/>
                <a:tab pos="890905" algn="l"/>
              </a:tabLst>
            </a:pPr>
            <a:r>
              <a:rPr dirty="0" sz="1800" spc="-55">
                <a:latin typeface="Arial"/>
                <a:cs typeface="Arial"/>
              </a:rPr>
              <a:t>Data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 spc="-30">
                <a:latin typeface="Arial"/>
                <a:cs typeface="Arial"/>
              </a:rPr>
              <a:t>discrimination</a:t>
            </a:r>
            <a:r>
              <a:rPr dirty="0" sz="1800" spc="-145">
                <a:latin typeface="Arial"/>
                <a:cs typeface="Arial"/>
              </a:rPr>
              <a:t> </a:t>
            </a:r>
            <a:r>
              <a:rPr dirty="0" sz="1800" spc="-125">
                <a:latin typeface="Arial"/>
                <a:cs typeface="Arial"/>
              </a:rPr>
              <a:t>–</a:t>
            </a:r>
            <a:r>
              <a:rPr dirty="0" sz="1800" spc="-145">
                <a:latin typeface="Arial"/>
                <a:cs typeface="Arial"/>
              </a:rPr>
              <a:t> </a:t>
            </a:r>
            <a:r>
              <a:rPr dirty="0" sz="1800" spc="-50">
                <a:latin typeface="Arial"/>
                <a:cs typeface="Arial"/>
              </a:rPr>
              <a:t>comparing</a:t>
            </a:r>
            <a:r>
              <a:rPr dirty="0" sz="1800" spc="-155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the</a:t>
            </a:r>
            <a:r>
              <a:rPr dirty="0" sz="1800" spc="-14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target</a:t>
            </a:r>
            <a:r>
              <a:rPr dirty="0" sz="1800" spc="-130">
                <a:latin typeface="Arial"/>
                <a:cs typeface="Arial"/>
              </a:rPr>
              <a:t> </a:t>
            </a:r>
            <a:r>
              <a:rPr dirty="0" sz="1800" spc="-114">
                <a:latin typeface="Arial"/>
                <a:cs typeface="Arial"/>
              </a:rPr>
              <a:t>class</a:t>
            </a:r>
            <a:r>
              <a:rPr dirty="0" sz="1800" spc="-150">
                <a:latin typeface="Arial"/>
                <a:cs typeface="Arial"/>
              </a:rPr>
              <a:t> </a:t>
            </a:r>
            <a:r>
              <a:rPr dirty="0" sz="1800" spc="20">
                <a:latin typeface="Arial"/>
                <a:cs typeface="Arial"/>
              </a:rPr>
              <a:t>with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 spc="-70">
                <a:latin typeface="Arial"/>
                <a:cs typeface="Arial"/>
              </a:rPr>
              <a:t>one</a:t>
            </a:r>
            <a:r>
              <a:rPr dirty="0" sz="1800" spc="-14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or</a:t>
            </a:r>
            <a:r>
              <a:rPr dirty="0" sz="1800" spc="-130">
                <a:latin typeface="Arial"/>
                <a:cs typeface="Arial"/>
              </a:rPr>
              <a:t> </a:t>
            </a:r>
            <a:r>
              <a:rPr dirty="0" sz="1800" spc="-120">
                <a:latin typeface="Arial"/>
                <a:cs typeface="Arial"/>
              </a:rPr>
              <a:t>a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 spc="-55">
                <a:latin typeface="Arial"/>
                <a:cs typeface="Arial"/>
              </a:rPr>
              <a:t>set</a:t>
            </a:r>
            <a:r>
              <a:rPr dirty="0" sz="1800" spc="-145">
                <a:latin typeface="Arial"/>
                <a:cs typeface="Arial"/>
              </a:rPr>
              <a:t> </a:t>
            </a:r>
            <a:r>
              <a:rPr dirty="0" sz="1800" spc="10">
                <a:latin typeface="Arial"/>
                <a:cs typeface="Arial"/>
              </a:rPr>
              <a:t>of</a:t>
            </a:r>
            <a:endParaRPr sz="1800">
              <a:latin typeface="Arial"/>
              <a:cs typeface="Arial"/>
            </a:endParaRPr>
          </a:p>
          <a:p>
            <a:pPr marL="890269">
              <a:lnSpc>
                <a:spcPct val="100000"/>
              </a:lnSpc>
              <a:spcBef>
                <a:spcPts val="865"/>
              </a:spcBef>
            </a:pPr>
            <a:r>
              <a:rPr dirty="0" sz="1800" spc="-50">
                <a:latin typeface="Arial"/>
                <a:cs typeface="Arial"/>
              </a:rPr>
              <a:t>comparative</a:t>
            </a:r>
            <a:r>
              <a:rPr dirty="0" sz="1800" spc="-140">
                <a:latin typeface="Arial"/>
                <a:cs typeface="Arial"/>
              </a:rPr>
              <a:t> </a:t>
            </a:r>
            <a:r>
              <a:rPr dirty="0" sz="1800" spc="-125">
                <a:latin typeface="Arial"/>
                <a:cs typeface="Arial"/>
              </a:rPr>
              <a:t>classes</a:t>
            </a:r>
            <a:endParaRPr sz="1800">
              <a:latin typeface="Arial"/>
              <a:cs typeface="Arial"/>
            </a:endParaRPr>
          </a:p>
          <a:p>
            <a:pPr lvl="1" marL="1109980" marR="39370" indent="-182880">
              <a:lnSpc>
                <a:spcPct val="120000"/>
              </a:lnSpc>
              <a:spcBef>
                <a:spcPts val="400"/>
              </a:spcBef>
              <a:buClr>
                <a:srgbClr val="6BB76C"/>
              </a:buClr>
              <a:buChar char="▪"/>
              <a:tabLst>
                <a:tab pos="1110615" algn="l"/>
              </a:tabLst>
            </a:pPr>
            <a:r>
              <a:rPr dirty="0" sz="1400" spc="-60">
                <a:latin typeface="Arial"/>
                <a:cs typeface="Arial"/>
              </a:rPr>
              <a:t>E.g.</a:t>
            </a:r>
            <a:r>
              <a:rPr dirty="0" sz="1400" spc="-175">
                <a:latin typeface="Arial"/>
                <a:cs typeface="Arial"/>
              </a:rPr>
              <a:t> </a:t>
            </a:r>
            <a:r>
              <a:rPr dirty="0" sz="1400" spc="-65">
                <a:latin typeface="Arial"/>
                <a:cs typeface="Arial"/>
              </a:rPr>
              <a:t>Compare</a:t>
            </a:r>
            <a:r>
              <a:rPr dirty="0" sz="1400" spc="-10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the</a:t>
            </a:r>
            <a:r>
              <a:rPr dirty="0" sz="1400" spc="-114">
                <a:latin typeface="Arial"/>
                <a:cs typeface="Arial"/>
              </a:rPr>
              <a:t> </a:t>
            </a:r>
            <a:r>
              <a:rPr dirty="0" sz="1400" spc="-50">
                <a:latin typeface="Arial"/>
                <a:cs typeface="Arial"/>
              </a:rPr>
              <a:t>general</a:t>
            </a:r>
            <a:r>
              <a:rPr dirty="0" sz="1400" spc="-110">
                <a:latin typeface="Arial"/>
                <a:cs typeface="Arial"/>
              </a:rPr>
              <a:t> </a:t>
            </a:r>
            <a:r>
              <a:rPr dirty="0" sz="1400" spc="-40">
                <a:latin typeface="Arial"/>
                <a:cs typeface="Arial"/>
              </a:rPr>
              <a:t>features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 spc="10">
                <a:latin typeface="Arial"/>
                <a:cs typeface="Arial"/>
              </a:rPr>
              <a:t>of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 spc="-30">
                <a:latin typeface="Arial"/>
                <a:cs typeface="Arial"/>
              </a:rPr>
              <a:t>software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 spc="-35">
                <a:latin typeface="Arial"/>
                <a:cs typeface="Arial"/>
              </a:rPr>
              <a:t>products</a:t>
            </a:r>
            <a:r>
              <a:rPr dirty="0" sz="1400" spc="-125">
                <a:latin typeface="Arial"/>
                <a:cs typeface="Arial"/>
              </a:rPr>
              <a:t> </a:t>
            </a:r>
            <a:r>
              <a:rPr dirty="0" sz="1400" spc="-35">
                <a:latin typeface="Arial"/>
                <a:cs typeface="Arial"/>
              </a:rPr>
              <a:t>whole</a:t>
            </a:r>
            <a:r>
              <a:rPr dirty="0" sz="1400" spc="-90">
                <a:latin typeface="Arial"/>
                <a:cs typeface="Arial"/>
              </a:rPr>
              <a:t> sales</a:t>
            </a:r>
            <a:r>
              <a:rPr dirty="0" sz="1400" spc="-114">
                <a:latin typeface="Arial"/>
                <a:cs typeface="Arial"/>
              </a:rPr>
              <a:t> </a:t>
            </a:r>
            <a:r>
              <a:rPr dirty="0" sz="1400" spc="-65">
                <a:latin typeface="Arial"/>
                <a:cs typeface="Arial"/>
              </a:rPr>
              <a:t>increase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by</a:t>
            </a:r>
            <a:r>
              <a:rPr dirty="0" sz="1400" spc="-110">
                <a:latin typeface="Arial"/>
                <a:cs typeface="Arial"/>
              </a:rPr>
              <a:t> </a:t>
            </a:r>
            <a:r>
              <a:rPr dirty="0" sz="1400" spc="-114">
                <a:latin typeface="Arial"/>
                <a:cs typeface="Arial"/>
              </a:rPr>
              <a:t>10% </a:t>
            </a:r>
            <a:r>
              <a:rPr dirty="0" sz="1400" spc="-15">
                <a:latin typeface="Arial"/>
                <a:cs typeface="Arial"/>
              </a:rPr>
              <a:t>in</a:t>
            </a:r>
            <a:r>
              <a:rPr dirty="0" sz="1400" spc="-12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the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 spc="-35">
                <a:latin typeface="Arial"/>
                <a:cs typeface="Arial"/>
              </a:rPr>
              <a:t>last</a:t>
            </a:r>
            <a:r>
              <a:rPr dirty="0" sz="1400" spc="-100">
                <a:latin typeface="Arial"/>
                <a:cs typeface="Arial"/>
              </a:rPr>
              <a:t> </a:t>
            </a:r>
            <a:r>
              <a:rPr dirty="0" sz="1400" spc="-55">
                <a:latin typeface="Arial"/>
                <a:cs typeface="Arial"/>
              </a:rPr>
              <a:t>year  </a:t>
            </a:r>
            <a:r>
              <a:rPr dirty="0" sz="1400" spc="15">
                <a:latin typeface="Arial"/>
                <a:cs typeface="Arial"/>
              </a:rPr>
              <a:t>with</a:t>
            </a:r>
            <a:r>
              <a:rPr dirty="0" sz="1400" spc="-120">
                <a:latin typeface="Arial"/>
                <a:cs typeface="Arial"/>
              </a:rPr>
              <a:t> </a:t>
            </a:r>
            <a:r>
              <a:rPr dirty="0" sz="1400" spc="-40">
                <a:latin typeface="Arial"/>
                <a:cs typeface="Arial"/>
              </a:rPr>
              <a:t>those</a:t>
            </a:r>
            <a:r>
              <a:rPr dirty="0" sz="1400" spc="-110">
                <a:latin typeface="Arial"/>
                <a:cs typeface="Arial"/>
              </a:rPr>
              <a:t> </a:t>
            </a:r>
            <a:r>
              <a:rPr dirty="0" sz="1400" spc="-65">
                <a:latin typeface="Arial"/>
                <a:cs typeface="Arial"/>
              </a:rPr>
              <a:t>whose</a:t>
            </a:r>
            <a:r>
              <a:rPr dirty="0" sz="1400" spc="-100">
                <a:latin typeface="Arial"/>
                <a:cs typeface="Arial"/>
              </a:rPr>
              <a:t> </a:t>
            </a:r>
            <a:r>
              <a:rPr dirty="0" sz="1400" spc="-90">
                <a:latin typeface="Arial"/>
                <a:cs typeface="Arial"/>
              </a:rPr>
              <a:t>sales</a:t>
            </a:r>
            <a:r>
              <a:rPr dirty="0" sz="1400" spc="-120">
                <a:latin typeface="Arial"/>
                <a:cs typeface="Arial"/>
              </a:rPr>
              <a:t> </a:t>
            </a:r>
            <a:r>
              <a:rPr dirty="0" sz="1400" spc="-75">
                <a:latin typeface="Arial"/>
                <a:cs typeface="Arial"/>
              </a:rPr>
              <a:t>decrease</a:t>
            </a:r>
            <a:r>
              <a:rPr dirty="0" sz="1400" spc="-110">
                <a:latin typeface="Arial"/>
                <a:cs typeface="Arial"/>
              </a:rPr>
              <a:t> </a:t>
            </a:r>
            <a:r>
              <a:rPr dirty="0" sz="1400" spc="-30">
                <a:latin typeface="Arial"/>
                <a:cs typeface="Arial"/>
              </a:rPr>
              <a:t>by</a:t>
            </a:r>
            <a:r>
              <a:rPr dirty="0" sz="1400" spc="-110">
                <a:latin typeface="Arial"/>
                <a:cs typeface="Arial"/>
              </a:rPr>
              <a:t> 30%</a:t>
            </a:r>
            <a:r>
              <a:rPr dirty="0" sz="1400" spc="-114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during</a:t>
            </a:r>
            <a:r>
              <a:rPr dirty="0" sz="1400" spc="-13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the</a:t>
            </a:r>
            <a:r>
              <a:rPr dirty="0" sz="1400" spc="-120">
                <a:latin typeface="Arial"/>
                <a:cs typeface="Arial"/>
              </a:rPr>
              <a:t> </a:t>
            </a:r>
            <a:r>
              <a:rPr dirty="0" sz="1400" spc="-85">
                <a:latin typeface="Arial"/>
                <a:cs typeface="Arial"/>
              </a:rPr>
              <a:t>same</a:t>
            </a:r>
            <a:r>
              <a:rPr dirty="0" sz="1400" spc="-120">
                <a:latin typeface="Arial"/>
                <a:cs typeface="Arial"/>
              </a:rPr>
              <a:t> </a:t>
            </a:r>
            <a:r>
              <a:rPr dirty="0" sz="1400" spc="-30">
                <a:latin typeface="Arial"/>
                <a:cs typeface="Arial"/>
              </a:rPr>
              <a:t>period</a:t>
            </a:r>
            <a:endParaRPr sz="1400">
              <a:latin typeface="Arial"/>
              <a:cs typeface="Arial"/>
            </a:endParaRPr>
          </a:p>
          <a:p>
            <a:pPr marL="890269" indent="-229235">
              <a:lnSpc>
                <a:spcPct val="100000"/>
              </a:lnSpc>
              <a:spcBef>
                <a:spcPts val="800"/>
              </a:spcBef>
              <a:buClr>
                <a:srgbClr val="E66C7C"/>
              </a:buClr>
              <a:buChar char="▪"/>
              <a:tabLst>
                <a:tab pos="890269" algn="l"/>
                <a:tab pos="890905" algn="l"/>
              </a:tabLst>
            </a:pPr>
            <a:r>
              <a:rPr dirty="0" sz="1800" spc="-45">
                <a:latin typeface="Arial"/>
                <a:cs typeface="Arial"/>
              </a:rPr>
              <a:t>Or</a:t>
            </a:r>
            <a:r>
              <a:rPr dirty="0" sz="1800" spc="-1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both</a:t>
            </a:r>
            <a:r>
              <a:rPr dirty="0" sz="1800" spc="-145">
                <a:latin typeface="Arial"/>
                <a:cs typeface="Arial"/>
              </a:rPr>
              <a:t> </a:t>
            </a:r>
            <a:r>
              <a:rPr dirty="0" sz="1800" spc="10">
                <a:latin typeface="Arial"/>
                <a:cs typeface="Arial"/>
              </a:rPr>
              <a:t>of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the</a:t>
            </a:r>
            <a:r>
              <a:rPr dirty="0" sz="1800" spc="-140">
                <a:latin typeface="Arial"/>
                <a:cs typeface="Arial"/>
              </a:rPr>
              <a:t> </a:t>
            </a:r>
            <a:r>
              <a:rPr dirty="0" sz="1800" spc="-80">
                <a:latin typeface="Arial"/>
                <a:cs typeface="Arial"/>
              </a:rPr>
              <a:t>above</a:t>
            </a:r>
            <a:endParaRPr sz="1800">
              <a:latin typeface="Arial"/>
              <a:cs typeface="Arial"/>
            </a:endParaRPr>
          </a:p>
          <a:p>
            <a:pPr marL="332740" marR="2607945" indent="-320675">
              <a:lnSpc>
                <a:spcPts val="3460"/>
              </a:lnSpc>
              <a:spcBef>
                <a:spcPts val="110"/>
              </a:spcBef>
              <a:buClr>
                <a:srgbClr val="EFAC00"/>
              </a:buClr>
              <a:buSzPct val="79166"/>
              <a:buChar char=""/>
              <a:tabLst>
                <a:tab pos="332740" algn="l"/>
                <a:tab pos="333375" algn="l"/>
              </a:tabLst>
            </a:pPr>
            <a:r>
              <a:rPr dirty="0" sz="2400" spc="-40">
                <a:latin typeface="Arial"/>
                <a:cs typeface="Arial"/>
              </a:rPr>
              <a:t>Mining</a:t>
            </a:r>
            <a:r>
              <a:rPr dirty="0" sz="2400" spc="-160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Frequent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65">
                <a:latin typeface="Arial"/>
                <a:cs typeface="Arial"/>
              </a:rPr>
              <a:t>Patterns,</a:t>
            </a:r>
            <a:r>
              <a:rPr dirty="0" sz="2400" spc="-260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Associations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and  </a:t>
            </a:r>
            <a:r>
              <a:rPr dirty="0" sz="2400" spc="-70">
                <a:latin typeface="Arial"/>
                <a:cs typeface="Arial"/>
              </a:rPr>
              <a:t>Correlations</a:t>
            </a:r>
            <a:endParaRPr sz="2400">
              <a:latin typeface="Arial"/>
              <a:cs typeface="Arial"/>
            </a:endParaRPr>
          </a:p>
          <a:p>
            <a:pPr lvl="1" marL="808355" marR="1734185" indent="-457200">
              <a:lnSpc>
                <a:spcPts val="3360"/>
              </a:lnSpc>
              <a:spcBef>
                <a:spcPts val="125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70">
                <a:latin typeface="Arial"/>
                <a:cs typeface="Arial"/>
              </a:rPr>
              <a:t>Frequent </a:t>
            </a:r>
            <a:r>
              <a:rPr dirty="0" sz="2000" spc="-20">
                <a:latin typeface="Arial"/>
                <a:cs typeface="Arial"/>
              </a:rPr>
              <a:t>itemset: </a:t>
            </a:r>
            <a:r>
              <a:rPr dirty="0" sz="2000" spc="-135">
                <a:latin typeface="Arial"/>
                <a:cs typeface="Arial"/>
              </a:rPr>
              <a:t>a </a:t>
            </a:r>
            <a:r>
              <a:rPr dirty="0" sz="2000" spc="-55">
                <a:latin typeface="Arial"/>
                <a:cs typeface="Arial"/>
              </a:rPr>
              <a:t>set </a:t>
            </a:r>
            <a:r>
              <a:rPr dirty="0" sz="2000" spc="15">
                <a:latin typeface="Arial"/>
                <a:cs typeface="Arial"/>
              </a:rPr>
              <a:t>of </a:t>
            </a:r>
            <a:r>
              <a:rPr dirty="0" sz="2000" spc="-30">
                <a:latin typeface="Arial"/>
                <a:cs typeface="Arial"/>
              </a:rPr>
              <a:t>items </a:t>
            </a:r>
            <a:r>
              <a:rPr dirty="0" sz="2000" spc="20">
                <a:latin typeface="Arial"/>
                <a:cs typeface="Arial"/>
              </a:rPr>
              <a:t>that </a:t>
            </a:r>
            <a:r>
              <a:rPr dirty="0" sz="2000" spc="-25">
                <a:latin typeface="Arial"/>
                <a:cs typeface="Arial"/>
              </a:rPr>
              <a:t>frequently </a:t>
            </a:r>
            <a:r>
              <a:rPr dirty="0" sz="2000" spc="-80">
                <a:latin typeface="Arial"/>
                <a:cs typeface="Arial"/>
              </a:rPr>
              <a:t>appear  </a:t>
            </a:r>
            <a:r>
              <a:rPr dirty="0" sz="2000" spc="-15">
                <a:latin typeface="Arial"/>
                <a:cs typeface="Arial"/>
              </a:rPr>
              <a:t>together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in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a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transactional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data</a:t>
            </a:r>
            <a:r>
              <a:rPr dirty="0" sz="2000" spc="-180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set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(e.g.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milk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bread)</a:t>
            </a:r>
            <a:endParaRPr sz="2000">
              <a:latin typeface="Arial"/>
              <a:cs typeface="Arial"/>
            </a:endParaRPr>
          </a:p>
          <a:p>
            <a:pPr lvl="1" marL="625475" indent="-274955">
              <a:lnSpc>
                <a:spcPct val="100000"/>
              </a:lnSpc>
              <a:spcBef>
                <a:spcPts val="69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70">
                <a:latin typeface="Arial"/>
                <a:cs typeface="Arial"/>
              </a:rPr>
              <a:t>Frequent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subsequence: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 spc="-130">
                <a:latin typeface="Arial"/>
                <a:cs typeface="Arial"/>
              </a:rPr>
              <a:t>a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pattern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that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customers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tend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45">
                <a:latin typeface="Arial"/>
                <a:cs typeface="Arial"/>
              </a:rPr>
              <a:t>to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95">
                <a:latin typeface="Arial"/>
                <a:cs typeface="Arial"/>
              </a:rPr>
              <a:t>purchase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product</a:t>
            </a:r>
            <a:endParaRPr sz="2000">
              <a:latin typeface="Arial"/>
              <a:cs typeface="Arial"/>
            </a:endParaRPr>
          </a:p>
          <a:p>
            <a:pPr marL="625475">
              <a:lnSpc>
                <a:spcPct val="100000"/>
              </a:lnSpc>
              <a:spcBef>
                <a:spcPts val="480"/>
              </a:spcBef>
            </a:pPr>
            <a:r>
              <a:rPr dirty="0" sz="2000" spc="-50">
                <a:latin typeface="Arial"/>
                <a:cs typeface="Arial"/>
              </a:rPr>
              <a:t>A,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followed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by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a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95">
                <a:latin typeface="Arial"/>
                <a:cs typeface="Arial"/>
              </a:rPr>
              <a:t>purchase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product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15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576072"/>
            <a:ext cx="5640324" cy="810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674111" y="6547815"/>
            <a:ext cx="24504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5">
                <a:solidFill>
                  <a:srgbClr val="3E3E3E"/>
                </a:solidFill>
                <a:latin typeface="Arial"/>
                <a:cs typeface="Arial"/>
              </a:rPr>
              <a:t>Data</a:t>
            </a:r>
            <a:r>
              <a:rPr dirty="0" sz="1200" spc="-11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3E3E3E"/>
                </a:solidFill>
                <a:latin typeface="Arial"/>
                <a:cs typeface="Arial"/>
              </a:rPr>
              <a:t>Mining:</a:t>
            </a:r>
            <a:r>
              <a:rPr dirty="0" sz="1200" spc="-1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200" spc="-60">
                <a:solidFill>
                  <a:srgbClr val="3E3E3E"/>
                </a:solidFill>
                <a:latin typeface="Arial"/>
                <a:cs typeface="Arial"/>
              </a:rPr>
              <a:t>Concepts</a:t>
            </a:r>
            <a:r>
              <a:rPr dirty="0" sz="1200" spc="-10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200" spc="-50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z="1200" spc="-1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200" spc="-65">
                <a:solidFill>
                  <a:srgbClr val="3E3E3E"/>
                </a:solidFill>
                <a:latin typeface="Arial"/>
                <a:cs typeface="Arial"/>
              </a:rPr>
              <a:t>Techniques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85403" y="6547815"/>
            <a:ext cx="1689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5">
                <a:solidFill>
                  <a:srgbClr val="3E3E3E"/>
                </a:solidFill>
                <a:latin typeface="Arial"/>
                <a:cs typeface="Arial"/>
              </a:rPr>
              <a:t>22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7854" y="1342940"/>
            <a:ext cx="8057515" cy="4084954"/>
          </a:xfrm>
          <a:prstGeom prst="rect">
            <a:avLst/>
          </a:prstGeom>
        </p:spPr>
        <p:txBody>
          <a:bodyPr wrap="square" lIns="0" tIns="175260" rIns="0" bIns="0" rtlCol="0" vert="horz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38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dirty="0" sz="2400" spc="-80">
                <a:latin typeface="Arial"/>
                <a:cs typeface="Arial"/>
              </a:rPr>
              <a:t>Association</a:t>
            </a:r>
            <a:r>
              <a:rPr dirty="0" sz="2400" spc="-290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Analysis:</a:t>
            </a:r>
            <a:r>
              <a:rPr dirty="0" sz="2400" spc="-1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find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35">
                <a:latin typeface="Arial"/>
                <a:cs typeface="Arial"/>
              </a:rPr>
              <a:t>frequent</a:t>
            </a:r>
            <a:r>
              <a:rPr dirty="0" sz="2400" spc="-210">
                <a:latin typeface="Arial"/>
                <a:cs typeface="Arial"/>
              </a:rPr>
              <a:t> </a:t>
            </a:r>
            <a:r>
              <a:rPr dirty="0" sz="2400" spc="-45">
                <a:latin typeface="Arial"/>
                <a:cs typeface="Arial"/>
              </a:rPr>
              <a:t>patterns</a:t>
            </a:r>
            <a:endParaRPr sz="2400">
              <a:latin typeface="Arial"/>
              <a:cs typeface="Arial"/>
            </a:endParaRPr>
          </a:p>
          <a:p>
            <a:pPr lvl="1" marL="551815" indent="-229235">
              <a:lnSpc>
                <a:spcPct val="100000"/>
              </a:lnSpc>
              <a:spcBef>
                <a:spcPts val="965"/>
              </a:spcBef>
              <a:buClr>
                <a:srgbClr val="E66C7C"/>
              </a:buClr>
              <a:buChar char="▪"/>
              <a:tabLst>
                <a:tab pos="551815" algn="l"/>
                <a:tab pos="552450" algn="l"/>
              </a:tabLst>
            </a:pPr>
            <a:r>
              <a:rPr dirty="0" sz="1800" spc="-80">
                <a:latin typeface="Arial"/>
                <a:cs typeface="Arial"/>
              </a:rPr>
              <a:t>E.g.</a:t>
            </a:r>
            <a:r>
              <a:rPr dirty="0" sz="1800" spc="-165">
                <a:latin typeface="Arial"/>
                <a:cs typeface="Arial"/>
              </a:rPr>
              <a:t> </a:t>
            </a:r>
            <a:r>
              <a:rPr dirty="0" sz="1800" spc="-120">
                <a:latin typeface="Arial"/>
                <a:cs typeface="Arial"/>
              </a:rPr>
              <a:t>a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 spc="-75">
                <a:latin typeface="Arial"/>
                <a:cs typeface="Arial"/>
              </a:rPr>
              <a:t>sample</a:t>
            </a:r>
            <a:r>
              <a:rPr dirty="0" sz="1800" spc="-150">
                <a:latin typeface="Arial"/>
                <a:cs typeface="Arial"/>
              </a:rPr>
              <a:t> </a:t>
            </a:r>
            <a:r>
              <a:rPr dirty="0" sz="1800" spc="-85">
                <a:latin typeface="Arial"/>
                <a:cs typeface="Arial"/>
              </a:rPr>
              <a:t>analysis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 spc="-35">
                <a:latin typeface="Arial"/>
                <a:cs typeface="Arial"/>
              </a:rPr>
              <a:t>result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 spc="-125">
                <a:latin typeface="Arial"/>
                <a:cs typeface="Arial"/>
              </a:rPr>
              <a:t>–</a:t>
            </a:r>
            <a:r>
              <a:rPr dirty="0" sz="1800" spc="-145">
                <a:latin typeface="Arial"/>
                <a:cs typeface="Arial"/>
              </a:rPr>
              <a:t> </a:t>
            </a:r>
            <a:r>
              <a:rPr dirty="0" sz="1800" spc="-90">
                <a:latin typeface="Arial"/>
                <a:cs typeface="Arial"/>
              </a:rPr>
              <a:t>an</a:t>
            </a:r>
            <a:r>
              <a:rPr dirty="0" sz="1800" spc="-120">
                <a:latin typeface="Arial"/>
                <a:cs typeface="Arial"/>
              </a:rPr>
              <a:t> </a:t>
            </a:r>
            <a:r>
              <a:rPr dirty="0" sz="1800" spc="-65">
                <a:latin typeface="Arial"/>
                <a:cs typeface="Arial"/>
              </a:rPr>
              <a:t>association</a:t>
            </a:r>
            <a:r>
              <a:rPr dirty="0" sz="1800" spc="-145">
                <a:latin typeface="Arial"/>
                <a:cs typeface="Arial"/>
              </a:rPr>
              <a:t> </a:t>
            </a:r>
            <a:r>
              <a:rPr dirty="0" sz="1800" spc="-35">
                <a:latin typeface="Arial"/>
                <a:cs typeface="Arial"/>
              </a:rPr>
              <a:t>rule:</a:t>
            </a:r>
            <a:endParaRPr sz="1800">
              <a:latin typeface="Arial"/>
              <a:cs typeface="Arial"/>
            </a:endParaRPr>
          </a:p>
          <a:p>
            <a:pPr marL="507365" marR="5080" indent="43815">
              <a:lnSpc>
                <a:spcPct val="130000"/>
              </a:lnSpc>
              <a:spcBef>
                <a:spcPts val="215"/>
              </a:spcBef>
            </a:pPr>
            <a:r>
              <a:rPr dirty="0" sz="1800" spc="-80">
                <a:latin typeface="Arial"/>
                <a:cs typeface="Arial"/>
              </a:rPr>
              <a:t>buys(X, </a:t>
            </a:r>
            <a:r>
              <a:rPr dirty="0" sz="1800" spc="-5">
                <a:latin typeface="Arial"/>
                <a:cs typeface="Arial"/>
              </a:rPr>
              <a:t>“computer”) </a:t>
            </a:r>
            <a:r>
              <a:rPr dirty="0" sz="1800" spc="-130">
                <a:latin typeface="Arial"/>
                <a:cs typeface="Arial"/>
              </a:rPr>
              <a:t>=&gt; </a:t>
            </a:r>
            <a:r>
              <a:rPr dirty="0" sz="1800" spc="-80">
                <a:latin typeface="Arial"/>
                <a:cs typeface="Arial"/>
              </a:rPr>
              <a:t>buys(X, </a:t>
            </a:r>
            <a:r>
              <a:rPr dirty="0" sz="1800" spc="-15">
                <a:latin typeface="Arial"/>
                <a:cs typeface="Arial"/>
              </a:rPr>
              <a:t>“software”) </a:t>
            </a:r>
            <a:r>
              <a:rPr dirty="0" sz="1800" spc="-25">
                <a:latin typeface="Arial"/>
                <a:cs typeface="Arial"/>
              </a:rPr>
              <a:t>[support </a:t>
            </a:r>
            <a:r>
              <a:rPr dirty="0" sz="1800" spc="-130">
                <a:latin typeface="Arial"/>
                <a:cs typeface="Arial"/>
              </a:rPr>
              <a:t>= 1%, </a:t>
            </a:r>
            <a:r>
              <a:rPr dirty="0" sz="1800" spc="-55">
                <a:latin typeface="Arial"/>
                <a:cs typeface="Arial"/>
              </a:rPr>
              <a:t>confidence </a:t>
            </a:r>
            <a:r>
              <a:rPr dirty="0" sz="1800" spc="-130">
                <a:latin typeface="Arial"/>
                <a:cs typeface="Arial"/>
              </a:rPr>
              <a:t>= </a:t>
            </a:r>
            <a:r>
              <a:rPr dirty="0" sz="1800" spc="-85">
                <a:latin typeface="Arial"/>
                <a:cs typeface="Arial"/>
              </a:rPr>
              <a:t>50%]  </a:t>
            </a:r>
            <a:r>
              <a:rPr dirty="0" sz="1800" spc="10">
                <a:latin typeface="Arial"/>
                <a:cs typeface="Arial"/>
              </a:rPr>
              <a:t>(if</a:t>
            </a:r>
            <a:r>
              <a:rPr dirty="0" sz="1800" spc="-150">
                <a:latin typeface="Arial"/>
                <a:cs typeface="Arial"/>
              </a:rPr>
              <a:t> </a:t>
            </a:r>
            <a:r>
              <a:rPr dirty="0" sz="1800" spc="-120">
                <a:latin typeface="Arial"/>
                <a:cs typeface="Arial"/>
              </a:rPr>
              <a:t>a</a:t>
            </a:r>
            <a:r>
              <a:rPr dirty="0" sz="1800" spc="-130">
                <a:latin typeface="Arial"/>
                <a:cs typeface="Arial"/>
              </a:rPr>
              <a:t> </a:t>
            </a:r>
            <a:r>
              <a:rPr dirty="0" sz="1800" spc="-55">
                <a:latin typeface="Arial"/>
                <a:cs typeface="Arial"/>
              </a:rPr>
              <a:t>customer</a:t>
            </a:r>
            <a:r>
              <a:rPr dirty="0" sz="1800" spc="-140">
                <a:latin typeface="Arial"/>
                <a:cs typeface="Arial"/>
              </a:rPr>
              <a:t> </a:t>
            </a:r>
            <a:r>
              <a:rPr dirty="0" sz="1800" spc="-80">
                <a:latin typeface="Arial"/>
                <a:cs typeface="Arial"/>
              </a:rPr>
              <a:t>buys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 spc="-120">
                <a:latin typeface="Arial"/>
                <a:cs typeface="Arial"/>
              </a:rPr>
              <a:t>a</a:t>
            </a:r>
            <a:r>
              <a:rPr dirty="0" sz="1800" spc="-130">
                <a:latin typeface="Arial"/>
                <a:cs typeface="Arial"/>
              </a:rPr>
              <a:t> </a:t>
            </a:r>
            <a:r>
              <a:rPr dirty="0" sz="1800" spc="-45">
                <a:latin typeface="Arial"/>
                <a:cs typeface="Arial"/>
              </a:rPr>
              <a:t>computer,</a:t>
            </a:r>
            <a:r>
              <a:rPr dirty="0" sz="1800" spc="-150">
                <a:latin typeface="Arial"/>
                <a:cs typeface="Arial"/>
              </a:rPr>
              <a:t> </a:t>
            </a:r>
            <a:r>
              <a:rPr dirty="0" sz="1800" spc="-30">
                <a:latin typeface="Arial"/>
                <a:cs typeface="Arial"/>
              </a:rPr>
              <a:t>there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 spc="-80">
                <a:latin typeface="Arial"/>
                <a:cs typeface="Arial"/>
              </a:rPr>
              <a:t>is</a:t>
            </a:r>
            <a:r>
              <a:rPr dirty="0" sz="1800" spc="-145">
                <a:latin typeface="Arial"/>
                <a:cs typeface="Arial"/>
              </a:rPr>
              <a:t> </a:t>
            </a:r>
            <a:r>
              <a:rPr dirty="0" sz="1800" spc="-120">
                <a:latin typeface="Arial"/>
                <a:cs typeface="Arial"/>
              </a:rPr>
              <a:t>a</a:t>
            </a:r>
            <a:r>
              <a:rPr dirty="0" sz="1800" spc="-130">
                <a:latin typeface="Arial"/>
                <a:cs typeface="Arial"/>
              </a:rPr>
              <a:t> </a:t>
            </a:r>
            <a:r>
              <a:rPr dirty="0" sz="1800" spc="-140">
                <a:latin typeface="Arial"/>
                <a:cs typeface="Arial"/>
              </a:rPr>
              <a:t>50%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 spc="-95">
                <a:latin typeface="Arial"/>
                <a:cs typeface="Arial"/>
              </a:rPr>
              <a:t>chance</a:t>
            </a:r>
            <a:r>
              <a:rPr dirty="0" sz="1800" spc="-130">
                <a:latin typeface="Arial"/>
                <a:cs typeface="Arial"/>
              </a:rPr>
              <a:t> </a:t>
            </a:r>
            <a:r>
              <a:rPr dirty="0" sz="1800" spc="15">
                <a:latin typeface="Arial"/>
                <a:cs typeface="Arial"/>
              </a:rPr>
              <a:t>that</a:t>
            </a:r>
            <a:r>
              <a:rPr dirty="0" sz="1800" spc="-120">
                <a:latin typeface="Arial"/>
                <a:cs typeface="Arial"/>
              </a:rPr>
              <a:t> </a:t>
            </a:r>
            <a:r>
              <a:rPr dirty="0" sz="1800" spc="-110">
                <a:latin typeface="Arial"/>
                <a:cs typeface="Arial"/>
              </a:rPr>
              <a:t>she</a:t>
            </a:r>
            <a:r>
              <a:rPr dirty="0" sz="1800" spc="-14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will</a:t>
            </a:r>
            <a:r>
              <a:rPr dirty="0" sz="1800" spc="-145">
                <a:latin typeface="Arial"/>
                <a:cs typeface="Arial"/>
              </a:rPr>
              <a:t> </a:t>
            </a:r>
            <a:r>
              <a:rPr dirty="0" sz="1800" spc="-50">
                <a:latin typeface="Arial"/>
                <a:cs typeface="Arial"/>
              </a:rPr>
              <a:t>buy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 spc="-35">
                <a:latin typeface="Arial"/>
                <a:cs typeface="Arial"/>
              </a:rPr>
              <a:t>software.  </a:t>
            </a:r>
            <a:r>
              <a:rPr dirty="0" sz="1800" spc="-180">
                <a:latin typeface="Arial"/>
                <a:cs typeface="Arial"/>
              </a:rPr>
              <a:t>1%</a:t>
            </a:r>
            <a:r>
              <a:rPr dirty="0" sz="1800" spc="-130">
                <a:latin typeface="Arial"/>
                <a:cs typeface="Arial"/>
              </a:rPr>
              <a:t> </a:t>
            </a:r>
            <a:r>
              <a:rPr dirty="0" sz="1800" spc="10">
                <a:latin typeface="Arial"/>
                <a:cs typeface="Arial"/>
              </a:rPr>
              <a:t>of</a:t>
            </a:r>
            <a:r>
              <a:rPr dirty="0" sz="1800" spc="-140">
                <a:latin typeface="Arial"/>
                <a:cs typeface="Arial"/>
              </a:rPr>
              <a:t> </a:t>
            </a:r>
            <a:r>
              <a:rPr dirty="0" sz="1800" spc="-30">
                <a:latin typeface="Arial"/>
                <a:cs typeface="Arial"/>
              </a:rPr>
              <a:t>all</a:t>
            </a:r>
            <a:r>
              <a:rPr dirty="0" sz="1800" spc="-130">
                <a:latin typeface="Arial"/>
                <a:cs typeface="Arial"/>
              </a:rPr>
              <a:t> </a:t>
            </a:r>
            <a:r>
              <a:rPr dirty="0" sz="1800" spc="10">
                <a:latin typeface="Arial"/>
                <a:cs typeface="Arial"/>
              </a:rPr>
              <a:t>of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the</a:t>
            </a:r>
            <a:r>
              <a:rPr dirty="0" sz="1800" spc="-120">
                <a:latin typeface="Arial"/>
                <a:cs typeface="Arial"/>
              </a:rPr>
              <a:t> </a:t>
            </a:r>
            <a:r>
              <a:rPr dirty="0" sz="1800" spc="-55">
                <a:latin typeface="Arial"/>
                <a:cs typeface="Arial"/>
              </a:rPr>
              <a:t>transactions</a:t>
            </a:r>
            <a:r>
              <a:rPr dirty="0" sz="1800" spc="-120">
                <a:latin typeface="Arial"/>
                <a:cs typeface="Arial"/>
              </a:rPr>
              <a:t> </a:t>
            </a:r>
            <a:r>
              <a:rPr dirty="0" sz="1800" spc="-55">
                <a:latin typeface="Arial"/>
                <a:cs typeface="Arial"/>
              </a:rPr>
              <a:t>under</a:t>
            </a:r>
            <a:r>
              <a:rPr dirty="0" sz="1800" spc="-130">
                <a:latin typeface="Arial"/>
                <a:cs typeface="Arial"/>
              </a:rPr>
              <a:t> </a:t>
            </a:r>
            <a:r>
              <a:rPr dirty="0" sz="1800" spc="-85">
                <a:latin typeface="Arial"/>
                <a:cs typeface="Arial"/>
              </a:rPr>
              <a:t>analysis</a:t>
            </a:r>
            <a:r>
              <a:rPr dirty="0" sz="1800" spc="-130">
                <a:latin typeface="Arial"/>
                <a:cs typeface="Arial"/>
              </a:rPr>
              <a:t> </a:t>
            </a:r>
            <a:r>
              <a:rPr dirty="0" sz="1800" spc="-75">
                <a:latin typeface="Arial"/>
                <a:cs typeface="Arial"/>
              </a:rPr>
              <a:t>showed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 spc="15">
                <a:latin typeface="Arial"/>
                <a:cs typeface="Arial"/>
              </a:rPr>
              <a:t>that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 spc="-40">
                <a:latin typeface="Arial"/>
                <a:cs typeface="Arial"/>
              </a:rPr>
              <a:t>computer</a:t>
            </a:r>
            <a:r>
              <a:rPr dirty="0" sz="1800" spc="-150">
                <a:latin typeface="Arial"/>
                <a:cs typeface="Arial"/>
              </a:rPr>
              <a:t> </a:t>
            </a:r>
            <a:r>
              <a:rPr dirty="0" sz="1800" spc="-75">
                <a:latin typeface="Arial"/>
                <a:cs typeface="Arial"/>
              </a:rPr>
              <a:t>and</a:t>
            </a:r>
            <a:r>
              <a:rPr dirty="0" sz="1800" spc="-114">
                <a:latin typeface="Arial"/>
                <a:cs typeface="Arial"/>
              </a:rPr>
              <a:t> </a:t>
            </a:r>
            <a:r>
              <a:rPr dirty="0" sz="1800" spc="-35">
                <a:latin typeface="Arial"/>
                <a:cs typeface="Arial"/>
              </a:rPr>
              <a:t>software</a:t>
            </a:r>
            <a:endParaRPr sz="1800">
              <a:latin typeface="Arial"/>
              <a:cs typeface="Arial"/>
            </a:endParaRPr>
          </a:p>
          <a:p>
            <a:pPr marL="551815">
              <a:lnSpc>
                <a:spcPct val="100000"/>
              </a:lnSpc>
              <a:spcBef>
                <a:spcPts val="865"/>
              </a:spcBef>
            </a:pPr>
            <a:r>
              <a:rPr dirty="0" sz="1800" spc="-80">
                <a:latin typeface="Arial"/>
                <a:cs typeface="Arial"/>
              </a:rPr>
              <a:t>are purchased </a:t>
            </a:r>
            <a:r>
              <a:rPr dirty="0" sz="1800" spc="-30">
                <a:latin typeface="Arial"/>
                <a:cs typeface="Arial"/>
              </a:rPr>
              <a:t>together.</a:t>
            </a:r>
            <a:r>
              <a:rPr dirty="0" sz="1800" spc="-265">
                <a:latin typeface="Arial"/>
                <a:cs typeface="Arial"/>
              </a:rPr>
              <a:t> </a:t>
            </a:r>
            <a:r>
              <a:rPr dirty="0" sz="1800" spc="-6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lvl="1" marL="551815" marR="340995" indent="-228600">
              <a:lnSpc>
                <a:spcPct val="120000"/>
              </a:lnSpc>
              <a:spcBef>
                <a:spcPts val="434"/>
              </a:spcBef>
              <a:buClr>
                <a:srgbClr val="E66C7C"/>
              </a:buClr>
              <a:buChar char="▪"/>
              <a:tabLst>
                <a:tab pos="551815" algn="l"/>
                <a:tab pos="552450" algn="l"/>
              </a:tabLst>
            </a:pPr>
            <a:r>
              <a:rPr dirty="0" sz="1800" spc="-70">
                <a:latin typeface="Arial"/>
                <a:cs typeface="Arial"/>
              </a:rPr>
              <a:t>Associations</a:t>
            </a:r>
            <a:r>
              <a:rPr dirty="0" sz="1800" spc="-160">
                <a:latin typeface="Arial"/>
                <a:cs typeface="Arial"/>
              </a:rPr>
              <a:t> </a:t>
            </a:r>
            <a:r>
              <a:rPr dirty="0" sz="1800" spc="-65">
                <a:latin typeface="Arial"/>
                <a:cs typeface="Arial"/>
              </a:rPr>
              <a:t>rules</a:t>
            </a:r>
            <a:r>
              <a:rPr dirty="0" sz="1800" spc="-145">
                <a:latin typeface="Arial"/>
                <a:cs typeface="Arial"/>
              </a:rPr>
              <a:t> </a:t>
            </a:r>
            <a:r>
              <a:rPr dirty="0" sz="1800" spc="-80">
                <a:latin typeface="Arial"/>
                <a:cs typeface="Arial"/>
              </a:rPr>
              <a:t>are</a:t>
            </a:r>
            <a:r>
              <a:rPr dirty="0" sz="1800" spc="-110">
                <a:latin typeface="Arial"/>
                <a:cs typeface="Arial"/>
              </a:rPr>
              <a:t> </a:t>
            </a:r>
            <a:r>
              <a:rPr dirty="0" sz="1800" spc="-70">
                <a:latin typeface="Arial"/>
                <a:cs typeface="Arial"/>
              </a:rPr>
              <a:t>discarded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 spc="-155">
                <a:latin typeface="Arial"/>
                <a:cs typeface="Arial"/>
              </a:rPr>
              <a:t>as</a:t>
            </a:r>
            <a:r>
              <a:rPr dirty="0" sz="1800" spc="-140">
                <a:latin typeface="Arial"/>
                <a:cs typeface="Arial"/>
              </a:rPr>
              <a:t> </a:t>
            </a:r>
            <a:r>
              <a:rPr dirty="0" sz="1800" spc="-35">
                <a:latin typeface="Arial"/>
                <a:cs typeface="Arial"/>
              </a:rPr>
              <a:t>uninteresting</a:t>
            </a:r>
            <a:r>
              <a:rPr dirty="0" sz="1800" spc="-145">
                <a:latin typeface="Arial"/>
                <a:cs typeface="Arial"/>
              </a:rPr>
              <a:t> </a:t>
            </a:r>
            <a:r>
              <a:rPr dirty="0" sz="1800" spc="40">
                <a:latin typeface="Arial"/>
                <a:cs typeface="Arial"/>
              </a:rPr>
              <a:t>if</a:t>
            </a:r>
            <a:r>
              <a:rPr dirty="0" sz="1800" spc="-14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they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 spc="-40">
                <a:latin typeface="Arial"/>
                <a:cs typeface="Arial"/>
              </a:rPr>
              <a:t>do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not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 spc="-45">
                <a:latin typeface="Arial"/>
                <a:cs typeface="Arial"/>
              </a:rPr>
              <a:t>satisfy</a:t>
            </a:r>
            <a:r>
              <a:rPr dirty="0" sz="1800" spc="-1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both</a:t>
            </a:r>
            <a:r>
              <a:rPr dirty="0" sz="1800" spc="-130">
                <a:latin typeface="Arial"/>
                <a:cs typeface="Arial"/>
              </a:rPr>
              <a:t> </a:t>
            </a:r>
            <a:r>
              <a:rPr dirty="0" sz="1800" spc="-120">
                <a:latin typeface="Arial"/>
                <a:cs typeface="Arial"/>
              </a:rPr>
              <a:t>a  </a:t>
            </a:r>
            <a:r>
              <a:rPr dirty="0" sz="1800" spc="-20">
                <a:latin typeface="Arial"/>
                <a:cs typeface="Arial"/>
              </a:rPr>
              <a:t>minimum</a:t>
            </a:r>
            <a:r>
              <a:rPr dirty="0" sz="1800" spc="-155">
                <a:latin typeface="Arial"/>
                <a:cs typeface="Arial"/>
              </a:rPr>
              <a:t> </a:t>
            </a:r>
            <a:r>
              <a:rPr dirty="0" sz="1800" spc="-40">
                <a:latin typeface="Arial"/>
                <a:cs typeface="Arial"/>
              </a:rPr>
              <a:t>support</a:t>
            </a:r>
            <a:r>
              <a:rPr dirty="0" sz="1800" spc="-160">
                <a:latin typeface="Arial"/>
                <a:cs typeface="Arial"/>
              </a:rPr>
              <a:t> </a:t>
            </a:r>
            <a:r>
              <a:rPr dirty="0" sz="1800" spc="-40">
                <a:latin typeface="Arial"/>
                <a:cs typeface="Arial"/>
              </a:rPr>
              <a:t>threshold</a:t>
            </a:r>
            <a:r>
              <a:rPr dirty="0" sz="1800" spc="-150">
                <a:latin typeface="Arial"/>
                <a:cs typeface="Arial"/>
              </a:rPr>
              <a:t> </a:t>
            </a:r>
            <a:r>
              <a:rPr dirty="0" sz="1800" spc="-75">
                <a:latin typeface="Arial"/>
                <a:cs typeface="Arial"/>
              </a:rPr>
              <a:t>and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 spc="-120">
                <a:latin typeface="Arial"/>
                <a:cs typeface="Arial"/>
              </a:rPr>
              <a:t>a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minimum</a:t>
            </a:r>
            <a:r>
              <a:rPr dirty="0" sz="1800" spc="-150">
                <a:latin typeface="Arial"/>
                <a:cs typeface="Arial"/>
              </a:rPr>
              <a:t> </a:t>
            </a:r>
            <a:r>
              <a:rPr dirty="0" sz="1800" spc="-55">
                <a:latin typeface="Arial"/>
                <a:cs typeface="Arial"/>
              </a:rPr>
              <a:t>confidence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 spc="-35">
                <a:latin typeface="Arial"/>
                <a:cs typeface="Arial"/>
              </a:rPr>
              <a:t>threshold.</a:t>
            </a:r>
            <a:endParaRPr sz="1800">
              <a:latin typeface="Arial"/>
              <a:cs typeface="Arial"/>
            </a:endParaRPr>
          </a:p>
          <a:p>
            <a:pPr marL="286385" marR="643890" indent="-274320">
              <a:lnSpc>
                <a:spcPct val="120100"/>
              </a:lnSpc>
              <a:spcBef>
                <a:spcPts val="475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dirty="0" sz="2400" spc="-55">
                <a:latin typeface="Arial"/>
                <a:cs typeface="Arial"/>
              </a:rPr>
              <a:t>Correlation</a:t>
            </a:r>
            <a:r>
              <a:rPr dirty="0" sz="2400" spc="-300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Analysis:</a:t>
            </a:r>
            <a:r>
              <a:rPr dirty="0" sz="2400" spc="-160">
                <a:latin typeface="Arial"/>
                <a:cs typeface="Arial"/>
              </a:rPr>
              <a:t> </a:t>
            </a:r>
            <a:r>
              <a:rPr dirty="0" sz="2400" spc="-35">
                <a:latin typeface="Arial"/>
                <a:cs typeface="Arial"/>
              </a:rPr>
              <a:t>additional</a:t>
            </a:r>
            <a:r>
              <a:rPr dirty="0" sz="2400" spc="-155">
                <a:latin typeface="Arial"/>
                <a:cs typeface="Arial"/>
              </a:rPr>
              <a:t> </a:t>
            </a:r>
            <a:r>
              <a:rPr dirty="0" sz="2400" spc="-110">
                <a:latin typeface="Arial"/>
                <a:cs typeface="Arial"/>
              </a:rPr>
              <a:t>analysis</a:t>
            </a:r>
            <a:r>
              <a:rPr dirty="0" sz="2400" spc="-165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to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find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40">
                <a:latin typeface="Arial"/>
                <a:cs typeface="Arial"/>
              </a:rPr>
              <a:t>statistical  </a:t>
            </a:r>
            <a:r>
              <a:rPr dirty="0" sz="2400" spc="-55">
                <a:latin typeface="Arial"/>
                <a:cs typeface="Arial"/>
              </a:rPr>
              <a:t>correlations </a:t>
            </a:r>
            <a:r>
              <a:rPr dirty="0" sz="2400" spc="-60">
                <a:latin typeface="Arial"/>
                <a:cs typeface="Arial"/>
              </a:rPr>
              <a:t>between </a:t>
            </a:r>
            <a:r>
              <a:rPr dirty="0" sz="2400" spc="-105">
                <a:latin typeface="Arial"/>
                <a:cs typeface="Arial"/>
              </a:rPr>
              <a:t>associated</a:t>
            </a:r>
            <a:r>
              <a:rPr dirty="0" sz="2400" spc="-445">
                <a:latin typeface="Arial"/>
                <a:cs typeface="Arial"/>
              </a:rPr>
              <a:t> </a:t>
            </a:r>
            <a:r>
              <a:rPr dirty="0" sz="2400" spc="-90">
                <a:latin typeface="Arial"/>
                <a:cs typeface="Arial"/>
              </a:rPr>
              <a:t>pairs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576072"/>
            <a:ext cx="5640324" cy="810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674111" y="6547815"/>
            <a:ext cx="24504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5">
                <a:solidFill>
                  <a:srgbClr val="3E3E3E"/>
                </a:solidFill>
                <a:latin typeface="Arial"/>
                <a:cs typeface="Arial"/>
              </a:rPr>
              <a:t>Data</a:t>
            </a:r>
            <a:r>
              <a:rPr dirty="0" sz="1200" spc="-11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3E3E3E"/>
                </a:solidFill>
                <a:latin typeface="Arial"/>
                <a:cs typeface="Arial"/>
              </a:rPr>
              <a:t>Mining:</a:t>
            </a:r>
            <a:r>
              <a:rPr dirty="0" sz="1200" spc="-1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200" spc="-60">
                <a:solidFill>
                  <a:srgbClr val="3E3E3E"/>
                </a:solidFill>
                <a:latin typeface="Arial"/>
                <a:cs typeface="Arial"/>
              </a:rPr>
              <a:t>Concepts</a:t>
            </a:r>
            <a:r>
              <a:rPr dirty="0" sz="1200" spc="-10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200" spc="-50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z="1200" spc="-1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200" spc="-65">
                <a:solidFill>
                  <a:srgbClr val="3E3E3E"/>
                </a:solidFill>
                <a:latin typeface="Arial"/>
                <a:cs typeface="Arial"/>
              </a:rPr>
              <a:t>Techniques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022" y="6547815"/>
            <a:ext cx="1631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30">
                <a:solidFill>
                  <a:srgbClr val="3E3E3E"/>
                </a:solidFill>
                <a:latin typeface="Arial"/>
                <a:cs typeface="Arial"/>
              </a:rPr>
              <a:t>23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9221" y="1505839"/>
            <a:ext cx="39001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2740" algn="l"/>
              </a:tabLst>
            </a:pPr>
            <a:r>
              <a:rPr dirty="0" sz="1900" spc="-484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pc="-80">
                <a:latin typeface="Arial"/>
                <a:cs typeface="Arial"/>
              </a:rPr>
              <a:t>Classification </a:t>
            </a:r>
            <a:r>
              <a:rPr dirty="0" spc="-95">
                <a:latin typeface="Arial"/>
                <a:cs typeface="Arial"/>
              </a:rPr>
              <a:t>and</a:t>
            </a:r>
            <a:r>
              <a:rPr dirty="0" spc="-315">
                <a:latin typeface="Arial"/>
                <a:cs typeface="Arial"/>
              </a:rPr>
              <a:t> </a:t>
            </a:r>
            <a:r>
              <a:rPr dirty="0" spc="-55">
                <a:latin typeface="Arial"/>
                <a:cs typeface="Arial"/>
              </a:rPr>
              <a:t>Prediction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7854" y="1868206"/>
            <a:ext cx="7830820" cy="3533140"/>
          </a:xfrm>
          <a:prstGeom prst="rect">
            <a:avLst/>
          </a:prstGeom>
        </p:spPr>
        <p:txBody>
          <a:bodyPr wrap="square" lIns="0" tIns="146050" rIns="0" bIns="0" rtlCol="0" vert="horz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15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dirty="0" sz="2000" spc="-65"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  <a:p>
            <a:pPr lvl="1" marL="551815" marR="394335" indent="-228600">
              <a:lnSpc>
                <a:spcPct val="120000"/>
              </a:lnSpc>
              <a:spcBef>
                <a:spcPts val="450"/>
              </a:spcBef>
              <a:buClr>
                <a:srgbClr val="E66C7C"/>
              </a:buClr>
              <a:buChar char="▪"/>
              <a:tabLst>
                <a:tab pos="551815" algn="l"/>
                <a:tab pos="552450" algn="l"/>
              </a:tabLst>
            </a:pPr>
            <a:r>
              <a:rPr dirty="0" sz="1600" spc="-80">
                <a:latin typeface="Arial"/>
                <a:cs typeface="Arial"/>
              </a:rPr>
              <a:t>The</a:t>
            </a:r>
            <a:r>
              <a:rPr dirty="0" sz="1600" spc="-114">
                <a:latin typeface="Arial"/>
                <a:cs typeface="Arial"/>
              </a:rPr>
              <a:t> </a:t>
            </a:r>
            <a:r>
              <a:rPr dirty="0" sz="1600" spc="-90">
                <a:latin typeface="Arial"/>
                <a:cs typeface="Arial"/>
              </a:rPr>
              <a:t>process</a:t>
            </a:r>
            <a:r>
              <a:rPr dirty="0" sz="1600" spc="-120">
                <a:latin typeface="Arial"/>
                <a:cs typeface="Arial"/>
              </a:rPr>
              <a:t> </a:t>
            </a:r>
            <a:r>
              <a:rPr dirty="0" sz="1600" spc="5">
                <a:latin typeface="Arial"/>
                <a:cs typeface="Arial"/>
              </a:rPr>
              <a:t>of</a:t>
            </a:r>
            <a:r>
              <a:rPr dirty="0" sz="1600" spc="-110">
                <a:latin typeface="Arial"/>
                <a:cs typeface="Arial"/>
              </a:rPr>
              <a:t> </a:t>
            </a:r>
            <a:r>
              <a:rPr dirty="0" sz="1600" spc="-15">
                <a:latin typeface="Arial"/>
                <a:cs typeface="Arial"/>
              </a:rPr>
              <a:t>finding</a:t>
            </a:r>
            <a:r>
              <a:rPr dirty="0" sz="1600" spc="-70">
                <a:latin typeface="Arial"/>
                <a:cs typeface="Arial"/>
              </a:rPr>
              <a:t> </a:t>
            </a:r>
            <a:r>
              <a:rPr dirty="0" sz="1600" spc="-110">
                <a:latin typeface="Arial"/>
                <a:cs typeface="Arial"/>
              </a:rPr>
              <a:t>a</a:t>
            </a:r>
            <a:r>
              <a:rPr dirty="0" sz="1600" spc="-120">
                <a:latin typeface="Arial"/>
                <a:cs typeface="Arial"/>
              </a:rPr>
              <a:t> </a:t>
            </a:r>
            <a:r>
              <a:rPr dirty="0" sz="1600" spc="-35">
                <a:latin typeface="Arial"/>
                <a:cs typeface="Arial"/>
              </a:rPr>
              <a:t>model</a:t>
            </a:r>
            <a:r>
              <a:rPr dirty="0" sz="1600" spc="-80">
                <a:latin typeface="Arial"/>
                <a:cs typeface="Arial"/>
              </a:rPr>
              <a:t> </a:t>
            </a:r>
            <a:r>
              <a:rPr dirty="0" sz="1600" spc="10">
                <a:latin typeface="Arial"/>
                <a:cs typeface="Arial"/>
              </a:rPr>
              <a:t>that</a:t>
            </a:r>
            <a:r>
              <a:rPr dirty="0" sz="1600" spc="-125">
                <a:latin typeface="Arial"/>
                <a:cs typeface="Arial"/>
              </a:rPr>
              <a:t> </a:t>
            </a:r>
            <a:r>
              <a:rPr dirty="0" sz="1600" spc="-75">
                <a:latin typeface="Arial"/>
                <a:cs typeface="Arial"/>
              </a:rPr>
              <a:t>describes</a:t>
            </a:r>
            <a:r>
              <a:rPr dirty="0" sz="1600" spc="-70">
                <a:latin typeface="Arial"/>
                <a:cs typeface="Arial"/>
              </a:rPr>
              <a:t> </a:t>
            </a:r>
            <a:r>
              <a:rPr dirty="0" sz="1600" spc="-65">
                <a:latin typeface="Arial"/>
                <a:cs typeface="Arial"/>
              </a:rPr>
              <a:t>and</a:t>
            </a:r>
            <a:r>
              <a:rPr dirty="0" sz="1600" spc="-100">
                <a:latin typeface="Arial"/>
                <a:cs typeface="Arial"/>
              </a:rPr>
              <a:t> </a:t>
            </a:r>
            <a:r>
              <a:rPr dirty="0" sz="1600" spc="-50">
                <a:latin typeface="Arial"/>
                <a:cs typeface="Arial"/>
              </a:rPr>
              <a:t>distinguishes</a:t>
            </a:r>
            <a:r>
              <a:rPr dirty="0" sz="1600" spc="-80">
                <a:latin typeface="Arial"/>
                <a:cs typeface="Arial"/>
              </a:rPr>
              <a:t> </a:t>
            </a:r>
            <a:r>
              <a:rPr dirty="0" sz="1600" spc="-15">
                <a:latin typeface="Arial"/>
                <a:cs typeface="Arial"/>
              </a:rPr>
              <a:t>the</a:t>
            </a:r>
            <a:r>
              <a:rPr dirty="0" sz="1600" spc="-125">
                <a:latin typeface="Arial"/>
                <a:cs typeface="Arial"/>
              </a:rPr>
              <a:t> </a:t>
            </a:r>
            <a:r>
              <a:rPr dirty="0" sz="1600" spc="-40">
                <a:latin typeface="Arial"/>
                <a:cs typeface="Arial"/>
              </a:rPr>
              <a:t>data</a:t>
            </a:r>
            <a:r>
              <a:rPr dirty="0" sz="1600" spc="-100">
                <a:latin typeface="Arial"/>
                <a:cs typeface="Arial"/>
              </a:rPr>
              <a:t> </a:t>
            </a:r>
            <a:r>
              <a:rPr dirty="0" sz="1600" spc="-114">
                <a:latin typeface="Arial"/>
                <a:cs typeface="Arial"/>
              </a:rPr>
              <a:t>classes</a:t>
            </a:r>
            <a:r>
              <a:rPr dirty="0" sz="1600" spc="-8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or  </a:t>
            </a:r>
            <a:r>
              <a:rPr dirty="0" sz="1600" spc="-60">
                <a:latin typeface="Arial"/>
                <a:cs typeface="Arial"/>
              </a:rPr>
              <a:t>concepts,</a:t>
            </a:r>
            <a:r>
              <a:rPr dirty="0" sz="1600" spc="-100">
                <a:latin typeface="Arial"/>
                <a:cs typeface="Arial"/>
              </a:rPr>
              <a:t> </a:t>
            </a:r>
            <a:r>
              <a:rPr dirty="0" sz="1600" spc="5">
                <a:latin typeface="Arial"/>
                <a:cs typeface="Arial"/>
              </a:rPr>
              <a:t>for</a:t>
            </a:r>
            <a:r>
              <a:rPr dirty="0" sz="1600" spc="-105">
                <a:latin typeface="Arial"/>
                <a:cs typeface="Arial"/>
              </a:rPr>
              <a:t> </a:t>
            </a:r>
            <a:r>
              <a:rPr dirty="0" sz="1600" spc="-15">
                <a:latin typeface="Arial"/>
                <a:cs typeface="Arial"/>
              </a:rPr>
              <a:t>the</a:t>
            </a:r>
            <a:r>
              <a:rPr dirty="0" sz="1600" spc="-130">
                <a:latin typeface="Arial"/>
                <a:cs typeface="Arial"/>
              </a:rPr>
              <a:t> </a:t>
            </a:r>
            <a:r>
              <a:rPr dirty="0" sz="1600" spc="-65">
                <a:latin typeface="Arial"/>
                <a:cs typeface="Arial"/>
              </a:rPr>
              <a:t>purpose</a:t>
            </a:r>
            <a:r>
              <a:rPr dirty="0" sz="1600" spc="-125">
                <a:latin typeface="Arial"/>
                <a:cs typeface="Arial"/>
              </a:rPr>
              <a:t> </a:t>
            </a:r>
            <a:r>
              <a:rPr dirty="0" sz="1600" spc="5">
                <a:latin typeface="Arial"/>
                <a:cs typeface="Arial"/>
              </a:rPr>
              <a:t>of</a:t>
            </a:r>
            <a:r>
              <a:rPr dirty="0" sz="1600" spc="-110">
                <a:latin typeface="Arial"/>
                <a:cs typeface="Arial"/>
              </a:rPr>
              <a:t> </a:t>
            </a:r>
            <a:r>
              <a:rPr dirty="0" sz="1600" spc="-45">
                <a:latin typeface="Arial"/>
                <a:cs typeface="Arial"/>
              </a:rPr>
              <a:t>being</a:t>
            </a:r>
            <a:r>
              <a:rPr dirty="0" sz="1600" spc="-95">
                <a:latin typeface="Arial"/>
                <a:cs typeface="Arial"/>
              </a:rPr>
              <a:t> </a:t>
            </a:r>
            <a:r>
              <a:rPr dirty="0" sz="1600" spc="-60">
                <a:latin typeface="Arial"/>
                <a:cs typeface="Arial"/>
              </a:rPr>
              <a:t>able</a:t>
            </a:r>
            <a:r>
              <a:rPr dirty="0" sz="1600" spc="-85">
                <a:latin typeface="Arial"/>
                <a:cs typeface="Arial"/>
              </a:rPr>
              <a:t> </a:t>
            </a:r>
            <a:r>
              <a:rPr dirty="0" sz="1600" spc="30">
                <a:latin typeface="Arial"/>
                <a:cs typeface="Arial"/>
              </a:rPr>
              <a:t>to</a:t>
            </a:r>
            <a:r>
              <a:rPr dirty="0" sz="1600" spc="-130">
                <a:latin typeface="Arial"/>
                <a:cs typeface="Arial"/>
              </a:rPr>
              <a:t> </a:t>
            </a:r>
            <a:r>
              <a:rPr dirty="0" sz="1600" spc="-105">
                <a:latin typeface="Arial"/>
                <a:cs typeface="Arial"/>
              </a:rPr>
              <a:t>use</a:t>
            </a:r>
            <a:r>
              <a:rPr dirty="0" sz="1600" spc="-120">
                <a:latin typeface="Arial"/>
                <a:cs typeface="Arial"/>
              </a:rPr>
              <a:t> </a:t>
            </a:r>
            <a:r>
              <a:rPr dirty="0" sz="1600" spc="-15">
                <a:latin typeface="Arial"/>
                <a:cs typeface="Arial"/>
              </a:rPr>
              <a:t>the</a:t>
            </a:r>
            <a:r>
              <a:rPr dirty="0" sz="1600" spc="-114">
                <a:latin typeface="Arial"/>
                <a:cs typeface="Arial"/>
              </a:rPr>
              <a:t> </a:t>
            </a:r>
            <a:r>
              <a:rPr dirty="0" sz="1600" spc="-35">
                <a:latin typeface="Arial"/>
                <a:cs typeface="Arial"/>
              </a:rPr>
              <a:t>model</a:t>
            </a:r>
            <a:r>
              <a:rPr dirty="0" sz="1600" spc="-95">
                <a:latin typeface="Arial"/>
                <a:cs typeface="Arial"/>
              </a:rPr>
              <a:t> </a:t>
            </a:r>
            <a:r>
              <a:rPr dirty="0" sz="1600" spc="30">
                <a:latin typeface="Arial"/>
                <a:cs typeface="Arial"/>
              </a:rPr>
              <a:t>to</a:t>
            </a:r>
            <a:r>
              <a:rPr dirty="0" sz="1600" spc="-13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predict</a:t>
            </a:r>
            <a:r>
              <a:rPr dirty="0" sz="1600" spc="-110">
                <a:latin typeface="Arial"/>
                <a:cs typeface="Arial"/>
              </a:rPr>
              <a:t> </a:t>
            </a:r>
            <a:r>
              <a:rPr dirty="0" sz="1600" spc="-15">
                <a:latin typeface="Arial"/>
                <a:cs typeface="Arial"/>
              </a:rPr>
              <a:t>the</a:t>
            </a:r>
            <a:r>
              <a:rPr dirty="0" sz="1600" spc="-114">
                <a:latin typeface="Arial"/>
                <a:cs typeface="Arial"/>
              </a:rPr>
              <a:t> </a:t>
            </a:r>
            <a:r>
              <a:rPr dirty="0" sz="1600" spc="-105">
                <a:latin typeface="Arial"/>
                <a:cs typeface="Arial"/>
              </a:rPr>
              <a:t>class </a:t>
            </a:r>
            <a:r>
              <a:rPr dirty="0" sz="1600" spc="5">
                <a:latin typeface="Arial"/>
                <a:cs typeface="Arial"/>
              </a:rPr>
              <a:t>of</a:t>
            </a:r>
            <a:endParaRPr sz="1600">
              <a:latin typeface="Arial"/>
              <a:cs typeface="Arial"/>
            </a:endParaRPr>
          </a:p>
          <a:p>
            <a:pPr marL="551815">
              <a:lnSpc>
                <a:spcPct val="100000"/>
              </a:lnSpc>
              <a:spcBef>
                <a:spcPts val="765"/>
              </a:spcBef>
            </a:pPr>
            <a:r>
              <a:rPr dirty="0" sz="1600" spc="-50">
                <a:latin typeface="Arial"/>
                <a:cs typeface="Arial"/>
              </a:rPr>
              <a:t>objects </a:t>
            </a:r>
            <a:r>
              <a:rPr dirty="0" sz="1600" spc="-75">
                <a:latin typeface="Arial"/>
                <a:cs typeface="Arial"/>
              </a:rPr>
              <a:t>whose </a:t>
            </a:r>
            <a:r>
              <a:rPr dirty="0" sz="1600" spc="-105">
                <a:latin typeface="Arial"/>
                <a:cs typeface="Arial"/>
              </a:rPr>
              <a:t>class </a:t>
            </a:r>
            <a:r>
              <a:rPr dirty="0" sz="1600" spc="-45">
                <a:latin typeface="Arial"/>
                <a:cs typeface="Arial"/>
              </a:rPr>
              <a:t>label </a:t>
            </a:r>
            <a:r>
              <a:rPr dirty="0" sz="1600" spc="-70">
                <a:latin typeface="Arial"/>
                <a:cs typeface="Arial"/>
              </a:rPr>
              <a:t>is</a:t>
            </a:r>
            <a:r>
              <a:rPr dirty="0" sz="1600" spc="-260">
                <a:latin typeface="Arial"/>
                <a:cs typeface="Arial"/>
              </a:rPr>
              <a:t> </a:t>
            </a:r>
            <a:r>
              <a:rPr dirty="0" sz="1600" spc="-40">
                <a:latin typeface="Arial"/>
                <a:cs typeface="Arial"/>
              </a:rPr>
              <a:t>unknown.</a:t>
            </a:r>
            <a:endParaRPr sz="1600">
              <a:latin typeface="Arial"/>
              <a:cs typeface="Arial"/>
            </a:endParaRPr>
          </a:p>
          <a:p>
            <a:pPr lvl="1" marL="551815" indent="-229235">
              <a:lnSpc>
                <a:spcPct val="100000"/>
              </a:lnSpc>
              <a:spcBef>
                <a:spcPts val="770"/>
              </a:spcBef>
              <a:buClr>
                <a:srgbClr val="E66C7C"/>
              </a:buClr>
              <a:buChar char="▪"/>
              <a:tabLst>
                <a:tab pos="551815" algn="l"/>
                <a:tab pos="552450" algn="l"/>
              </a:tabLst>
            </a:pPr>
            <a:r>
              <a:rPr dirty="0" sz="1600" spc="-80">
                <a:latin typeface="Arial"/>
                <a:cs typeface="Arial"/>
              </a:rPr>
              <a:t>The</a:t>
            </a:r>
            <a:r>
              <a:rPr dirty="0" sz="1600" spc="-114">
                <a:latin typeface="Arial"/>
                <a:cs typeface="Arial"/>
              </a:rPr>
              <a:t> </a:t>
            </a:r>
            <a:r>
              <a:rPr dirty="0" sz="1600" spc="-50">
                <a:latin typeface="Arial"/>
                <a:cs typeface="Arial"/>
              </a:rPr>
              <a:t>derived</a:t>
            </a:r>
            <a:r>
              <a:rPr dirty="0" sz="1600" spc="-90">
                <a:latin typeface="Arial"/>
                <a:cs typeface="Arial"/>
              </a:rPr>
              <a:t> </a:t>
            </a:r>
            <a:r>
              <a:rPr dirty="0" sz="1600" spc="-40">
                <a:latin typeface="Arial"/>
                <a:cs typeface="Arial"/>
              </a:rPr>
              <a:t>model</a:t>
            </a:r>
            <a:r>
              <a:rPr dirty="0" sz="1600" spc="-95">
                <a:latin typeface="Arial"/>
                <a:cs typeface="Arial"/>
              </a:rPr>
              <a:t> </a:t>
            </a:r>
            <a:r>
              <a:rPr dirty="0" sz="1600" spc="-70">
                <a:latin typeface="Arial"/>
                <a:cs typeface="Arial"/>
              </a:rPr>
              <a:t>is</a:t>
            </a:r>
            <a:r>
              <a:rPr dirty="0" sz="1600" spc="-110">
                <a:latin typeface="Arial"/>
                <a:cs typeface="Arial"/>
              </a:rPr>
              <a:t> </a:t>
            </a:r>
            <a:r>
              <a:rPr dirty="0" sz="1600" spc="-90">
                <a:latin typeface="Arial"/>
                <a:cs typeface="Arial"/>
              </a:rPr>
              <a:t>based </a:t>
            </a:r>
            <a:r>
              <a:rPr dirty="0" sz="1600" spc="-45">
                <a:latin typeface="Arial"/>
                <a:cs typeface="Arial"/>
              </a:rPr>
              <a:t>on</a:t>
            </a:r>
            <a:r>
              <a:rPr dirty="0" sz="1600" spc="-110">
                <a:latin typeface="Arial"/>
                <a:cs typeface="Arial"/>
              </a:rPr>
              <a:t> </a:t>
            </a:r>
            <a:r>
              <a:rPr dirty="0" sz="1600" spc="-15">
                <a:latin typeface="Arial"/>
                <a:cs typeface="Arial"/>
              </a:rPr>
              <a:t>the</a:t>
            </a:r>
            <a:r>
              <a:rPr dirty="0" sz="1600" spc="-125">
                <a:latin typeface="Arial"/>
                <a:cs typeface="Arial"/>
              </a:rPr>
              <a:t> </a:t>
            </a:r>
            <a:r>
              <a:rPr dirty="0" sz="1600" spc="-75">
                <a:latin typeface="Arial"/>
                <a:cs typeface="Arial"/>
              </a:rPr>
              <a:t>analysis</a:t>
            </a:r>
            <a:r>
              <a:rPr dirty="0" sz="1600" spc="-85">
                <a:latin typeface="Arial"/>
                <a:cs typeface="Arial"/>
              </a:rPr>
              <a:t> </a:t>
            </a:r>
            <a:r>
              <a:rPr dirty="0" sz="1600" spc="10">
                <a:latin typeface="Arial"/>
                <a:cs typeface="Arial"/>
              </a:rPr>
              <a:t>of</a:t>
            </a:r>
            <a:r>
              <a:rPr dirty="0" sz="1600" spc="-125">
                <a:latin typeface="Arial"/>
                <a:cs typeface="Arial"/>
              </a:rPr>
              <a:t> </a:t>
            </a:r>
            <a:r>
              <a:rPr dirty="0" sz="1600" spc="-110">
                <a:latin typeface="Arial"/>
                <a:cs typeface="Arial"/>
              </a:rPr>
              <a:t>a </a:t>
            </a:r>
            <a:r>
              <a:rPr dirty="0" sz="1600" spc="-50">
                <a:latin typeface="Arial"/>
                <a:cs typeface="Arial"/>
              </a:rPr>
              <a:t>set</a:t>
            </a:r>
            <a:r>
              <a:rPr dirty="0" sz="1600" spc="-120">
                <a:latin typeface="Arial"/>
                <a:cs typeface="Arial"/>
              </a:rPr>
              <a:t> </a:t>
            </a:r>
            <a:r>
              <a:rPr dirty="0" sz="1600" spc="10">
                <a:latin typeface="Arial"/>
                <a:cs typeface="Arial"/>
              </a:rPr>
              <a:t>of</a:t>
            </a:r>
            <a:r>
              <a:rPr dirty="0" sz="1600" spc="-11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training</a:t>
            </a:r>
            <a:r>
              <a:rPr dirty="0" sz="1600" spc="-95">
                <a:latin typeface="Arial"/>
                <a:cs typeface="Arial"/>
              </a:rPr>
              <a:t> </a:t>
            </a:r>
            <a:r>
              <a:rPr dirty="0" sz="1600" spc="-40">
                <a:latin typeface="Arial"/>
                <a:cs typeface="Arial"/>
              </a:rPr>
              <a:t>data</a:t>
            </a:r>
            <a:r>
              <a:rPr dirty="0" sz="1600" spc="-100">
                <a:latin typeface="Arial"/>
                <a:cs typeface="Arial"/>
              </a:rPr>
              <a:t> </a:t>
            </a:r>
            <a:r>
              <a:rPr dirty="0" sz="1600" spc="-50">
                <a:latin typeface="Arial"/>
                <a:cs typeface="Arial"/>
              </a:rPr>
              <a:t>(data</a:t>
            </a:r>
            <a:r>
              <a:rPr dirty="0" sz="1600" spc="-105">
                <a:latin typeface="Arial"/>
                <a:cs typeface="Arial"/>
              </a:rPr>
              <a:t> </a:t>
            </a:r>
            <a:r>
              <a:rPr dirty="0" sz="1600" spc="-45">
                <a:latin typeface="Arial"/>
                <a:cs typeface="Arial"/>
              </a:rPr>
              <a:t>objects</a:t>
            </a:r>
            <a:r>
              <a:rPr dirty="0" sz="1600" spc="-95">
                <a:latin typeface="Arial"/>
                <a:cs typeface="Arial"/>
              </a:rPr>
              <a:t> </a:t>
            </a:r>
            <a:r>
              <a:rPr dirty="0" sz="1600" spc="-70">
                <a:latin typeface="Arial"/>
                <a:cs typeface="Arial"/>
              </a:rPr>
              <a:t>whose</a:t>
            </a:r>
            <a:endParaRPr sz="1600">
              <a:latin typeface="Arial"/>
              <a:cs typeface="Arial"/>
            </a:endParaRPr>
          </a:p>
          <a:p>
            <a:pPr marL="551815">
              <a:lnSpc>
                <a:spcPct val="100000"/>
              </a:lnSpc>
              <a:spcBef>
                <a:spcPts val="385"/>
              </a:spcBef>
            </a:pPr>
            <a:r>
              <a:rPr dirty="0" sz="1600" spc="-105">
                <a:latin typeface="Arial"/>
                <a:cs typeface="Arial"/>
              </a:rPr>
              <a:t>class </a:t>
            </a:r>
            <a:r>
              <a:rPr dirty="0" sz="1600" spc="-45">
                <a:latin typeface="Arial"/>
                <a:cs typeface="Arial"/>
              </a:rPr>
              <a:t>label </a:t>
            </a:r>
            <a:r>
              <a:rPr dirty="0" sz="1600" spc="-70">
                <a:latin typeface="Arial"/>
                <a:cs typeface="Arial"/>
              </a:rPr>
              <a:t>is</a:t>
            </a:r>
            <a:r>
              <a:rPr dirty="0" sz="1600" spc="-165">
                <a:latin typeface="Arial"/>
                <a:cs typeface="Arial"/>
              </a:rPr>
              <a:t> </a:t>
            </a:r>
            <a:r>
              <a:rPr dirty="0" sz="1600" spc="-45">
                <a:latin typeface="Arial"/>
                <a:cs typeface="Arial"/>
              </a:rPr>
              <a:t>known).</a:t>
            </a:r>
            <a:endParaRPr sz="1600">
              <a:latin typeface="Arial"/>
              <a:cs typeface="Arial"/>
            </a:endParaRPr>
          </a:p>
          <a:p>
            <a:pPr lvl="1" marL="551815" indent="-229235">
              <a:lnSpc>
                <a:spcPct val="100000"/>
              </a:lnSpc>
              <a:spcBef>
                <a:spcPts val="770"/>
              </a:spcBef>
              <a:buClr>
                <a:srgbClr val="E66C7C"/>
              </a:buClr>
              <a:buChar char="▪"/>
              <a:tabLst>
                <a:tab pos="551815" algn="l"/>
                <a:tab pos="552450" algn="l"/>
              </a:tabLst>
            </a:pPr>
            <a:r>
              <a:rPr dirty="0" sz="1600" spc="-80">
                <a:latin typeface="Arial"/>
                <a:cs typeface="Arial"/>
              </a:rPr>
              <a:t>The</a:t>
            </a:r>
            <a:r>
              <a:rPr dirty="0" sz="1600" spc="-114">
                <a:latin typeface="Arial"/>
                <a:cs typeface="Arial"/>
              </a:rPr>
              <a:t> </a:t>
            </a:r>
            <a:r>
              <a:rPr dirty="0" sz="1600" spc="-35">
                <a:latin typeface="Arial"/>
                <a:cs typeface="Arial"/>
              </a:rPr>
              <a:t>model</a:t>
            </a:r>
            <a:r>
              <a:rPr dirty="0" sz="1600" spc="-100">
                <a:latin typeface="Arial"/>
                <a:cs typeface="Arial"/>
              </a:rPr>
              <a:t> </a:t>
            </a:r>
            <a:r>
              <a:rPr dirty="0" sz="1600" spc="-95">
                <a:latin typeface="Arial"/>
                <a:cs typeface="Arial"/>
              </a:rPr>
              <a:t>can</a:t>
            </a:r>
            <a:r>
              <a:rPr dirty="0" sz="1600" spc="-105">
                <a:latin typeface="Arial"/>
                <a:cs typeface="Arial"/>
              </a:rPr>
              <a:t> </a:t>
            </a:r>
            <a:r>
              <a:rPr dirty="0" sz="1600" spc="-70">
                <a:latin typeface="Arial"/>
                <a:cs typeface="Arial"/>
              </a:rPr>
              <a:t>be</a:t>
            </a:r>
            <a:r>
              <a:rPr dirty="0" sz="1600" spc="-120">
                <a:latin typeface="Arial"/>
                <a:cs typeface="Arial"/>
              </a:rPr>
              <a:t> </a:t>
            </a:r>
            <a:r>
              <a:rPr dirty="0" sz="1600" spc="-50">
                <a:latin typeface="Arial"/>
                <a:cs typeface="Arial"/>
              </a:rPr>
              <a:t>represented</a:t>
            </a:r>
            <a:r>
              <a:rPr dirty="0" sz="1600" spc="-7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in</a:t>
            </a:r>
            <a:r>
              <a:rPr dirty="0" sz="1600" spc="-100">
                <a:latin typeface="Arial"/>
                <a:cs typeface="Arial"/>
              </a:rPr>
              <a:t> </a:t>
            </a:r>
            <a:r>
              <a:rPr dirty="0" sz="1600" spc="-65" i="1">
                <a:latin typeface="Arial"/>
                <a:cs typeface="Arial"/>
              </a:rPr>
              <a:t>classification</a:t>
            </a:r>
            <a:r>
              <a:rPr dirty="0" sz="1600" spc="-75" i="1">
                <a:latin typeface="Arial"/>
                <a:cs typeface="Arial"/>
              </a:rPr>
              <a:t> </a:t>
            </a:r>
            <a:r>
              <a:rPr dirty="0" sz="1600" spc="-114" i="1">
                <a:latin typeface="Arial"/>
                <a:cs typeface="Arial"/>
              </a:rPr>
              <a:t>(IF-THEN)</a:t>
            </a:r>
            <a:r>
              <a:rPr dirty="0" sz="1600" spc="-140" i="1">
                <a:latin typeface="Arial"/>
                <a:cs typeface="Arial"/>
              </a:rPr>
              <a:t> </a:t>
            </a:r>
            <a:r>
              <a:rPr dirty="0" sz="1600" spc="-80" i="1">
                <a:latin typeface="Arial"/>
                <a:cs typeface="Arial"/>
              </a:rPr>
              <a:t>rules,</a:t>
            </a:r>
            <a:r>
              <a:rPr dirty="0" sz="1600" spc="-95" i="1">
                <a:latin typeface="Arial"/>
                <a:cs typeface="Arial"/>
              </a:rPr>
              <a:t> </a:t>
            </a:r>
            <a:r>
              <a:rPr dirty="0" sz="1600" spc="-60">
                <a:latin typeface="Arial"/>
                <a:cs typeface="Arial"/>
              </a:rPr>
              <a:t>decision</a:t>
            </a:r>
            <a:r>
              <a:rPr dirty="0" sz="1600" spc="-85">
                <a:latin typeface="Arial"/>
                <a:cs typeface="Arial"/>
              </a:rPr>
              <a:t> </a:t>
            </a:r>
            <a:r>
              <a:rPr dirty="0" sz="1600" spc="-50">
                <a:latin typeface="Arial"/>
                <a:cs typeface="Arial"/>
              </a:rPr>
              <a:t>trees,</a:t>
            </a:r>
            <a:endParaRPr sz="1600">
              <a:latin typeface="Arial"/>
              <a:cs typeface="Arial"/>
            </a:endParaRPr>
          </a:p>
          <a:p>
            <a:pPr marL="551815">
              <a:lnSpc>
                <a:spcPct val="100000"/>
              </a:lnSpc>
              <a:spcBef>
                <a:spcPts val="770"/>
              </a:spcBef>
            </a:pPr>
            <a:r>
              <a:rPr dirty="0" sz="1600" spc="-75" i="1">
                <a:latin typeface="Arial"/>
                <a:cs typeface="Arial"/>
              </a:rPr>
              <a:t>neural </a:t>
            </a:r>
            <a:r>
              <a:rPr dirty="0" sz="1600" spc="-65" i="1">
                <a:latin typeface="Arial"/>
                <a:cs typeface="Arial"/>
              </a:rPr>
              <a:t>networks,</a:t>
            </a:r>
            <a:r>
              <a:rPr dirty="0" sz="1600" spc="-130" i="1">
                <a:latin typeface="Arial"/>
                <a:cs typeface="Arial"/>
              </a:rPr>
              <a:t> </a:t>
            </a:r>
            <a:r>
              <a:rPr dirty="0" sz="1600" spc="-30">
                <a:latin typeface="Arial"/>
                <a:cs typeface="Arial"/>
              </a:rPr>
              <a:t>etc.</a:t>
            </a:r>
            <a:endParaRPr sz="1600">
              <a:latin typeface="Arial"/>
              <a:cs typeface="Arial"/>
            </a:endParaRPr>
          </a:p>
          <a:p>
            <a:pPr marL="287020" indent="-274320">
              <a:lnSpc>
                <a:spcPct val="100000"/>
              </a:lnSpc>
              <a:spcBef>
                <a:spcPts val="894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dirty="0" sz="2000" spc="-45">
                <a:latin typeface="Arial"/>
                <a:cs typeface="Arial"/>
              </a:rPr>
              <a:t>Prediction</a:t>
            </a:r>
            <a:endParaRPr sz="2000">
              <a:latin typeface="Arial"/>
              <a:cs typeface="Arial"/>
            </a:endParaRPr>
          </a:p>
          <a:p>
            <a:pPr lvl="1" marL="551815" indent="-229235">
              <a:lnSpc>
                <a:spcPct val="100000"/>
              </a:lnSpc>
              <a:spcBef>
                <a:spcPts val="835"/>
              </a:spcBef>
              <a:buClr>
                <a:srgbClr val="E66C7C"/>
              </a:buClr>
              <a:buChar char="▪"/>
              <a:tabLst>
                <a:tab pos="551815" algn="l"/>
                <a:tab pos="552450" algn="l"/>
              </a:tabLst>
            </a:pPr>
            <a:r>
              <a:rPr dirty="0" sz="1600" spc="-40">
                <a:latin typeface="Arial"/>
                <a:cs typeface="Arial"/>
              </a:rPr>
              <a:t>Predict</a:t>
            </a:r>
            <a:r>
              <a:rPr dirty="0" sz="1600" spc="-110">
                <a:latin typeface="Arial"/>
                <a:cs typeface="Arial"/>
              </a:rPr>
              <a:t> </a:t>
            </a:r>
            <a:r>
              <a:rPr dirty="0" sz="1600" spc="-55">
                <a:latin typeface="Arial"/>
                <a:cs typeface="Arial"/>
              </a:rPr>
              <a:t>missing</a:t>
            </a:r>
            <a:r>
              <a:rPr dirty="0" sz="1600" spc="-9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or</a:t>
            </a:r>
            <a:r>
              <a:rPr dirty="0" sz="1600" spc="-120">
                <a:latin typeface="Arial"/>
                <a:cs typeface="Arial"/>
              </a:rPr>
              <a:t> </a:t>
            </a:r>
            <a:r>
              <a:rPr dirty="0" sz="1600" spc="-55">
                <a:latin typeface="Arial"/>
                <a:cs typeface="Arial"/>
              </a:rPr>
              <a:t>unavailable</a:t>
            </a:r>
            <a:r>
              <a:rPr dirty="0" sz="1600" spc="-70">
                <a:latin typeface="Arial"/>
                <a:cs typeface="Arial"/>
              </a:rPr>
              <a:t> </a:t>
            </a:r>
            <a:r>
              <a:rPr dirty="0" sz="1600" spc="-50">
                <a:latin typeface="Arial"/>
                <a:cs typeface="Arial"/>
              </a:rPr>
              <a:t>numerical</a:t>
            </a:r>
            <a:r>
              <a:rPr dirty="0" sz="1600" spc="-90">
                <a:latin typeface="Arial"/>
                <a:cs typeface="Arial"/>
              </a:rPr>
              <a:t> </a:t>
            </a:r>
            <a:r>
              <a:rPr dirty="0" sz="1600" spc="-40">
                <a:latin typeface="Arial"/>
                <a:cs typeface="Arial"/>
              </a:rPr>
              <a:t>data</a:t>
            </a:r>
            <a:r>
              <a:rPr dirty="0" sz="1600" spc="-105">
                <a:latin typeface="Arial"/>
                <a:cs typeface="Arial"/>
              </a:rPr>
              <a:t> </a:t>
            </a:r>
            <a:r>
              <a:rPr dirty="0" sz="1600" spc="-80">
                <a:latin typeface="Arial"/>
                <a:cs typeface="Arial"/>
              </a:rPr>
              <a:t>values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576072"/>
            <a:ext cx="5640324" cy="810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674111" y="6547815"/>
            <a:ext cx="24504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5">
                <a:solidFill>
                  <a:srgbClr val="3E3E3E"/>
                </a:solidFill>
                <a:latin typeface="Arial"/>
                <a:cs typeface="Arial"/>
              </a:rPr>
              <a:t>Data</a:t>
            </a:r>
            <a:r>
              <a:rPr dirty="0" sz="1200" spc="-11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3E3E3E"/>
                </a:solidFill>
                <a:latin typeface="Arial"/>
                <a:cs typeface="Arial"/>
              </a:rPr>
              <a:t>Mining:</a:t>
            </a:r>
            <a:r>
              <a:rPr dirty="0" sz="1200" spc="-1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200" spc="-60">
                <a:solidFill>
                  <a:srgbClr val="3E3E3E"/>
                </a:solidFill>
                <a:latin typeface="Arial"/>
                <a:cs typeface="Arial"/>
              </a:rPr>
              <a:t>Concepts</a:t>
            </a:r>
            <a:r>
              <a:rPr dirty="0" sz="1200" spc="-10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200" spc="-50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z="1200" spc="-1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200" spc="-65">
                <a:solidFill>
                  <a:srgbClr val="3E3E3E"/>
                </a:solidFill>
                <a:latin typeface="Arial"/>
                <a:cs typeface="Arial"/>
              </a:rPr>
              <a:t>Techniques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77782" y="6547815"/>
            <a:ext cx="1822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60">
                <a:solidFill>
                  <a:srgbClr val="3E3E3E"/>
                </a:solidFill>
                <a:latin typeface="Arial"/>
                <a:cs typeface="Arial"/>
              </a:rPr>
              <a:t>24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0" y="1905000"/>
            <a:ext cx="8217224" cy="4260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2396" y="594359"/>
            <a:ext cx="5321808" cy="393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674111" y="6547815"/>
            <a:ext cx="24504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5">
                <a:solidFill>
                  <a:srgbClr val="3E3E3E"/>
                </a:solidFill>
                <a:latin typeface="Arial"/>
                <a:cs typeface="Arial"/>
              </a:rPr>
              <a:t>Data</a:t>
            </a:r>
            <a:r>
              <a:rPr dirty="0" sz="1200" spc="-11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3E3E3E"/>
                </a:solidFill>
                <a:latin typeface="Arial"/>
                <a:cs typeface="Arial"/>
              </a:rPr>
              <a:t>Mining:</a:t>
            </a:r>
            <a:r>
              <a:rPr dirty="0" sz="1200" spc="-1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200" spc="-60">
                <a:solidFill>
                  <a:srgbClr val="3E3E3E"/>
                </a:solidFill>
                <a:latin typeface="Arial"/>
                <a:cs typeface="Arial"/>
              </a:rPr>
              <a:t>Concepts</a:t>
            </a:r>
            <a:r>
              <a:rPr dirty="0" sz="1200" spc="-10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200" spc="-50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z="1200" spc="-1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200" spc="-65">
                <a:solidFill>
                  <a:srgbClr val="3E3E3E"/>
                </a:solidFill>
                <a:latin typeface="Arial"/>
                <a:cs typeface="Arial"/>
              </a:rPr>
              <a:t>Techniques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88451" y="6547815"/>
            <a:ext cx="1676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14">
                <a:solidFill>
                  <a:srgbClr val="3E3E3E"/>
                </a:solidFill>
                <a:latin typeface="Arial"/>
                <a:cs typeface="Arial"/>
              </a:rPr>
              <a:t>25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3021" y="1461642"/>
            <a:ext cx="23202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2740" algn="l"/>
              </a:tabLst>
            </a:pPr>
            <a:r>
              <a:rPr dirty="0" sz="1900" spc="-484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pc="-90">
                <a:latin typeface="Arial"/>
                <a:cs typeface="Arial"/>
              </a:rPr>
              <a:t>Cluster</a:t>
            </a:r>
            <a:r>
              <a:rPr dirty="0" spc="-355">
                <a:latin typeface="Arial"/>
                <a:cs typeface="Arial"/>
              </a:rPr>
              <a:t> </a:t>
            </a:r>
            <a:r>
              <a:rPr dirty="0" spc="-100">
                <a:latin typeface="Arial"/>
                <a:cs typeface="Arial"/>
              </a:rPr>
              <a:t>Analysis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1654" y="1830490"/>
            <a:ext cx="7951470" cy="165163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58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dirty="0" sz="2000" spc="-155">
                <a:latin typeface="Arial"/>
                <a:cs typeface="Arial"/>
              </a:rPr>
              <a:t>Class</a:t>
            </a:r>
            <a:r>
              <a:rPr dirty="0" sz="2000" spc="-18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label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is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unknown:</a:t>
            </a:r>
            <a:r>
              <a:rPr dirty="0" sz="2000" spc="-19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group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data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45">
                <a:latin typeface="Arial"/>
                <a:cs typeface="Arial"/>
              </a:rPr>
              <a:t>to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form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new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classes</a:t>
            </a:r>
            <a:endParaRPr sz="2000">
              <a:latin typeface="Arial"/>
              <a:cs typeface="Arial"/>
            </a:endParaRPr>
          </a:p>
          <a:p>
            <a:pPr marL="286385" marR="5080" indent="-274320">
              <a:lnSpc>
                <a:spcPct val="100000"/>
              </a:lnSpc>
              <a:spcBef>
                <a:spcPts val="484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dirty="0" sz="2000" spc="-90">
                <a:latin typeface="Arial"/>
                <a:cs typeface="Arial"/>
              </a:rPr>
              <a:t>Clusters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objects</a:t>
            </a:r>
            <a:r>
              <a:rPr dirty="0" sz="2000" spc="26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are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formed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based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on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principle</a:t>
            </a:r>
            <a:r>
              <a:rPr dirty="0" sz="2000" spc="-180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 spc="-80" i="1">
                <a:latin typeface="Arial"/>
                <a:cs typeface="Arial"/>
              </a:rPr>
              <a:t>maximizing</a:t>
            </a:r>
            <a:r>
              <a:rPr dirty="0" sz="2000" spc="-195" i="1">
                <a:latin typeface="Arial"/>
                <a:cs typeface="Arial"/>
              </a:rPr>
              <a:t> </a:t>
            </a:r>
            <a:r>
              <a:rPr dirty="0" sz="2000" spc="-20" i="1">
                <a:latin typeface="Arial"/>
                <a:cs typeface="Arial"/>
              </a:rPr>
              <a:t>intra-  </a:t>
            </a:r>
            <a:r>
              <a:rPr dirty="0" sz="2000" spc="-130" i="1">
                <a:latin typeface="Arial"/>
                <a:cs typeface="Arial"/>
              </a:rPr>
              <a:t>class</a:t>
            </a:r>
            <a:r>
              <a:rPr dirty="0" sz="2000" spc="-185" i="1">
                <a:latin typeface="Arial"/>
                <a:cs typeface="Arial"/>
              </a:rPr>
              <a:t> </a:t>
            </a:r>
            <a:r>
              <a:rPr dirty="0" sz="2000" spc="-40" i="1">
                <a:latin typeface="Arial"/>
                <a:cs typeface="Arial"/>
              </a:rPr>
              <a:t>similarity</a:t>
            </a:r>
            <a:r>
              <a:rPr dirty="0" sz="2000" spc="-200" i="1">
                <a:latin typeface="Arial"/>
                <a:cs typeface="Arial"/>
              </a:rPr>
              <a:t> </a:t>
            </a:r>
            <a:r>
              <a:rPr dirty="0" sz="2000" spc="-60" i="1">
                <a:latin typeface="Arial"/>
                <a:cs typeface="Arial"/>
              </a:rPr>
              <a:t>&amp;</a:t>
            </a:r>
            <a:r>
              <a:rPr dirty="0" sz="2000" spc="-155" i="1">
                <a:latin typeface="Arial"/>
                <a:cs typeface="Arial"/>
              </a:rPr>
              <a:t> </a:t>
            </a:r>
            <a:r>
              <a:rPr dirty="0" sz="2000" spc="-75" i="1">
                <a:latin typeface="Arial"/>
                <a:cs typeface="Arial"/>
              </a:rPr>
              <a:t>minimizing</a:t>
            </a:r>
            <a:r>
              <a:rPr dirty="0" sz="2000" spc="-190" i="1">
                <a:latin typeface="Arial"/>
                <a:cs typeface="Arial"/>
              </a:rPr>
              <a:t> </a:t>
            </a:r>
            <a:r>
              <a:rPr dirty="0" sz="2000" spc="-85" i="1">
                <a:latin typeface="Arial"/>
                <a:cs typeface="Arial"/>
              </a:rPr>
              <a:t>interclass</a:t>
            </a:r>
            <a:r>
              <a:rPr dirty="0" sz="2000" spc="-170" i="1">
                <a:latin typeface="Arial"/>
                <a:cs typeface="Arial"/>
              </a:rPr>
              <a:t> </a:t>
            </a:r>
            <a:r>
              <a:rPr dirty="0" sz="2000" spc="-40" i="1">
                <a:latin typeface="Arial"/>
                <a:cs typeface="Arial"/>
              </a:rPr>
              <a:t>similarity</a:t>
            </a:r>
            <a:endParaRPr sz="2000">
              <a:latin typeface="Arial"/>
              <a:cs typeface="Arial"/>
            </a:endParaRPr>
          </a:p>
          <a:p>
            <a:pPr lvl="1" marL="551815" marR="988060" indent="-228600">
              <a:lnSpc>
                <a:spcPct val="120000"/>
              </a:lnSpc>
              <a:spcBef>
                <a:spcPts val="25"/>
              </a:spcBef>
              <a:buClr>
                <a:srgbClr val="E66C7C"/>
              </a:buClr>
              <a:buChar char="▪"/>
              <a:tabLst>
                <a:tab pos="551815" algn="l"/>
                <a:tab pos="552450" algn="l"/>
              </a:tabLst>
            </a:pPr>
            <a:r>
              <a:rPr dirty="0" sz="1600" spc="-75">
                <a:latin typeface="Arial"/>
                <a:cs typeface="Arial"/>
              </a:rPr>
              <a:t>E.g.</a:t>
            </a:r>
            <a:r>
              <a:rPr dirty="0" sz="1600" spc="-105">
                <a:latin typeface="Arial"/>
                <a:cs typeface="Arial"/>
              </a:rPr>
              <a:t> </a:t>
            </a:r>
            <a:r>
              <a:rPr dirty="0" sz="1600" spc="-15">
                <a:latin typeface="Arial"/>
                <a:cs typeface="Arial"/>
              </a:rPr>
              <a:t>Identify</a:t>
            </a:r>
            <a:r>
              <a:rPr dirty="0" sz="1600" spc="-95">
                <a:latin typeface="Arial"/>
                <a:cs typeface="Arial"/>
              </a:rPr>
              <a:t> </a:t>
            </a:r>
            <a:r>
              <a:rPr dirty="0" sz="1600" spc="-65">
                <a:latin typeface="Arial"/>
                <a:cs typeface="Arial"/>
              </a:rPr>
              <a:t>homogeneous</a:t>
            </a:r>
            <a:r>
              <a:rPr dirty="0" sz="1600" spc="-90">
                <a:latin typeface="Arial"/>
                <a:cs typeface="Arial"/>
              </a:rPr>
              <a:t> </a:t>
            </a:r>
            <a:r>
              <a:rPr dirty="0" sz="1600" spc="-50">
                <a:latin typeface="Arial"/>
                <a:cs typeface="Arial"/>
              </a:rPr>
              <a:t>subpopulations</a:t>
            </a:r>
            <a:r>
              <a:rPr dirty="0" sz="1600" spc="-100">
                <a:latin typeface="Arial"/>
                <a:cs typeface="Arial"/>
              </a:rPr>
              <a:t> </a:t>
            </a:r>
            <a:r>
              <a:rPr dirty="0" sz="1600" spc="5">
                <a:latin typeface="Arial"/>
                <a:cs typeface="Arial"/>
              </a:rPr>
              <a:t>of</a:t>
            </a:r>
            <a:r>
              <a:rPr dirty="0" sz="1600" spc="-110">
                <a:latin typeface="Arial"/>
                <a:cs typeface="Arial"/>
              </a:rPr>
              <a:t> </a:t>
            </a:r>
            <a:r>
              <a:rPr dirty="0" sz="1600" spc="-60">
                <a:latin typeface="Arial"/>
                <a:cs typeface="Arial"/>
              </a:rPr>
              <a:t>customers.</a:t>
            </a:r>
            <a:r>
              <a:rPr dirty="0" sz="1600" spc="-220">
                <a:latin typeface="Arial"/>
                <a:cs typeface="Arial"/>
              </a:rPr>
              <a:t> </a:t>
            </a:r>
            <a:r>
              <a:rPr dirty="0" sz="1600" spc="-100">
                <a:latin typeface="Arial"/>
                <a:cs typeface="Arial"/>
              </a:rPr>
              <a:t>These</a:t>
            </a:r>
            <a:r>
              <a:rPr dirty="0" sz="1600" spc="-95">
                <a:latin typeface="Arial"/>
                <a:cs typeface="Arial"/>
              </a:rPr>
              <a:t> </a:t>
            </a:r>
            <a:r>
              <a:rPr dirty="0" sz="1600" spc="-60">
                <a:latin typeface="Arial"/>
                <a:cs typeface="Arial"/>
              </a:rPr>
              <a:t>clusters</a:t>
            </a:r>
            <a:r>
              <a:rPr dirty="0" sz="1600" spc="-105">
                <a:latin typeface="Arial"/>
                <a:cs typeface="Arial"/>
              </a:rPr>
              <a:t> </a:t>
            </a:r>
            <a:r>
              <a:rPr dirty="0" sz="1600" spc="-55">
                <a:latin typeface="Arial"/>
                <a:cs typeface="Arial"/>
              </a:rPr>
              <a:t>may  </a:t>
            </a:r>
            <a:r>
              <a:rPr dirty="0" sz="1600" spc="-50">
                <a:latin typeface="Arial"/>
                <a:cs typeface="Arial"/>
              </a:rPr>
              <a:t>represent</a:t>
            </a:r>
            <a:r>
              <a:rPr dirty="0" sz="1600" spc="-105">
                <a:latin typeface="Arial"/>
                <a:cs typeface="Arial"/>
              </a:rPr>
              <a:t> </a:t>
            </a:r>
            <a:r>
              <a:rPr dirty="0" sz="1600" spc="-35">
                <a:latin typeface="Arial"/>
                <a:cs typeface="Arial"/>
              </a:rPr>
              <a:t>individual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target</a:t>
            </a:r>
            <a:r>
              <a:rPr dirty="0" sz="1600" spc="-114">
                <a:latin typeface="Arial"/>
                <a:cs typeface="Arial"/>
              </a:rPr>
              <a:t> </a:t>
            </a:r>
            <a:r>
              <a:rPr dirty="0" sz="1600" spc="-60">
                <a:latin typeface="Arial"/>
                <a:cs typeface="Arial"/>
              </a:rPr>
              <a:t>groups</a:t>
            </a:r>
            <a:r>
              <a:rPr dirty="0" sz="1600" spc="-1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14">
                <a:latin typeface="Arial"/>
                <a:cs typeface="Arial"/>
              </a:rPr>
              <a:t> </a:t>
            </a:r>
            <a:r>
              <a:rPr dirty="0" sz="1600" spc="-30">
                <a:latin typeface="Arial"/>
                <a:cs typeface="Arial"/>
              </a:rPr>
              <a:t>marketing.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95400" y="3581400"/>
            <a:ext cx="5486400" cy="3017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2396" y="594359"/>
            <a:ext cx="5321808" cy="393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674111" y="6547815"/>
            <a:ext cx="24504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5">
                <a:solidFill>
                  <a:srgbClr val="3E3E3E"/>
                </a:solidFill>
                <a:latin typeface="Arial"/>
                <a:cs typeface="Arial"/>
              </a:rPr>
              <a:t>Data</a:t>
            </a:r>
            <a:r>
              <a:rPr dirty="0" sz="1200" spc="-11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3E3E3E"/>
                </a:solidFill>
                <a:latin typeface="Arial"/>
                <a:cs typeface="Arial"/>
              </a:rPr>
              <a:t>Mining:</a:t>
            </a:r>
            <a:r>
              <a:rPr dirty="0" sz="1200" spc="-1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200" spc="-60">
                <a:solidFill>
                  <a:srgbClr val="3E3E3E"/>
                </a:solidFill>
                <a:latin typeface="Arial"/>
                <a:cs typeface="Arial"/>
              </a:rPr>
              <a:t>Concepts</a:t>
            </a:r>
            <a:r>
              <a:rPr dirty="0" sz="1200" spc="-10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200" spc="-50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z="1200" spc="-1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200" spc="-65">
                <a:solidFill>
                  <a:srgbClr val="3E3E3E"/>
                </a:solidFill>
                <a:latin typeface="Arial"/>
                <a:cs typeface="Arial"/>
              </a:rPr>
              <a:t>Techniques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77782" y="6547815"/>
            <a:ext cx="1835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5">
                <a:solidFill>
                  <a:srgbClr val="3E3E3E"/>
                </a:solidFill>
                <a:latin typeface="Arial"/>
                <a:cs typeface="Arial"/>
              </a:rPr>
              <a:t>26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3021" y="1461642"/>
            <a:ext cx="231203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2740" algn="l"/>
              </a:tabLst>
            </a:pPr>
            <a:r>
              <a:rPr dirty="0" sz="1900" spc="-484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pc="-25">
                <a:latin typeface="Arial"/>
                <a:cs typeface="Arial"/>
              </a:rPr>
              <a:t>Outlier</a:t>
            </a:r>
            <a:r>
              <a:rPr dirty="0" spc="-345">
                <a:latin typeface="Arial"/>
                <a:cs typeface="Arial"/>
              </a:rPr>
              <a:t> </a:t>
            </a:r>
            <a:r>
              <a:rPr dirty="0" spc="-100">
                <a:latin typeface="Arial"/>
                <a:cs typeface="Arial"/>
              </a:rPr>
              <a:t>Analysis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3021" y="1830490"/>
            <a:ext cx="7433309" cy="310261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625475" indent="-274955">
              <a:lnSpc>
                <a:spcPct val="100000"/>
              </a:lnSpc>
              <a:spcBef>
                <a:spcPts val="58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55">
                <a:latin typeface="Arial"/>
                <a:cs typeface="Arial"/>
              </a:rPr>
              <a:t>Data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that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do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no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comply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25">
                <a:latin typeface="Arial"/>
                <a:cs typeface="Arial"/>
              </a:rPr>
              <a:t>with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the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general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behavior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or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model.</a:t>
            </a:r>
            <a:endParaRPr sz="2000">
              <a:latin typeface="Arial"/>
              <a:cs typeface="Arial"/>
            </a:endParaRPr>
          </a:p>
          <a:p>
            <a:pPr marL="625475" indent="-274955">
              <a:lnSpc>
                <a:spcPct val="100000"/>
              </a:lnSpc>
              <a:spcBef>
                <a:spcPts val="484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45">
                <a:latin typeface="Arial"/>
                <a:cs typeface="Arial"/>
              </a:rPr>
              <a:t>Outliers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are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usually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discarded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165">
                <a:latin typeface="Arial"/>
                <a:cs typeface="Arial"/>
              </a:rPr>
              <a:t>as </a:t>
            </a:r>
            <a:r>
              <a:rPr dirty="0" sz="2000" spc="-80">
                <a:latin typeface="Arial"/>
                <a:cs typeface="Arial"/>
              </a:rPr>
              <a:t>noise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or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exceptions.</a:t>
            </a:r>
            <a:endParaRPr sz="2000">
              <a:latin typeface="Arial"/>
              <a:cs typeface="Arial"/>
            </a:endParaRPr>
          </a:p>
          <a:p>
            <a:pPr marL="625475" indent="-274955">
              <a:lnSpc>
                <a:spcPct val="100000"/>
              </a:lnSpc>
              <a:spcBef>
                <a:spcPts val="48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65">
                <a:latin typeface="Arial"/>
                <a:cs typeface="Arial"/>
              </a:rPr>
              <a:t>Useful </a:t>
            </a:r>
            <a:r>
              <a:rPr dirty="0" sz="2000" spc="5">
                <a:latin typeface="Arial"/>
                <a:cs typeface="Arial"/>
              </a:rPr>
              <a:t>for </a:t>
            </a:r>
            <a:r>
              <a:rPr dirty="0" sz="2000" spc="-35">
                <a:latin typeface="Arial"/>
                <a:cs typeface="Arial"/>
              </a:rPr>
              <a:t>fraud</a:t>
            </a:r>
            <a:r>
              <a:rPr dirty="0" sz="2000" spc="-4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detection.</a:t>
            </a:r>
            <a:endParaRPr sz="2000">
              <a:latin typeface="Arial"/>
              <a:cs typeface="Arial"/>
            </a:endParaRPr>
          </a:p>
          <a:p>
            <a:pPr lvl="1" marL="890269" indent="-229235">
              <a:lnSpc>
                <a:spcPts val="1889"/>
              </a:lnSpc>
              <a:spcBef>
                <a:spcPts val="409"/>
              </a:spcBef>
              <a:buClr>
                <a:srgbClr val="E66C7C"/>
              </a:buClr>
              <a:buChar char="▪"/>
              <a:tabLst>
                <a:tab pos="890269" algn="l"/>
                <a:tab pos="890905" algn="l"/>
              </a:tabLst>
            </a:pPr>
            <a:r>
              <a:rPr dirty="0" sz="1600" spc="-75">
                <a:latin typeface="Arial"/>
                <a:cs typeface="Arial"/>
              </a:rPr>
              <a:t>E.g.</a:t>
            </a:r>
            <a:r>
              <a:rPr dirty="0" sz="1600" spc="-105">
                <a:latin typeface="Arial"/>
                <a:cs typeface="Arial"/>
              </a:rPr>
              <a:t> </a:t>
            </a:r>
            <a:r>
              <a:rPr dirty="0" sz="1600" spc="-35">
                <a:latin typeface="Arial"/>
                <a:cs typeface="Arial"/>
              </a:rPr>
              <a:t>Detect</a:t>
            </a:r>
            <a:r>
              <a:rPr dirty="0" sz="1600" spc="-105">
                <a:latin typeface="Arial"/>
                <a:cs typeface="Arial"/>
              </a:rPr>
              <a:t> </a:t>
            </a:r>
            <a:r>
              <a:rPr dirty="0" sz="1600" spc="-90">
                <a:latin typeface="Arial"/>
                <a:cs typeface="Arial"/>
              </a:rPr>
              <a:t>purchases</a:t>
            </a:r>
            <a:r>
              <a:rPr dirty="0" sz="1600" spc="-114">
                <a:latin typeface="Arial"/>
                <a:cs typeface="Arial"/>
              </a:rPr>
              <a:t> </a:t>
            </a:r>
            <a:r>
              <a:rPr dirty="0" sz="1600" spc="5">
                <a:latin typeface="Arial"/>
                <a:cs typeface="Arial"/>
              </a:rPr>
              <a:t>of</a:t>
            </a:r>
            <a:r>
              <a:rPr dirty="0" sz="1600" spc="-114">
                <a:latin typeface="Arial"/>
                <a:cs typeface="Arial"/>
              </a:rPr>
              <a:t> </a:t>
            </a:r>
            <a:r>
              <a:rPr dirty="0" sz="1600" spc="-35">
                <a:latin typeface="Arial"/>
                <a:cs typeface="Arial"/>
              </a:rPr>
              <a:t>extremely</a:t>
            </a:r>
            <a:r>
              <a:rPr dirty="0" sz="1600" spc="-110">
                <a:latin typeface="Arial"/>
                <a:cs typeface="Arial"/>
              </a:rPr>
              <a:t> </a:t>
            </a:r>
            <a:r>
              <a:rPr dirty="0" sz="1600" spc="-50">
                <a:latin typeface="Arial"/>
                <a:cs typeface="Arial"/>
              </a:rPr>
              <a:t>large</a:t>
            </a:r>
            <a:r>
              <a:rPr dirty="0" sz="1600" spc="-110">
                <a:latin typeface="Arial"/>
                <a:cs typeface="Arial"/>
              </a:rPr>
              <a:t> </a:t>
            </a:r>
            <a:r>
              <a:rPr dirty="0" sz="1600" spc="-50">
                <a:latin typeface="Arial"/>
                <a:cs typeface="Arial"/>
              </a:rPr>
              <a:t>amounts</a:t>
            </a:r>
            <a:endParaRPr sz="1600">
              <a:latin typeface="Arial"/>
              <a:cs typeface="Arial"/>
            </a:endParaRPr>
          </a:p>
          <a:p>
            <a:pPr marL="332740" indent="-320675">
              <a:lnSpc>
                <a:spcPts val="2850"/>
              </a:lnSpc>
              <a:buClr>
                <a:srgbClr val="EFAC00"/>
              </a:buClr>
              <a:buSzPct val="79166"/>
              <a:buChar char=""/>
              <a:tabLst>
                <a:tab pos="332740" algn="l"/>
                <a:tab pos="333375" algn="l"/>
              </a:tabLst>
            </a:pPr>
            <a:r>
              <a:rPr dirty="0" sz="2400" spc="-55">
                <a:latin typeface="Arial"/>
                <a:cs typeface="Arial"/>
              </a:rPr>
              <a:t>Evolution</a:t>
            </a:r>
            <a:r>
              <a:rPr dirty="0" sz="2400" spc="-295">
                <a:latin typeface="Arial"/>
                <a:cs typeface="Arial"/>
              </a:rPr>
              <a:t> </a:t>
            </a:r>
            <a:r>
              <a:rPr dirty="0" sz="2400" spc="-100">
                <a:latin typeface="Arial"/>
                <a:cs typeface="Arial"/>
              </a:rPr>
              <a:t>Analysis</a:t>
            </a:r>
            <a:endParaRPr sz="2400">
              <a:latin typeface="Arial"/>
              <a:cs typeface="Arial"/>
            </a:endParaRPr>
          </a:p>
          <a:p>
            <a:pPr lvl="1" marL="625475" marR="378460" indent="-274320">
              <a:lnSpc>
                <a:spcPct val="120000"/>
              </a:lnSpc>
              <a:spcBef>
                <a:spcPts val="3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95">
                <a:latin typeface="Arial"/>
                <a:cs typeface="Arial"/>
              </a:rPr>
              <a:t>Describes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models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regularities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or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trends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for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objects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whose  </a:t>
            </a:r>
            <a:r>
              <a:rPr dirty="0" sz="2000" spc="-55">
                <a:latin typeface="Arial"/>
                <a:cs typeface="Arial"/>
              </a:rPr>
              <a:t>behavior </a:t>
            </a:r>
            <a:r>
              <a:rPr dirty="0" sz="2000" spc="-110">
                <a:latin typeface="Arial"/>
                <a:cs typeface="Arial"/>
              </a:rPr>
              <a:t>changes </a:t>
            </a:r>
            <a:r>
              <a:rPr dirty="0" sz="2000" spc="-65">
                <a:latin typeface="Arial"/>
                <a:cs typeface="Arial"/>
              </a:rPr>
              <a:t>over</a:t>
            </a:r>
            <a:r>
              <a:rPr dirty="0" sz="2000" spc="-34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time.</a:t>
            </a:r>
            <a:endParaRPr sz="2000">
              <a:latin typeface="Arial"/>
              <a:cs typeface="Arial"/>
            </a:endParaRPr>
          </a:p>
          <a:p>
            <a:pPr lvl="2" marL="890269" marR="5080" indent="-228600">
              <a:lnSpc>
                <a:spcPct val="120000"/>
              </a:lnSpc>
              <a:spcBef>
                <a:spcPts val="30"/>
              </a:spcBef>
              <a:buClr>
                <a:srgbClr val="E66C7C"/>
              </a:buClr>
              <a:buChar char="▪"/>
              <a:tabLst>
                <a:tab pos="890269" algn="l"/>
                <a:tab pos="890905" algn="l"/>
              </a:tabLst>
            </a:pPr>
            <a:r>
              <a:rPr dirty="0" sz="1600" spc="-75">
                <a:latin typeface="Arial"/>
                <a:cs typeface="Arial"/>
              </a:rPr>
              <a:t>E.g.</a:t>
            </a:r>
            <a:r>
              <a:rPr dirty="0" sz="1600" spc="-100">
                <a:latin typeface="Arial"/>
                <a:cs typeface="Arial"/>
              </a:rPr>
              <a:t> </a:t>
            </a:r>
            <a:r>
              <a:rPr dirty="0" sz="1600" spc="-15">
                <a:latin typeface="Arial"/>
                <a:cs typeface="Arial"/>
              </a:rPr>
              <a:t>Identify</a:t>
            </a:r>
            <a:r>
              <a:rPr dirty="0" sz="1600" spc="-95">
                <a:latin typeface="Arial"/>
                <a:cs typeface="Arial"/>
              </a:rPr>
              <a:t> </a:t>
            </a:r>
            <a:r>
              <a:rPr dirty="0" sz="1600" spc="-50">
                <a:latin typeface="Arial"/>
                <a:cs typeface="Arial"/>
              </a:rPr>
              <a:t>stock</a:t>
            </a:r>
            <a:r>
              <a:rPr dirty="0" sz="1600" spc="-114">
                <a:latin typeface="Arial"/>
                <a:cs typeface="Arial"/>
              </a:rPr>
              <a:t> </a:t>
            </a:r>
            <a:r>
              <a:rPr dirty="0" sz="1600" spc="-30">
                <a:latin typeface="Arial"/>
                <a:cs typeface="Arial"/>
              </a:rPr>
              <a:t>evolution</a:t>
            </a:r>
            <a:r>
              <a:rPr dirty="0" sz="1600" spc="-100">
                <a:latin typeface="Arial"/>
                <a:cs typeface="Arial"/>
              </a:rPr>
              <a:t> </a:t>
            </a:r>
            <a:r>
              <a:rPr dirty="0" sz="1600" spc="-35">
                <a:latin typeface="Arial"/>
                <a:cs typeface="Arial"/>
              </a:rPr>
              <a:t>regularities</a:t>
            </a:r>
            <a:r>
              <a:rPr dirty="0" sz="1600" spc="-95">
                <a:latin typeface="Arial"/>
                <a:cs typeface="Arial"/>
              </a:rPr>
              <a:t> </a:t>
            </a:r>
            <a:r>
              <a:rPr dirty="0" sz="1600" spc="5">
                <a:latin typeface="Arial"/>
                <a:cs typeface="Arial"/>
              </a:rPr>
              <a:t>for</a:t>
            </a:r>
            <a:r>
              <a:rPr dirty="0" sz="1600" spc="-114">
                <a:latin typeface="Arial"/>
                <a:cs typeface="Arial"/>
              </a:rPr>
              <a:t> </a:t>
            </a:r>
            <a:r>
              <a:rPr dirty="0" sz="1600" spc="-45">
                <a:latin typeface="Arial"/>
                <a:cs typeface="Arial"/>
              </a:rPr>
              <a:t>overall</a:t>
            </a:r>
            <a:r>
              <a:rPr dirty="0" sz="1600" spc="-95">
                <a:latin typeface="Arial"/>
                <a:cs typeface="Arial"/>
              </a:rPr>
              <a:t> </a:t>
            </a:r>
            <a:r>
              <a:rPr dirty="0" sz="1600" spc="-65">
                <a:latin typeface="Arial"/>
                <a:cs typeface="Arial"/>
              </a:rPr>
              <a:t>stocks</a:t>
            </a:r>
            <a:r>
              <a:rPr dirty="0" sz="1600" spc="-114">
                <a:latin typeface="Arial"/>
                <a:cs typeface="Arial"/>
              </a:rPr>
              <a:t> </a:t>
            </a:r>
            <a:r>
              <a:rPr dirty="0" sz="1600" spc="-65">
                <a:latin typeface="Arial"/>
                <a:cs typeface="Arial"/>
              </a:rPr>
              <a:t>and</a:t>
            </a:r>
            <a:r>
              <a:rPr dirty="0" sz="1600" spc="-90">
                <a:latin typeface="Arial"/>
                <a:cs typeface="Arial"/>
              </a:rPr>
              <a:t> </a:t>
            </a:r>
            <a:r>
              <a:rPr dirty="0" sz="1600" spc="5">
                <a:latin typeface="Arial"/>
                <a:cs typeface="Arial"/>
              </a:rPr>
              <a:t>for</a:t>
            </a:r>
            <a:r>
              <a:rPr dirty="0" sz="1600" spc="-114">
                <a:latin typeface="Arial"/>
                <a:cs typeface="Arial"/>
              </a:rPr>
              <a:t> </a:t>
            </a:r>
            <a:r>
              <a:rPr dirty="0" sz="1600" spc="-15">
                <a:latin typeface="Arial"/>
                <a:cs typeface="Arial"/>
              </a:rPr>
              <a:t>the</a:t>
            </a:r>
            <a:r>
              <a:rPr dirty="0" sz="1600" spc="-125">
                <a:latin typeface="Arial"/>
                <a:cs typeface="Arial"/>
              </a:rPr>
              <a:t> </a:t>
            </a:r>
            <a:r>
              <a:rPr dirty="0" sz="1600" spc="-65">
                <a:latin typeface="Arial"/>
                <a:cs typeface="Arial"/>
              </a:rPr>
              <a:t>stocks</a:t>
            </a:r>
            <a:r>
              <a:rPr dirty="0" sz="1600" spc="-110">
                <a:latin typeface="Arial"/>
                <a:cs typeface="Arial"/>
              </a:rPr>
              <a:t> </a:t>
            </a:r>
            <a:r>
              <a:rPr dirty="0" sz="1600" spc="5">
                <a:latin typeface="Arial"/>
                <a:cs typeface="Arial"/>
              </a:rPr>
              <a:t>of  </a:t>
            </a:r>
            <a:r>
              <a:rPr dirty="0" sz="1600" spc="-35">
                <a:latin typeface="Arial"/>
                <a:cs typeface="Arial"/>
              </a:rPr>
              <a:t>particular</a:t>
            </a:r>
            <a:r>
              <a:rPr dirty="0" sz="1600" spc="-114">
                <a:latin typeface="Arial"/>
                <a:cs typeface="Arial"/>
              </a:rPr>
              <a:t> </a:t>
            </a:r>
            <a:r>
              <a:rPr dirty="0" sz="1600" spc="-65">
                <a:latin typeface="Arial"/>
                <a:cs typeface="Arial"/>
              </a:rPr>
              <a:t>companies.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589787"/>
            <a:ext cx="7299959" cy="487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236" y="1798065"/>
            <a:ext cx="23761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2105" algn="l"/>
              </a:tabLst>
            </a:pPr>
            <a:r>
              <a:rPr dirty="0" sz="1900" spc="-484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pc="-50">
                <a:latin typeface="Arial"/>
                <a:cs typeface="Arial"/>
              </a:rPr>
              <a:t>Prediction</a:t>
            </a:r>
            <a:r>
              <a:rPr dirty="0" spc="-385">
                <a:latin typeface="Arial"/>
                <a:cs typeface="Arial"/>
              </a:rPr>
              <a:t> </a:t>
            </a:r>
            <a:r>
              <a:rPr dirty="0" spc="-195">
                <a:latin typeface="Arial"/>
                <a:cs typeface="Arial"/>
              </a:rPr>
              <a:t>Tasks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236" y="2197354"/>
            <a:ext cx="7309484" cy="3946525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625475" marR="5080" indent="-274320">
              <a:lnSpc>
                <a:spcPts val="2160"/>
              </a:lnSpc>
              <a:spcBef>
                <a:spcPts val="375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135">
                <a:latin typeface="Arial"/>
                <a:cs typeface="Arial"/>
              </a:rPr>
              <a:t>Use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95">
                <a:latin typeface="Arial"/>
                <a:cs typeface="Arial"/>
              </a:rPr>
              <a:t>some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variables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45">
                <a:latin typeface="Arial"/>
                <a:cs typeface="Arial"/>
              </a:rPr>
              <a:t>to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predict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unknown</a:t>
            </a:r>
            <a:r>
              <a:rPr dirty="0" sz="2000" spc="-18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or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future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 spc="-95">
                <a:latin typeface="Arial"/>
                <a:cs typeface="Arial"/>
              </a:rPr>
              <a:t>values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other  </a:t>
            </a:r>
            <a:r>
              <a:rPr dirty="0" sz="2000" spc="-75">
                <a:latin typeface="Arial"/>
                <a:cs typeface="Arial"/>
              </a:rPr>
              <a:t>variables</a:t>
            </a:r>
            <a:endParaRPr sz="2000">
              <a:latin typeface="Arial"/>
              <a:cs typeface="Arial"/>
            </a:endParaRPr>
          </a:p>
          <a:p>
            <a:pPr marL="332740" indent="-320040">
              <a:lnSpc>
                <a:spcPts val="2530"/>
              </a:lnSpc>
              <a:buClr>
                <a:srgbClr val="EFAC00"/>
              </a:buClr>
              <a:buSzPct val="79166"/>
              <a:buChar char=""/>
              <a:tabLst>
                <a:tab pos="332105" algn="l"/>
                <a:tab pos="332740" algn="l"/>
              </a:tabLst>
            </a:pPr>
            <a:r>
              <a:rPr dirty="0" sz="2400" spc="-60">
                <a:latin typeface="Arial"/>
                <a:cs typeface="Arial"/>
              </a:rPr>
              <a:t>Description</a:t>
            </a:r>
            <a:r>
              <a:rPr dirty="0" sz="2400" spc="-340">
                <a:latin typeface="Arial"/>
                <a:cs typeface="Arial"/>
              </a:rPr>
              <a:t> </a:t>
            </a:r>
            <a:r>
              <a:rPr dirty="0" sz="2400" spc="-195">
                <a:latin typeface="Arial"/>
                <a:cs typeface="Arial"/>
              </a:rPr>
              <a:t>Tasks</a:t>
            </a:r>
            <a:endParaRPr sz="2400">
              <a:latin typeface="Arial"/>
              <a:cs typeface="Arial"/>
            </a:endParaRPr>
          </a:p>
          <a:p>
            <a:pPr lvl="1" marL="625475" indent="-274955">
              <a:lnSpc>
                <a:spcPct val="100000"/>
              </a:lnSpc>
              <a:spcBef>
                <a:spcPts val="27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75">
                <a:latin typeface="Arial"/>
                <a:cs typeface="Arial"/>
              </a:rPr>
              <a:t>Find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human-interpretable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patterns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that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describe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data.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5FB5CC"/>
              </a:buClr>
              <a:buFont typeface="Wingdings"/>
              <a:buChar char=""/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90">
                <a:latin typeface="Arial"/>
                <a:cs typeface="Arial"/>
              </a:rPr>
              <a:t>Common </a:t>
            </a:r>
            <a:r>
              <a:rPr dirty="0" sz="2400" spc="-55">
                <a:latin typeface="Arial"/>
                <a:cs typeface="Arial"/>
              </a:rPr>
              <a:t>data </a:t>
            </a:r>
            <a:r>
              <a:rPr dirty="0" sz="2400" spc="-35">
                <a:latin typeface="Arial"/>
                <a:cs typeface="Arial"/>
              </a:rPr>
              <a:t>mining</a:t>
            </a:r>
            <a:r>
              <a:rPr dirty="0" sz="2400" spc="-450">
                <a:latin typeface="Arial"/>
                <a:cs typeface="Arial"/>
              </a:rPr>
              <a:t> </a:t>
            </a:r>
            <a:r>
              <a:rPr dirty="0" sz="2400" spc="-105">
                <a:latin typeface="Arial"/>
                <a:cs typeface="Arial"/>
              </a:rPr>
              <a:t>tasks</a:t>
            </a:r>
            <a:endParaRPr sz="2400">
              <a:latin typeface="Arial"/>
              <a:cs typeface="Arial"/>
            </a:endParaRPr>
          </a:p>
          <a:p>
            <a:pPr lvl="1" marL="625475" indent="-274955">
              <a:lnSpc>
                <a:spcPct val="100000"/>
              </a:lnSpc>
              <a:spcBef>
                <a:spcPts val="27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65">
                <a:latin typeface="Arial"/>
                <a:cs typeface="Arial"/>
              </a:rPr>
              <a:t>Classification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1600" spc="-30">
                <a:latin typeface="Arial"/>
                <a:cs typeface="Arial"/>
              </a:rPr>
              <a:t>[Predictive]</a:t>
            </a:r>
            <a:endParaRPr sz="1600">
              <a:latin typeface="Arial"/>
              <a:cs typeface="Arial"/>
            </a:endParaRPr>
          </a:p>
          <a:p>
            <a:pPr lvl="1" marL="625475" indent="-274955">
              <a:lnSpc>
                <a:spcPct val="100000"/>
              </a:lnSpc>
              <a:spcBef>
                <a:spcPts val="24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65">
                <a:latin typeface="Arial"/>
                <a:cs typeface="Arial"/>
              </a:rPr>
              <a:t>Clustering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1600" spc="-40">
                <a:latin typeface="Arial"/>
                <a:cs typeface="Arial"/>
              </a:rPr>
              <a:t>[Descriptive]</a:t>
            </a:r>
            <a:endParaRPr sz="1600">
              <a:latin typeface="Arial"/>
              <a:cs typeface="Arial"/>
            </a:endParaRPr>
          </a:p>
          <a:p>
            <a:pPr lvl="1" marL="625475" indent="-274955">
              <a:lnSpc>
                <a:spcPct val="100000"/>
              </a:lnSpc>
              <a:spcBef>
                <a:spcPts val="24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65">
                <a:latin typeface="Arial"/>
                <a:cs typeface="Arial"/>
              </a:rPr>
              <a:t>Association </a:t>
            </a:r>
            <a:r>
              <a:rPr dirty="0" sz="2000" spc="-114">
                <a:latin typeface="Arial"/>
                <a:cs typeface="Arial"/>
              </a:rPr>
              <a:t>Rule </a:t>
            </a:r>
            <a:r>
              <a:rPr dirty="0" sz="2000" spc="-75">
                <a:latin typeface="Arial"/>
                <a:cs typeface="Arial"/>
              </a:rPr>
              <a:t>Discovery</a:t>
            </a:r>
            <a:r>
              <a:rPr dirty="0" sz="2000" spc="-335">
                <a:latin typeface="Arial"/>
                <a:cs typeface="Arial"/>
              </a:rPr>
              <a:t> </a:t>
            </a:r>
            <a:r>
              <a:rPr dirty="0" sz="1600" spc="-40">
                <a:latin typeface="Arial"/>
                <a:cs typeface="Arial"/>
              </a:rPr>
              <a:t>[Descriptive]</a:t>
            </a:r>
            <a:endParaRPr sz="1600">
              <a:latin typeface="Arial"/>
              <a:cs typeface="Arial"/>
            </a:endParaRPr>
          </a:p>
          <a:p>
            <a:pPr lvl="1" marL="625475" indent="-274955">
              <a:lnSpc>
                <a:spcPct val="100000"/>
              </a:lnSpc>
              <a:spcBef>
                <a:spcPts val="24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65">
                <a:latin typeface="Arial"/>
                <a:cs typeface="Arial"/>
              </a:rPr>
              <a:t>Sequential </a:t>
            </a:r>
            <a:r>
              <a:rPr dirty="0" sz="2000" spc="-35">
                <a:latin typeface="Arial"/>
                <a:cs typeface="Arial"/>
              </a:rPr>
              <a:t>Pattern </a:t>
            </a:r>
            <a:r>
              <a:rPr dirty="0" sz="2000" spc="-75">
                <a:latin typeface="Arial"/>
                <a:cs typeface="Arial"/>
              </a:rPr>
              <a:t>Discovery</a:t>
            </a:r>
            <a:r>
              <a:rPr dirty="0" sz="2000" spc="-390">
                <a:latin typeface="Arial"/>
                <a:cs typeface="Arial"/>
              </a:rPr>
              <a:t> </a:t>
            </a:r>
            <a:r>
              <a:rPr dirty="0" sz="1600" spc="-40">
                <a:latin typeface="Arial"/>
                <a:cs typeface="Arial"/>
              </a:rPr>
              <a:t>[Descriptive]</a:t>
            </a:r>
            <a:endParaRPr sz="1600">
              <a:latin typeface="Arial"/>
              <a:cs typeface="Arial"/>
            </a:endParaRPr>
          </a:p>
          <a:p>
            <a:pPr lvl="1" marL="625475" indent="-274955">
              <a:lnSpc>
                <a:spcPct val="100000"/>
              </a:lnSpc>
              <a:spcBef>
                <a:spcPts val="24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105">
                <a:latin typeface="Arial"/>
                <a:cs typeface="Arial"/>
              </a:rPr>
              <a:t>Regression</a:t>
            </a:r>
            <a:r>
              <a:rPr dirty="0" sz="2000" spc="-190">
                <a:latin typeface="Arial"/>
                <a:cs typeface="Arial"/>
              </a:rPr>
              <a:t> </a:t>
            </a:r>
            <a:r>
              <a:rPr dirty="0" sz="1600" spc="-30">
                <a:latin typeface="Arial"/>
                <a:cs typeface="Arial"/>
              </a:rPr>
              <a:t>[Predictive]</a:t>
            </a:r>
            <a:endParaRPr sz="1600">
              <a:latin typeface="Arial"/>
              <a:cs typeface="Arial"/>
            </a:endParaRPr>
          </a:p>
          <a:p>
            <a:pPr lvl="1" marL="625475" indent="-274955">
              <a:lnSpc>
                <a:spcPct val="100000"/>
              </a:lnSpc>
              <a:spcBef>
                <a:spcPts val="24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40">
                <a:latin typeface="Arial"/>
                <a:cs typeface="Arial"/>
              </a:rPr>
              <a:t>Deviation </a:t>
            </a:r>
            <a:r>
              <a:rPr dirty="0" sz="2000" spc="-30">
                <a:latin typeface="Arial"/>
                <a:cs typeface="Arial"/>
              </a:rPr>
              <a:t>Detection</a:t>
            </a:r>
            <a:r>
              <a:rPr dirty="0" sz="2000" spc="-315">
                <a:latin typeface="Arial"/>
                <a:cs typeface="Arial"/>
              </a:rPr>
              <a:t> </a:t>
            </a:r>
            <a:r>
              <a:rPr dirty="0" sz="1600" spc="-30">
                <a:latin typeface="Arial"/>
                <a:cs typeface="Arial"/>
              </a:rPr>
              <a:t>[Predictive]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268224"/>
            <a:ext cx="6547104" cy="1126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2671" y="2037714"/>
            <a:ext cx="12573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2105" algn="l"/>
              </a:tabLst>
            </a:pPr>
            <a:r>
              <a:rPr dirty="0" sz="2250" spc="-595">
                <a:solidFill>
                  <a:srgbClr val="EFAC00"/>
                </a:solidFill>
                <a:latin typeface="Arial"/>
                <a:cs typeface="Arial"/>
              </a:rPr>
              <a:t></a:t>
            </a:r>
            <a:r>
              <a:rPr dirty="0" sz="2250" spc="-595">
                <a:solidFill>
                  <a:srgbClr val="EFAC00"/>
                </a:solidFill>
                <a:latin typeface="Arial"/>
                <a:cs typeface="Arial"/>
              </a:rPr>
              <a:t>	</a:t>
            </a:r>
            <a:r>
              <a:rPr dirty="0" sz="2800" spc="-95">
                <a:latin typeface="Arial"/>
                <a:cs typeface="Arial"/>
              </a:rPr>
              <a:t>Query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00388" y="3360420"/>
            <a:ext cx="2346960" cy="981710"/>
            <a:chOff x="800388" y="3360420"/>
            <a:chExt cx="2346960" cy="981710"/>
          </a:xfrm>
        </p:grpSpPr>
        <p:sp>
          <p:nvSpPr>
            <p:cNvPr id="5" name="object 5"/>
            <p:cNvSpPr/>
            <p:nvPr/>
          </p:nvSpPr>
          <p:spPr>
            <a:xfrm>
              <a:off x="800388" y="3571761"/>
              <a:ext cx="246311" cy="24700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93063" y="3360420"/>
              <a:ext cx="1178052" cy="7894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88135" y="3820668"/>
              <a:ext cx="423672" cy="52120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39011" y="3825240"/>
              <a:ext cx="1908048" cy="5135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800388" y="4503420"/>
            <a:ext cx="2553970" cy="1256030"/>
            <a:chOff x="800388" y="4503420"/>
            <a:chExt cx="2553970" cy="1256030"/>
          </a:xfrm>
        </p:grpSpPr>
        <p:sp>
          <p:nvSpPr>
            <p:cNvPr id="10" name="object 10"/>
            <p:cNvSpPr/>
            <p:nvPr/>
          </p:nvSpPr>
          <p:spPr>
            <a:xfrm>
              <a:off x="800388" y="4714761"/>
              <a:ext cx="246311" cy="24700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79347" y="4503420"/>
              <a:ext cx="1533143" cy="7894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88135" y="4963668"/>
              <a:ext cx="423672" cy="52120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48155" y="4968240"/>
              <a:ext cx="990600" cy="51358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88135" y="5237988"/>
              <a:ext cx="423672" cy="5212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43583" y="5242560"/>
              <a:ext cx="2110740" cy="51358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59055" rIns="0" bIns="0" rtlCol="0" vert="horz">
            <a:spAutoFit/>
          </a:bodyPr>
          <a:lstStyle/>
          <a:p>
            <a:pPr marL="451484" indent="-320675">
              <a:lnSpc>
                <a:spcPct val="100000"/>
              </a:lnSpc>
              <a:spcBef>
                <a:spcPts val="465"/>
              </a:spcBef>
              <a:buClr>
                <a:srgbClr val="EFAC00"/>
              </a:buClr>
              <a:buSzPct val="80357"/>
              <a:buChar char=""/>
              <a:tabLst>
                <a:tab pos="451484" algn="l"/>
                <a:tab pos="452120" algn="l"/>
              </a:tabLst>
            </a:pPr>
            <a:r>
              <a:rPr dirty="0" spc="-95"/>
              <a:t>Query</a:t>
            </a:r>
          </a:p>
          <a:p>
            <a:pPr lvl="1" marL="744220" indent="-274955">
              <a:lnSpc>
                <a:spcPct val="100000"/>
              </a:lnSpc>
              <a:spcBef>
                <a:spcPts val="315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744220" algn="l"/>
                <a:tab pos="744855" algn="l"/>
              </a:tabLst>
            </a:pPr>
            <a:r>
              <a:rPr dirty="0" sz="2400" spc="-85">
                <a:latin typeface="Arial"/>
                <a:cs typeface="Arial"/>
              </a:rPr>
              <a:t>Well</a:t>
            </a:r>
            <a:r>
              <a:rPr dirty="0" sz="2400" spc="-210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defined</a:t>
            </a:r>
            <a:endParaRPr sz="2400">
              <a:latin typeface="Arial"/>
              <a:cs typeface="Arial"/>
            </a:endParaRPr>
          </a:p>
          <a:p>
            <a:pPr lvl="1" marL="744220" indent="-274955">
              <a:lnSpc>
                <a:spcPct val="100000"/>
              </a:lnSpc>
              <a:spcBef>
                <a:spcPts val="29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744220" algn="l"/>
                <a:tab pos="744855" algn="l"/>
              </a:tabLst>
            </a:pPr>
            <a:r>
              <a:rPr dirty="0" sz="2400" spc="-155">
                <a:latin typeface="Arial"/>
                <a:cs typeface="Arial"/>
              </a:rPr>
              <a:t>SQL</a:t>
            </a:r>
            <a:endParaRPr sz="2400">
              <a:latin typeface="Arial"/>
              <a:cs typeface="Arial"/>
            </a:endParaRPr>
          </a:p>
          <a:p>
            <a:pPr marL="349250" indent="-337185">
              <a:lnSpc>
                <a:spcPct val="100000"/>
              </a:lnSpc>
              <a:spcBef>
                <a:spcPts val="1050"/>
              </a:spcBef>
              <a:buFont typeface="Wingdings"/>
              <a:buChar char=""/>
              <a:tabLst>
                <a:tab pos="349885" algn="l"/>
              </a:tabLst>
            </a:pPr>
            <a:r>
              <a:rPr dirty="0" spc="-90"/>
              <a:t>Data</a:t>
            </a:r>
          </a:p>
          <a:p>
            <a:pPr lvl="1" marL="617855" indent="-148590">
              <a:lnSpc>
                <a:spcPct val="100000"/>
              </a:lnSpc>
              <a:spcBef>
                <a:spcPts val="65"/>
              </a:spcBef>
              <a:buChar char="–"/>
              <a:tabLst>
                <a:tab pos="618490" algn="l"/>
              </a:tabLst>
            </a:pPr>
            <a:r>
              <a:rPr dirty="0" sz="1800" spc="-40">
                <a:latin typeface="Arial"/>
                <a:cs typeface="Arial"/>
              </a:rPr>
              <a:t>Operational</a:t>
            </a:r>
            <a:r>
              <a:rPr dirty="0" sz="1800" spc="-165">
                <a:latin typeface="Arial"/>
                <a:cs typeface="Arial"/>
              </a:rPr>
              <a:t> </a:t>
            </a:r>
            <a:r>
              <a:rPr dirty="0" sz="1800" spc="-45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1800"/>
          </a:p>
          <a:p>
            <a:pPr marL="335915" indent="-323850">
              <a:lnSpc>
                <a:spcPct val="100000"/>
              </a:lnSpc>
              <a:spcBef>
                <a:spcPts val="1345"/>
              </a:spcBef>
              <a:buFont typeface="Wingdings"/>
              <a:buChar char=""/>
              <a:tabLst>
                <a:tab pos="336550" algn="l"/>
              </a:tabLst>
            </a:pPr>
            <a:r>
              <a:rPr dirty="0" spc="-10"/>
              <a:t>Output</a:t>
            </a:r>
          </a:p>
          <a:p>
            <a:pPr lvl="1" marL="626745" indent="-157480">
              <a:lnSpc>
                <a:spcPct val="100000"/>
              </a:lnSpc>
              <a:spcBef>
                <a:spcPts val="65"/>
              </a:spcBef>
              <a:buChar char="–"/>
              <a:tabLst>
                <a:tab pos="627380" algn="l"/>
              </a:tabLst>
            </a:pPr>
            <a:r>
              <a:rPr dirty="0" sz="1800" spc="-95">
                <a:latin typeface="Arial"/>
                <a:cs typeface="Arial"/>
              </a:rPr>
              <a:t>Precise</a:t>
            </a:r>
            <a:endParaRPr sz="1800">
              <a:latin typeface="Arial"/>
              <a:cs typeface="Arial"/>
            </a:endParaRPr>
          </a:p>
          <a:p>
            <a:pPr lvl="1" marL="622300" indent="-153035">
              <a:lnSpc>
                <a:spcPct val="100000"/>
              </a:lnSpc>
              <a:spcBef>
                <a:spcPts val="5"/>
              </a:spcBef>
              <a:buChar char="–"/>
              <a:tabLst>
                <a:tab pos="622935" algn="l"/>
              </a:tabLst>
            </a:pPr>
            <a:r>
              <a:rPr dirty="0" sz="1800" spc="-80">
                <a:latin typeface="Arial"/>
                <a:cs typeface="Arial"/>
              </a:rPr>
              <a:t>Subset </a:t>
            </a:r>
            <a:r>
              <a:rPr dirty="0" sz="1800" spc="10">
                <a:latin typeface="Arial"/>
                <a:cs typeface="Arial"/>
              </a:rPr>
              <a:t>of</a:t>
            </a:r>
            <a:r>
              <a:rPr dirty="0" sz="1800" spc="-280">
                <a:latin typeface="Arial"/>
                <a:cs typeface="Arial"/>
              </a:rPr>
              <a:t> </a:t>
            </a:r>
            <a:r>
              <a:rPr dirty="0" sz="1800" spc="-80">
                <a:latin typeface="Arial"/>
                <a:cs typeface="Arial"/>
              </a:rPr>
              <a:t>database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305588" y="3360420"/>
            <a:ext cx="2719070" cy="981710"/>
            <a:chOff x="4305588" y="3360420"/>
            <a:chExt cx="2719070" cy="981710"/>
          </a:xfrm>
        </p:grpSpPr>
        <p:sp>
          <p:nvSpPr>
            <p:cNvPr id="18" name="object 18"/>
            <p:cNvSpPr/>
            <p:nvPr/>
          </p:nvSpPr>
          <p:spPr>
            <a:xfrm>
              <a:off x="4305588" y="3571761"/>
              <a:ext cx="246311" cy="24700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398264" y="3360420"/>
              <a:ext cx="1178052" cy="7894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593336" y="3820668"/>
              <a:ext cx="423672" cy="52120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753356" y="3825240"/>
              <a:ext cx="2270759" cy="5135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4305588" y="4541520"/>
            <a:ext cx="3092450" cy="1256030"/>
            <a:chOff x="4305588" y="4541520"/>
            <a:chExt cx="3092450" cy="1256030"/>
          </a:xfrm>
        </p:grpSpPr>
        <p:sp>
          <p:nvSpPr>
            <p:cNvPr id="23" name="object 23"/>
            <p:cNvSpPr/>
            <p:nvPr/>
          </p:nvSpPr>
          <p:spPr>
            <a:xfrm>
              <a:off x="4305588" y="4752861"/>
              <a:ext cx="246311" cy="24700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384548" y="4541520"/>
              <a:ext cx="1533144" cy="7894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593336" y="5001768"/>
              <a:ext cx="423672" cy="52120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753356" y="5006340"/>
              <a:ext cx="856488" cy="5135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593336" y="5276088"/>
              <a:ext cx="423672" cy="5212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753356" y="5280660"/>
              <a:ext cx="2644140" cy="51358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4270375" y="2467482"/>
            <a:ext cx="4055745" cy="316293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707390" indent="-274955">
              <a:lnSpc>
                <a:spcPct val="100000"/>
              </a:lnSpc>
              <a:spcBef>
                <a:spcPts val="675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707390" algn="l"/>
                <a:tab pos="708025" algn="l"/>
              </a:tabLst>
            </a:pPr>
            <a:r>
              <a:rPr dirty="0" sz="2400" spc="-80">
                <a:latin typeface="Arial"/>
                <a:cs typeface="Arial"/>
              </a:rPr>
              <a:t>Poorly</a:t>
            </a:r>
            <a:r>
              <a:rPr dirty="0" sz="2400" spc="-210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defined</a:t>
            </a:r>
            <a:endParaRPr sz="2400">
              <a:latin typeface="Arial"/>
              <a:cs typeface="Arial"/>
            </a:endParaRPr>
          </a:p>
          <a:p>
            <a:pPr marL="707390" indent="-274955">
              <a:lnSpc>
                <a:spcPct val="100000"/>
              </a:lnSpc>
              <a:spcBef>
                <a:spcPts val="575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707390" algn="l"/>
                <a:tab pos="708025" algn="l"/>
              </a:tabLst>
            </a:pPr>
            <a:r>
              <a:rPr dirty="0" sz="2400" spc="-65">
                <a:latin typeface="Arial"/>
                <a:cs typeface="Arial"/>
              </a:rPr>
              <a:t>No </a:t>
            </a:r>
            <a:r>
              <a:rPr dirty="0" sz="2400" spc="-100">
                <a:latin typeface="Arial"/>
                <a:cs typeface="Arial"/>
              </a:rPr>
              <a:t>precise </a:t>
            </a:r>
            <a:r>
              <a:rPr dirty="0" sz="2400" spc="-75">
                <a:latin typeface="Arial"/>
                <a:cs typeface="Arial"/>
              </a:rPr>
              <a:t>query</a:t>
            </a:r>
            <a:r>
              <a:rPr dirty="0" sz="2400" spc="-455">
                <a:latin typeface="Arial"/>
                <a:cs typeface="Arial"/>
              </a:rPr>
              <a:t> </a:t>
            </a:r>
            <a:r>
              <a:rPr dirty="0" sz="2400" spc="-90">
                <a:latin typeface="Arial"/>
                <a:cs typeface="Arial"/>
              </a:rPr>
              <a:t>language</a:t>
            </a:r>
            <a:endParaRPr sz="2400">
              <a:latin typeface="Arial"/>
              <a:cs typeface="Arial"/>
            </a:endParaRPr>
          </a:p>
          <a:p>
            <a:pPr marL="349250" indent="-337185">
              <a:lnSpc>
                <a:spcPct val="100000"/>
              </a:lnSpc>
              <a:spcBef>
                <a:spcPts val="740"/>
              </a:spcBef>
              <a:buFont typeface="Wingdings"/>
              <a:buChar char=""/>
              <a:tabLst>
                <a:tab pos="349885" algn="l"/>
              </a:tabLst>
            </a:pPr>
            <a:r>
              <a:rPr dirty="0" sz="2800" spc="-90"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  <a:p>
            <a:pPr lvl="1" marL="626745" indent="-157480">
              <a:lnSpc>
                <a:spcPct val="100000"/>
              </a:lnSpc>
              <a:spcBef>
                <a:spcPts val="65"/>
              </a:spcBef>
              <a:buChar char="–"/>
              <a:tabLst>
                <a:tab pos="627380" algn="l"/>
              </a:tabLst>
            </a:pPr>
            <a:r>
              <a:rPr dirty="0" sz="1800" spc="5">
                <a:latin typeface="Arial"/>
                <a:cs typeface="Arial"/>
              </a:rPr>
              <a:t>Not </a:t>
            </a:r>
            <a:r>
              <a:rPr dirty="0" sz="1800" spc="-40">
                <a:latin typeface="Arial"/>
                <a:cs typeface="Arial"/>
              </a:rPr>
              <a:t>operational</a:t>
            </a:r>
            <a:r>
              <a:rPr dirty="0" sz="1800" spc="-285">
                <a:latin typeface="Arial"/>
                <a:cs typeface="Arial"/>
              </a:rPr>
              <a:t> </a:t>
            </a:r>
            <a:r>
              <a:rPr dirty="0" sz="1800" spc="-45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–"/>
            </a:pPr>
            <a:endParaRPr sz="1400">
              <a:latin typeface="Arial"/>
              <a:cs typeface="Arial"/>
            </a:endParaRPr>
          </a:p>
          <a:p>
            <a:pPr marL="335280" indent="-323215">
              <a:lnSpc>
                <a:spcPct val="100000"/>
              </a:lnSpc>
              <a:spcBef>
                <a:spcPts val="5"/>
              </a:spcBef>
              <a:buFont typeface="Wingdings"/>
              <a:buChar char=""/>
              <a:tabLst>
                <a:tab pos="335915" algn="l"/>
              </a:tabLst>
            </a:pPr>
            <a:r>
              <a:rPr dirty="0" sz="2800" spc="-10">
                <a:latin typeface="Arial"/>
                <a:cs typeface="Arial"/>
              </a:rPr>
              <a:t>Output</a:t>
            </a:r>
            <a:endParaRPr sz="2800">
              <a:latin typeface="Arial"/>
              <a:cs typeface="Arial"/>
            </a:endParaRPr>
          </a:p>
          <a:p>
            <a:pPr lvl="1" marL="626745" indent="-157480">
              <a:lnSpc>
                <a:spcPct val="100000"/>
              </a:lnSpc>
              <a:spcBef>
                <a:spcPts val="60"/>
              </a:spcBef>
              <a:buChar char="–"/>
              <a:tabLst>
                <a:tab pos="627380" algn="l"/>
              </a:tabLst>
            </a:pPr>
            <a:r>
              <a:rPr dirty="0" sz="1800" spc="-105">
                <a:latin typeface="Arial"/>
                <a:cs typeface="Arial"/>
              </a:rPr>
              <a:t>Fuzzy</a:t>
            </a:r>
            <a:endParaRPr sz="1800">
              <a:latin typeface="Arial"/>
              <a:cs typeface="Arial"/>
            </a:endParaRPr>
          </a:p>
          <a:p>
            <a:pPr lvl="1" marL="626745" indent="-157480">
              <a:lnSpc>
                <a:spcPct val="100000"/>
              </a:lnSpc>
              <a:spcBef>
                <a:spcPts val="5"/>
              </a:spcBef>
              <a:buChar char="–"/>
              <a:tabLst>
                <a:tab pos="627380" algn="l"/>
              </a:tabLst>
            </a:pPr>
            <a:r>
              <a:rPr dirty="0" sz="1800" spc="5">
                <a:latin typeface="Arial"/>
                <a:cs typeface="Arial"/>
              </a:rPr>
              <a:t>Not </a:t>
            </a:r>
            <a:r>
              <a:rPr dirty="0" sz="1800" spc="-120">
                <a:latin typeface="Arial"/>
                <a:cs typeface="Arial"/>
              </a:rPr>
              <a:t>a </a:t>
            </a:r>
            <a:r>
              <a:rPr dirty="0" sz="1800" spc="-75">
                <a:latin typeface="Arial"/>
                <a:cs typeface="Arial"/>
              </a:rPr>
              <a:t>subset </a:t>
            </a:r>
            <a:r>
              <a:rPr dirty="0" sz="1800" spc="10">
                <a:latin typeface="Arial"/>
                <a:cs typeface="Arial"/>
              </a:rPr>
              <a:t>of</a:t>
            </a:r>
            <a:r>
              <a:rPr dirty="0" sz="1800" spc="-375">
                <a:latin typeface="Arial"/>
                <a:cs typeface="Arial"/>
              </a:rPr>
              <a:t> </a:t>
            </a:r>
            <a:r>
              <a:rPr dirty="0" sz="1800" spc="-80">
                <a:latin typeface="Arial"/>
                <a:cs typeface="Arial"/>
              </a:rPr>
              <a:t>database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1623" y="393191"/>
            <a:ext cx="4008120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6836" y="1255013"/>
            <a:ext cx="194373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2740" algn="l"/>
              </a:tabLst>
            </a:pPr>
            <a:r>
              <a:rPr dirty="0" sz="2550" spc="-665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3200" spc="-145">
                <a:latin typeface="Arial"/>
                <a:cs typeface="Arial"/>
              </a:rPr>
              <a:t>Database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08769" y="2798064"/>
            <a:ext cx="4462780" cy="513715"/>
            <a:chOff x="1308769" y="2798064"/>
            <a:chExt cx="4462780" cy="513715"/>
          </a:xfrm>
        </p:grpSpPr>
        <p:sp>
          <p:nvSpPr>
            <p:cNvPr id="5" name="object 5"/>
            <p:cNvSpPr/>
            <p:nvPr/>
          </p:nvSpPr>
          <p:spPr>
            <a:xfrm>
              <a:off x="1308769" y="3020928"/>
              <a:ext cx="134804" cy="3790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24355" y="2798064"/>
              <a:ext cx="4447032" cy="5135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298194" y="2846959"/>
            <a:ext cx="43192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25">
                <a:latin typeface="Arial"/>
                <a:cs typeface="Arial"/>
              </a:rPr>
              <a:t>–</a:t>
            </a:r>
            <a:r>
              <a:rPr dirty="0" sz="1800" spc="-150">
                <a:latin typeface="Arial"/>
                <a:cs typeface="Arial"/>
              </a:rPr>
              <a:t> </a:t>
            </a:r>
            <a:r>
              <a:rPr dirty="0" sz="1800" spc="-70">
                <a:latin typeface="Arial"/>
                <a:cs typeface="Arial"/>
              </a:rPr>
              <a:t>Find</a:t>
            </a:r>
            <a:r>
              <a:rPr dirty="0" sz="1800" spc="-155">
                <a:latin typeface="Arial"/>
                <a:cs typeface="Arial"/>
              </a:rPr>
              <a:t> </a:t>
            </a:r>
            <a:r>
              <a:rPr dirty="0" sz="1800" spc="-30">
                <a:latin typeface="Arial"/>
                <a:cs typeface="Arial"/>
              </a:rPr>
              <a:t>all</a:t>
            </a:r>
            <a:r>
              <a:rPr dirty="0" sz="1800" spc="-145">
                <a:latin typeface="Arial"/>
                <a:cs typeface="Arial"/>
              </a:rPr>
              <a:t> </a:t>
            </a:r>
            <a:r>
              <a:rPr dirty="0" sz="1800" spc="-65">
                <a:latin typeface="Arial"/>
                <a:cs typeface="Arial"/>
              </a:rPr>
              <a:t>customers</a:t>
            </a:r>
            <a:r>
              <a:rPr dirty="0" sz="1800" spc="-155">
                <a:latin typeface="Arial"/>
                <a:cs typeface="Arial"/>
              </a:rPr>
              <a:t> </a:t>
            </a:r>
            <a:r>
              <a:rPr dirty="0" sz="1800" spc="-35">
                <a:latin typeface="Arial"/>
                <a:cs typeface="Arial"/>
              </a:rPr>
              <a:t>who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 spc="-90">
                <a:latin typeface="Arial"/>
                <a:cs typeface="Arial"/>
              </a:rPr>
              <a:t>have</a:t>
            </a:r>
            <a:r>
              <a:rPr dirty="0" sz="1800" spc="-120">
                <a:latin typeface="Arial"/>
                <a:cs typeface="Arial"/>
              </a:rPr>
              <a:t> </a:t>
            </a:r>
            <a:r>
              <a:rPr dirty="0" sz="1800" spc="-80">
                <a:latin typeface="Arial"/>
                <a:cs typeface="Arial"/>
              </a:rPr>
              <a:t>purchased</a:t>
            </a:r>
            <a:r>
              <a:rPr dirty="0" sz="1800" spc="-14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milk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67383" y="5364479"/>
            <a:ext cx="6911340" cy="760730"/>
            <a:chOff x="1167383" y="5364479"/>
            <a:chExt cx="6911340" cy="760730"/>
          </a:xfrm>
        </p:grpSpPr>
        <p:sp>
          <p:nvSpPr>
            <p:cNvPr id="9" name="object 9"/>
            <p:cNvSpPr/>
            <p:nvPr/>
          </p:nvSpPr>
          <p:spPr>
            <a:xfrm>
              <a:off x="1308769" y="5587344"/>
              <a:ext cx="134804" cy="4738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24355" y="5364479"/>
              <a:ext cx="6754368" cy="5135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67383" y="5611367"/>
              <a:ext cx="832104" cy="5135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298194" y="5414264"/>
            <a:ext cx="6581140" cy="546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50"/>
              </a:lnSpc>
              <a:spcBef>
                <a:spcPts val="100"/>
              </a:spcBef>
            </a:pPr>
            <a:r>
              <a:rPr dirty="0" sz="1800" spc="-125">
                <a:latin typeface="Arial"/>
                <a:cs typeface="Arial"/>
              </a:rPr>
              <a:t>–</a:t>
            </a:r>
            <a:r>
              <a:rPr dirty="0" sz="1800" spc="-145">
                <a:latin typeface="Arial"/>
                <a:cs typeface="Arial"/>
              </a:rPr>
              <a:t> </a:t>
            </a:r>
            <a:r>
              <a:rPr dirty="0" sz="1800" spc="-70">
                <a:latin typeface="Arial"/>
                <a:cs typeface="Arial"/>
              </a:rPr>
              <a:t>Find</a:t>
            </a:r>
            <a:r>
              <a:rPr dirty="0" sz="1800" spc="-145">
                <a:latin typeface="Arial"/>
                <a:cs typeface="Arial"/>
              </a:rPr>
              <a:t> </a:t>
            </a:r>
            <a:r>
              <a:rPr dirty="0" sz="1800" spc="-30">
                <a:latin typeface="Arial"/>
                <a:cs typeface="Arial"/>
              </a:rPr>
              <a:t>all</a:t>
            </a:r>
            <a:r>
              <a:rPr dirty="0" sz="1800" spc="-140">
                <a:latin typeface="Arial"/>
                <a:cs typeface="Arial"/>
              </a:rPr>
              <a:t> </a:t>
            </a:r>
            <a:r>
              <a:rPr dirty="0" sz="1800" spc="-35">
                <a:latin typeface="Arial"/>
                <a:cs typeface="Arial"/>
              </a:rPr>
              <a:t>items</a:t>
            </a:r>
            <a:r>
              <a:rPr dirty="0" sz="1800" spc="-145">
                <a:latin typeface="Arial"/>
                <a:cs typeface="Arial"/>
              </a:rPr>
              <a:t> </a:t>
            </a:r>
            <a:r>
              <a:rPr dirty="0" sz="1800" spc="-40">
                <a:latin typeface="Arial"/>
                <a:cs typeface="Arial"/>
              </a:rPr>
              <a:t>which</a:t>
            </a:r>
            <a:r>
              <a:rPr dirty="0" sz="1800" spc="-140">
                <a:latin typeface="Arial"/>
                <a:cs typeface="Arial"/>
              </a:rPr>
              <a:t> </a:t>
            </a:r>
            <a:r>
              <a:rPr dirty="0" sz="1800" spc="-80">
                <a:latin typeface="Arial"/>
                <a:cs typeface="Arial"/>
              </a:rPr>
              <a:t>are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frequently</a:t>
            </a:r>
            <a:r>
              <a:rPr dirty="0" sz="1800" spc="-155">
                <a:latin typeface="Arial"/>
                <a:cs typeface="Arial"/>
              </a:rPr>
              <a:t> </a:t>
            </a:r>
            <a:r>
              <a:rPr dirty="0" sz="1800" spc="-80">
                <a:latin typeface="Arial"/>
                <a:cs typeface="Arial"/>
              </a:rPr>
              <a:t>purchased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 spc="20">
                <a:latin typeface="Arial"/>
                <a:cs typeface="Arial"/>
              </a:rPr>
              <a:t>with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milk.</a:t>
            </a:r>
            <a:r>
              <a:rPr dirty="0" sz="1800" spc="-150">
                <a:latin typeface="Arial"/>
                <a:cs typeface="Arial"/>
              </a:rPr>
              <a:t> </a:t>
            </a:r>
            <a:r>
              <a:rPr dirty="0" sz="1800" spc="-65">
                <a:latin typeface="Arial"/>
                <a:cs typeface="Arial"/>
              </a:rPr>
              <a:t>(association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dirty="0" sz="1800" spc="-65">
                <a:latin typeface="Arial"/>
                <a:cs typeface="Arial"/>
              </a:rPr>
              <a:t>rules)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85088" y="1613916"/>
            <a:ext cx="6737984" cy="1256030"/>
            <a:chOff x="1085088" y="1613916"/>
            <a:chExt cx="6737984" cy="1256030"/>
          </a:xfrm>
        </p:grpSpPr>
        <p:sp>
          <p:nvSpPr>
            <p:cNvPr id="14" name="object 14"/>
            <p:cNvSpPr/>
            <p:nvPr/>
          </p:nvSpPr>
          <p:spPr>
            <a:xfrm>
              <a:off x="1085088" y="1613916"/>
              <a:ext cx="650748" cy="8031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411224" y="1776984"/>
              <a:ext cx="4933188" cy="52273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64336" y="2083308"/>
              <a:ext cx="423672" cy="5212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22832" y="2087880"/>
              <a:ext cx="6499860" cy="5135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67384" y="2356104"/>
              <a:ext cx="1383792" cy="51358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298194" y="1793367"/>
            <a:ext cx="6325235" cy="911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7810" indent="-245745">
              <a:lnSpc>
                <a:spcPts val="2735"/>
              </a:lnSpc>
              <a:buSzPct val="155555"/>
              <a:buChar char="–"/>
              <a:tabLst>
                <a:tab pos="258445" algn="l"/>
              </a:tabLst>
            </a:pPr>
            <a:r>
              <a:rPr dirty="0" sz="1800" spc="-70">
                <a:latin typeface="Arial"/>
                <a:cs typeface="Arial"/>
              </a:rPr>
              <a:t>Find</a:t>
            </a:r>
            <a:r>
              <a:rPr dirty="0" sz="1800" spc="-155">
                <a:latin typeface="Arial"/>
                <a:cs typeface="Arial"/>
              </a:rPr>
              <a:t> </a:t>
            </a:r>
            <a:r>
              <a:rPr dirty="0" sz="1800" spc="-30">
                <a:latin typeface="Arial"/>
                <a:cs typeface="Arial"/>
              </a:rPr>
              <a:t>all</a:t>
            </a:r>
            <a:r>
              <a:rPr dirty="0" sz="1800" spc="-14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credit</a:t>
            </a:r>
            <a:r>
              <a:rPr dirty="0" sz="1800" spc="-155">
                <a:latin typeface="Arial"/>
                <a:cs typeface="Arial"/>
              </a:rPr>
              <a:t> </a:t>
            </a:r>
            <a:r>
              <a:rPr dirty="0" sz="1800" spc="-55">
                <a:latin typeface="Arial"/>
                <a:cs typeface="Arial"/>
              </a:rPr>
              <a:t>applicants</a:t>
            </a:r>
            <a:r>
              <a:rPr dirty="0" sz="1800" spc="-155">
                <a:latin typeface="Arial"/>
                <a:cs typeface="Arial"/>
              </a:rPr>
              <a:t> </a:t>
            </a:r>
            <a:r>
              <a:rPr dirty="0" sz="1800" spc="20">
                <a:latin typeface="Arial"/>
                <a:cs typeface="Arial"/>
              </a:rPr>
              <a:t>with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 spc="-40">
                <a:latin typeface="Arial"/>
                <a:cs typeface="Arial"/>
              </a:rPr>
              <a:t>last</a:t>
            </a:r>
            <a:r>
              <a:rPr dirty="0" sz="1800" spc="-140">
                <a:latin typeface="Arial"/>
                <a:cs typeface="Arial"/>
              </a:rPr>
              <a:t> </a:t>
            </a:r>
            <a:r>
              <a:rPr dirty="0" sz="1800" spc="-75">
                <a:latin typeface="Arial"/>
                <a:cs typeface="Arial"/>
              </a:rPr>
              <a:t>name</a:t>
            </a:r>
            <a:r>
              <a:rPr dirty="0" sz="1800" spc="-130">
                <a:latin typeface="Arial"/>
                <a:cs typeface="Arial"/>
              </a:rPr>
              <a:t> </a:t>
            </a:r>
            <a:r>
              <a:rPr dirty="0" sz="1800" spc="10">
                <a:latin typeface="Arial"/>
                <a:cs typeface="Arial"/>
              </a:rPr>
              <a:t>of</a:t>
            </a:r>
            <a:r>
              <a:rPr dirty="0" sz="1800" spc="-17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Smith.</a:t>
            </a:r>
            <a:endParaRPr sz="1800">
              <a:latin typeface="Arial"/>
              <a:cs typeface="Arial"/>
            </a:endParaRPr>
          </a:p>
          <a:p>
            <a:pPr marL="169545" indent="-157480">
              <a:lnSpc>
                <a:spcPts val="2135"/>
              </a:lnSpc>
              <a:spcBef>
                <a:spcPts val="70"/>
              </a:spcBef>
              <a:buChar char="–"/>
              <a:tabLst>
                <a:tab pos="170180" algn="l"/>
              </a:tabLst>
            </a:pPr>
            <a:r>
              <a:rPr dirty="0" sz="1800" spc="-10">
                <a:latin typeface="Arial"/>
                <a:cs typeface="Arial"/>
              </a:rPr>
              <a:t>Identify</a:t>
            </a:r>
            <a:r>
              <a:rPr dirty="0" sz="1800" spc="-150">
                <a:latin typeface="Arial"/>
                <a:cs typeface="Arial"/>
              </a:rPr>
              <a:t> </a:t>
            </a:r>
            <a:r>
              <a:rPr dirty="0" sz="1800" spc="-70">
                <a:latin typeface="Arial"/>
                <a:cs typeface="Arial"/>
              </a:rPr>
              <a:t>customers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 spc="-35">
                <a:latin typeface="Arial"/>
                <a:cs typeface="Arial"/>
              </a:rPr>
              <a:t>who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 spc="-90">
                <a:latin typeface="Arial"/>
                <a:cs typeface="Arial"/>
              </a:rPr>
              <a:t>have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 spc="-80">
                <a:latin typeface="Arial"/>
                <a:cs typeface="Arial"/>
              </a:rPr>
              <a:t>purchased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 spc="-45">
                <a:latin typeface="Arial"/>
                <a:cs typeface="Arial"/>
              </a:rPr>
              <a:t>more</a:t>
            </a:r>
            <a:r>
              <a:rPr dirty="0" sz="1800" spc="-140">
                <a:latin typeface="Arial"/>
                <a:cs typeface="Arial"/>
              </a:rPr>
              <a:t> </a:t>
            </a:r>
            <a:r>
              <a:rPr dirty="0" sz="1800" spc="-30">
                <a:latin typeface="Arial"/>
                <a:cs typeface="Arial"/>
              </a:rPr>
              <a:t>than</a:t>
            </a:r>
            <a:r>
              <a:rPr dirty="0" sz="1800" spc="-120">
                <a:latin typeface="Arial"/>
                <a:cs typeface="Arial"/>
              </a:rPr>
              <a:t> </a:t>
            </a:r>
            <a:r>
              <a:rPr dirty="0" sz="1800" spc="-90">
                <a:latin typeface="Arial"/>
                <a:cs typeface="Arial"/>
              </a:rPr>
              <a:t>$10,000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in</a:t>
            </a:r>
            <a:r>
              <a:rPr dirty="0" sz="1800" spc="-140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35"/>
              </a:lnSpc>
            </a:pPr>
            <a:r>
              <a:rPr dirty="0" sz="1800" spc="-40">
                <a:latin typeface="Arial"/>
                <a:cs typeface="Arial"/>
              </a:rPr>
              <a:t>last</a:t>
            </a:r>
            <a:r>
              <a:rPr dirty="0" sz="1800" spc="-145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month.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314763" y="4006596"/>
            <a:ext cx="6491605" cy="523240"/>
            <a:chOff x="1314763" y="4006596"/>
            <a:chExt cx="6491605" cy="523240"/>
          </a:xfrm>
        </p:grpSpPr>
        <p:sp>
          <p:nvSpPr>
            <p:cNvPr id="21" name="object 21"/>
            <p:cNvSpPr/>
            <p:nvPr/>
          </p:nvSpPr>
          <p:spPr>
            <a:xfrm>
              <a:off x="1314763" y="4206167"/>
              <a:ext cx="200966" cy="4771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411223" y="4006596"/>
              <a:ext cx="6394704" cy="52273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1293529" y="4666488"/>
            <a:ext cx="5734050" cy="513715"/>
            <a:chOff x="1293529" y="4666488"/>
            <a:chExt cx="5734050" cy="513715"/>
          </a:xfrm>
        </p:grpSpPr>
        <p:sp>
          <p:nvSpPr>
            <p:cNvPr id="24" name="object 24"/>
            <p:cNvSpPr/>
            <p:nvPr/>
          </p:nvSpPr>
          <p:spPr>
            <a:xfrm>
              <a:off x="1293529" y="4889352"/>
              <a:ext cx="134804" cy="3790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307592" y="4666488"/>
              <a:ext cx="5719572" cy="51358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846836" y="2987303"/>
            <a:ext cx="6795770" cy="2028189"/>
          </a:xfrm>
          <a:prstGeom prst="rect">
            <a:avLst/>
          </a:prstGeom>
        </p:spPr>
        <p:txBody>
          <a:bodyPr wrap="square" lIns="0" tIns="255904" rIns="0" bIns="0" rtlCol="0" vert="horz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2014"/>
              </a:spcBef>
              <a:buClr>
                <a:srgbClr val="EFAC00"/>
              </a:buClr>
              <a:buSzPct val="79687"/>
              <a:buChar char=""/>
              <a:tabLst>
                <a:tab pos="332740" algn="l"/>
                <a:tab pos="333375" algn="l"/>
              </a:tabLst>
            </a:pPr>
            <a:r>
              <a:rPr dirty="0" sz="3200" spc="-90">
                <a:latin typeface="Arial"/>
                <a:cs typeface="Arial"/>
              </a:rPr>
              <a:t>Data</a:t>
            </a:r>
            <a:r>
              <a:rPr dirty="0" sz="3200" spc="-275">
                <a:latin typeface="Arial"/>
                <a:cs typeface="Arial"/>
              </a:rPr>
              <a:t> </a:t>
            </a:r>
            <a:r>
              <a:rPr dirty="0" sz="3200" spc="-40">
                <a:latin typeface="Arial"/>
                <a:cs typeface="Arial"/>
              </a:rPr>
              <a:t>Mining</a:t>
            </a:r>
            <a:endParaRPr sz="3200">
              <a:latin typeface="Arial"/>
              <a:cs typeface="Arial"/>
            </a:endParaRPr>
          </a:p>
          <a:p>
            <a:pPr lvl="1" marL="709295" indent="-246379">
              <a:lnSpc>
                <a:spcPct val="100000"/>
              </a:lnSpc>
              <a:spcBef>
                <a:spcPts val="1670"/>
              </a:spcBef>
              <a:buSzPct val="155555"/>
              <a:buChar char="–"/>
              <a:tabLst>
                <a:tab pos="709930" algn="l"/>
              </a:tabLst>
            </a:pPr>
            <a:r>
              <a:rPr dirty="0" sz="1800" spc="-70">
                <a:latin typeface="Arial"/>
                <a:cs typeface="Arial"/>
              </a:rPr>
              <a:t>Find</a:t>
            </a:r>
            <a:r>
              <a:rPr dirty="0" sz="1800" spc="-145">
                <a:latin typeface="Arial"/>
                <a:cs typeface="Arial"/>
              </a:rPr>
              <a:t> </a:t>
            </a:r>
            <a:r>
              <a:rPr dirty="0" sz="1800" spc="-30">
                <a:latin typeface="Arial"/>
                <a:cs typeface="Arial"/>
              </a:rPr>
              <a:t>all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credit</a:t>
            </a:r>
            <a:r>
              <a:rPr dirty="0" sz="1800" spc="-150">
                <a:latin typeface="Arial"/>
                <a:cs typeface="Arial"/>
              </a:rPr>
              <a:t> </a:t>
            </a:r>
            <a:r>
              <a:rPr dirty="0" sz="1800" spc="-55">
                <a:latin typeface="Arial"/>
                <a:cs typeface="Arial"/>
              </a:rPr>
              <a:t>applicants</a:t>
            </a:r>
            <a:r>
              <a:rPr dirty="0" sz="1800" spc="-150">
                <a:latin typeface="Arial"/>
                <a:cs typeface="Arial"/>
              </a:rPr>
              <a:t> </a:t>
            </a:r>
            <a:r>
              <a:rPr dirty="0" sz="1800" spc="-35">
                <a:latin typeface="Arial"/>
                <a:cs typeface="Arial"/>
              </a:rPr>
              <a:t>who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 spc="-80">
                <a:latin typeface="Arial"/>
                <a:cs typeface="Arial"/>
              </a:rPr>
              <a:t>are</a:t>
            </a:r>
            <a:r>
              <a:rPr dirty="0" sz="1800" spc="-120">
                <a:latin typeface="Arial"/>
                <a:cs typeface="Arial"/>
              </a:rPr>
              <a:t> </a:t>
            </a:r>
            <a:r>
              <a:rPr dirty="0" sz="1800" spc="-35">
                <a:latin typeface="Arial"/>
                <a:cs typeface="Arial"/>
              </a:rPr>
              <a:t>poor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credit</a:t>
            </a:r>
            <a:r>
              <a:rPr dirty="0" sz="1800" spc="-155">
                <a:latin typeface="Arial"/>
                <a:cs typeface="Arial"/>
              </a:rPr>
              <a:t> </a:t>
            </a:r>
            <a:r>
              <a:rPr dirty="0" sz="1800" spc="-65">
                <a:latin typeface="Arial"/>
                <a:cs typeface="Arial"/>
              </a:rPr>
              <a:t>risks.</a:t>
            </a:r>
            <a:r>
              <a:rPr dirty="0" sz="1800" spc="-160">
                <a:latin typeface="Arial"/>
                <a:cs typeface="Arial"/>
              </a:rPr>
              <a:t> </a:t>
            </a:r>
            <a:r>
              <a:rPr dirty="0" sz="1800" spc="-55">
                <a:latin typeface="Arial"/>
                <a:cs typeface="Arial"/>
              </a:rPr>
              <a:t>(classification)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har char="–"/>
            </a:pPr>
            <a:endParaRPr sz="2450">
              <a:latin typeface="Arial"/>
              <a:cs typeface="Arial"/>
            </a:endParaRPr>
          </a:p>
          <a:p>
            <a:pPr lvl="1" marL="605155" indent="-157480">
              <a:lnSpc>
                <a:spcPct val="100000"/>
              </a:lnSpc>
              <a:buChar char="–"/>
              <a:tabLst>
                <a:tab pos="605790" algn="l"/>
              </a:tabLst>
            </a:pPr>
            <a:r>
              <a:rPr dirty="0" sz="1800" spc="-10">
                <a:latin typeface="Arial"/>
                <a:cs typeface="Arial"/>
              </a:rPr>
              <a:t>Identify</a:t>
            </a:r>
            <a:r>
              <a:rPr dirty="0" sz="1800" spc="-150">
                <a:latin typeface="Arial"/>
                <a:cs typeface="Arial"/>
              </a:rPr>
              <a:t> </a:t>
            </a:r>
            <a:r>
              <a:rPr dirty="0" sz="1800" spc="-70">
                <a:latin typeface="Arial"/>
                <a:cs typeface="Arial"/>
              </a:rPr>
              <a:t>customers</a:t>
            </a:r>
            <a:r>
              <a:rPr dirty="0" sz="1800" spc="-140">
                <a:latin typeface="Arial"/>
                <a:cs typeface="Arial"/>
              </a:rPr>
              <a:t> </a:t>
            </a:r>
            <a:r>
              <a:rPr dirty="0" sz="1800" spc="20">
                <a:latin typeface="Arial"/>
                <a:cs typeface="Arial"/>
              </a:rPr>
              <a:t>with</a:t>
            </a:r>
            <a:r>
              <a:rPr dirty="0" sz="1800" spc="-130">
                <a:latin typeface="Arial"/>
                <a:cs typeface="Arial"/>
              </a:rPr>
              <a:t> </a:t>
            </a:r>
            <a:r>
              <a:rPr dirty="0" sz="1800" spc="-40">
                <a:latin typeface="Arial"/>
                <a:cs typeface="Arial"/>
              </a:rPr>
              <a:t>similar</a:t>
            </a:r>
            <a:r>
              <a:rPr dirty="0" sz="1800" spc="-170">
                <a:latin typeface="Arial"/>
                <a:cs typeface="Arial"/>
              </a:rPr>
              <a:t> </a:t>
            </a:r>
            <a:r>
              <a:rPr dirty="0" sz="1800" spc="-40">
                <a:latin typeface="Arial"/>
                <a:cs typeface="Arial"/>
              </a:rPr>
              <a:t>buying</a:t>
            </a:r>
            <a:r>
              <a:rPr dirty="0" sz="1800" spc="-140">
                <a:latin typeface="Arial"/>
                <a:cs typeface="Arial"/>
              </a:rPr>
              <a:t> </a:t>
            </a:r>
            <a:r>
              <a:rPr dirty="0" sz="1800" spc="-40">
                <a:latin typeface="Arial"/>
                <a:cs typeface="Arial"/>
              </a:rPr>
              <a:t>habits.</a:t>
            </a:r>
            <a:r>
              <a:rPr dirty="0" sz="1800" spc="-130">
                <a:latin typeface="Arial"/>
                <a:cs typeface="Arial"/>
              </a:rPr>
              <a:t> </a:t>
            </a:r>
            <a:r>
              <a:rPr dirty="0" sz="1800" spc="-65">
                <a:latin typeface="Arial"/>
                <a:cs typeface="Arial"/>
              </a:rPr>
              <a:t>(Clustering)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556385"/>
            <a:chOff x="0" y="0"/>
            <a:chExt cx="9144000" cy="1556385"/>
          </a:xfrm>
        </p:grpSpPr>
        <p:sp>
          <p:nvSpPr>
            <p:cNvPr id="3" name="object 3"/>
            <p:cNvSpPr/>
            <p:nvPr/>
          </p:nvSpPr>
          <p:spPr>
            <a:xfrm>
              <a:off x="1008888" y="784859"/>
              <a:ext cx="5495544" cy="5471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770986" y="380991"/>
              <a:ext cx="1089559" cy="11750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31621" y="1839290"/>
            <a:ext cx="7282815" cy="1476375"/>
          </a:xfrm>
          <a:prstGeom prst="rect"/>
        </p:spPr>
        <p:txBody>
          <a:bodyPr wrap="square" lIns="0" tIns="97790" rIns="0" bIns="0" rtlCol="0" vert="horz">
            <a:spAutoFit/>
          </a:bodyPr>
          <a:lstStyle/>
          <a:p>
            <a:pPr marL="332740" marR="5080" indent="-320675">
              <a:lnSpc>
                <a:spcPct val="80000"/>
              </a:lnSpc>
              <a:spcBef>
                <a:spcPts val="770"/>
              </a:spcBef>
              <a:tabLst>
                <a:tab pos="332740" algn="l"/>
              </a:tabLst>
            </a:pPr>
            <a:r>
              <a:rPr dirty="0" sz="2250" spc="-595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2800" spc="-85">
                <a:latin typeface="Arial"/>
                <a:cs typeface="Arial"/>
              </a:rPr>
              <a:t>Data </a:t>
            </a:r>
            <a:r>
              <a:rPr dirty="0" sz="2800" spc="-35">
                <a:latin typeface="Arial"/>
                <a:cs typeface="Arial"/>
              </a:rPr>
              <a:t>mining </a:t>
            </a:r>
            <a:r>
              <a:rPr dirty="0" sz="2800" spc="-125">
                <a:latin typeface="Arial"/>
                <a:cs typeface="Arial"/>
              </a:rPr>
              <a:t>is </a:t>
            </a:r>
            <a:r>
              <a:rPr dirty="0" sz="2800" spc="-45">
                <a:solidFill>
                  <a:srgbClr val="FF0000"/>
                </a:solidFill>
                <a:latin typeface="Arial"/>
                <a:cs typeface="Arial"/>
              </a:rPr>
              <a:t>extraction </a:t>
            </a:r>
            <a:r>
              <a:rPr dirty="0" sz="2800" spc="20">
                <a:latin typeface="Arial"/>
                <a:cs typeface="Arial"/>
              </a:rPr>
              <a:t>of </a:t>
            </a:r>
            <a:r>
              <a:rPr dirty="0" sz="2800" spc="-40">
                <a:latin typeface="Arial"/>
                <a:cs typeface="Arial"/>
              </a:rPr>
              <a:t>interesting </a:t>
            </a:r>
            <a:r>
              <a:rPr dirty="0" sz="2800" spc="-75">
                <a:latin typeface="Arial"/>
                <a:cs typeface="Arial"/>
              </a:rPr>
              <a:t>(non-  </a:t>
            </a:r>
            <a:r>
              <a:rPr dirty="0" sz="2800" spc="-15">
                <a:latin typeface="Arial"/>
                <a:cs typeface="Arial"/>
              </a:rPr>
              <a:t>trivial, </a:t>
            </a:r>
            <a:r>
              <a:rPr dirty="0" sz="2800" spc="-5">
                <a:latin typeface="Arial"/>
                <a:cs typeface="Arial"/>
              </a:rPr>
              <a:t>implicit, </a:t>
            </a:r>
            <a:r>
              <a:rPr dirty="0" sz="2800" spc="-85">
                <a:latin typeface="Arial"/>
                <a:cs typeface="Arial"/>
              </a:rPr>
              <a:t>previously </a:t>
            </a:r>
            <a:r>
              <a:rPr dirty="0" sz="2800" spc="-75">
                <a:latin typeface="Arial"/>
                <a:cs typeface="Arial"/>
              </a:rPr>
              <a:t>unknown </a:t>
            </a:r>
            <a:r>
              <a:rPr dirty="0" sz="2800" spc="-114">
                <a:latin typeface="Arial"/>
                <a:cs typeface="Arial"/>
              </a:rPr>
              <a:t>and  </a:t>
            </a:r>
            <a:r>
              <a:rPr dirty="0" sz="2800" spc="-20">
                <a:latin typeface="Arial"/>
                <a:cs typeface="Arial"/>
              </a:rPr>
              <a:t>potentially</a:t>
            </a:r>
            <a:r>
              <a:rPr dirty="0" sz="2800" spc="-215">
                <a:latin typeface="Arial"/>
                <a:cs typeface="Arial"/>
              </a:rPr>
              <a:t> </a:t>
            </a:r>
            <a:r>
              <a:rPr dirty="0" sz="2800" spc="-90">
                <a:latin typeface="Arial"/>
                <a:cs typeface="Arial"/>
              </a:rPr>
              <a:t>useful)</a:t>
            </a:r>
            <a:r>
              <a:rPr dirty="0" sz="2800" spc="-210">
                <a:latin typeface="Arial"/>
                <a:cs typeface="Arial"/>
              </a:rPr>
              <a:t> </a:t>
            </a:r>
            <a:r>
              <a:rPr dirty="0" sz="2800" spc="-15">
                <a:latin typeface="Arial"/>
                <a:cs typeface="Arial"/>
              </a:rPr>
              <a:t>information</a:t>
            </a:r>
            <a:r>
              <a:rPr dirty="0" sz="2800" spc="-200">
                <a:latin typeface="Arial"/>
                <a:cs typeface="Arial"/>
              </a:rPr>
              <a:t> </a:t>
            </a:r>
            <a:r>
              <a:rPr dirty="0" sz="2800" spc="-35">
                <a:latin typeface="Arial"/>
                <a:cs typeface="Arial"/>
              </a:rPr>
              <a:t>or</a:t>
            </a:r>
            <a:r>
              <a:rPr dirty="0" sz="2800" spc="-215">
                <a:latin typeface="Arial"/>
                <a:cs typeface="Arial"/>
              </a:rPr>
              <a:t> </a:t>
            </a:r>
            <a:r>
              <a:rPr dirty="0" sz="2800" spc="-50">
                <a:latin typeface="Arial"/>
                <a:cs typeface="Arial"/>
              </a:rPr>
              <a:t>patterns</a:t>
            </a:r>
            <a:r>
              <a:rPr dirty="0" sz="2800" spc="-195">
                <a:latin typeface="Arial"/>
                <a:cs typeface="Arial"/>
              </a:rPr>
              <a:t> </a:t>
            </a:r>
            <a:r>
              <a:rPr dirty="0" sz="2800" spc="5">
                <a:latin typeface="Arial"/>
                <a:cs typeface="Arial"/>
              </a:rPr>
              <a:t>from  </a:t>
            </a:r>
            <a:r>
              <a:rPr dirty="0" sz="2800" spc="-65">
                <a:latin typeface="Arial"/>
                <a:cs typeface="Arial"/>
              </a:rPr>
              <a:t>data </a:t>
            </a:r>
            <a:r>
              <a:rPr dirty="0" sz="2800" spc="-30">
                <a:latin typeface="Arial"/>
                <a:cs typeface="Arial"/>
              </a:rPr>
              <a:t>in </a:t>
            </a:r>
            <a:r>
              <a:rPr dirty="0" sz="2800" spc="-80">
                <a:latin typeface="Arial"/>
                <a:cs typeface="Arial"/>
              </a:rPr>
              <a:t>large</a:t>
            </a:r>
            <a:r>
              <a:rPr dirty="0" sz="2800" spc="-535">
                <a:latin typeface="Arial"/>
                <a:cs typeface="Arial"/>
              </a:rPr>
              <a:t> </a:t>
            </a:r>
            <a:r>
              <a:rPr dirty="0" sz="2800" spc="-125">
                <a:latin typeface="Arial"/>
                <a:cs typeface="Arial"/>
              </a:rPr>
              <a:t>databases.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1621" y="3888485"/>
            <a:ext cx="6917055" cy="22828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95"/>
              </a:spcBef>
              <a:buClr>
                <a:srgbClr val="EFAC00"/>
              </a:buClr>
              <a:buSzPct val="80357"/>
              <a:buChar char=""/>
              <a:tabLst>
                <a:tab pos="332740" algn="l"/>
                <a:tab pos="333375" algn="l"/>
              </a:tabLst>
            </a:pPr>
            <a:r>
              <a:rPr dirty="0" sz="2800" spc="-40">
                <a:latin typeface="Arial"/>
                <a:cs typeface="Arial"/>
              </a:rPr>
              <a:t>Alternative</a:t>
            </a:r>
            <a:r>
              <a:rPr dirty="0" sz="2800" spc="-220">
                <a:latin typeface="Arial"/>
                <a:cs typeface="Arial"/>
              </a:rPr>
              <a:t> </a:t>
            </a:r>
            <a:r>
              <a:rPr dirty="0" sz="2800" spc="-135">
                <a:latin typeface="Arial"/>
                <a:cs typeface="Arial"/>
              </a:rPr>
              <a:t>names:</a:t>
            </a:r>
            <a:endParaRPr sz="2800">
              <a:latin typeface="Arial"/>
              <a:cs typeface="Arial"/>
            </a:endParaRPr>
          </a:p>
          <a:p>
            <a:pPr lvl="1" marL="625475" indent="-274955">
              <a:lnSpc>
                <a:spcPct val="100000"/>
              </a:lnSpc>
              <a:spcBef>
                <a:spcPts val="15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400" spc="-80">
                <a:solidFill>
                  <a:srgbClr val="FF0000"/>
                </a:solidFill>
                <a:latin typeface="Arial"/>
                <a:cs typeface="Arial"/>
              </a:rPr>
              <a:t>Knowledge </a:t>
            </a:r>
            <a:r>
              <a:rPr dirty="0" sz="2400" spc="-70">
                <a:solidFill>
                  <a:srgbClr val="FF0000"/>
                </a:solidFill>
                <a:latin typeface="Arial"/>
                <a:cs typeface="Arial"/>
              </a:rPr>
              <a:t>discovery(mining) 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in </a:t>
            </a:r>
            <a:r>
              <a:rPr dirty="0" sz="2400" spc="-114">
                <a:solidFill>
                  <a:srgbClr val="FF0000"/>
                </a:solidFill>
                <a:latin typeface="Arial"/>
                <a:cs typeface="Arial"/>
              </a:rPr>
              <a:t>databases</a:t>
            </a:r>
            <a:r>
              <a:rPr dirty="0" sz="2400" spc="-4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20">
                <a:solidFill>
                  <a:srgbClr val="FF0000"/>
                </a:solidFill>
                <a:latin typeface="Arial"/>
                <a:cs typeface="Arial"/>
              </a:rPr>
              <a:t>(KDD),</a:t>
            </a:r>
            <a:endParaRPr sz="2400">
              <a:latin typeface="Arial"/>
              <a:cs typeface="Arial"/>
            </a:endParaRPr>
          </a:p>
          <a:p>
            <a:pPr lvl="1" marL="625475" indent="-274955">
              <a:lnSpc>
                <a:spcPct val="100000"/>
              </a:lnSpc>
              <a:buClr>
                <a:srgbClr val="5FB5CC"/>
              </a:buClr>
              <a:buSzPct val="89583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400" spc="-70">
                <a:solidFill>
                  <a:srgbClr val="FF0000"/>
                </a:solidFill>
                <a:latin typeface="Arial"/>
                <a:cs typeface="Arial"/>
              </a:rPr>
              <a:t>knowledge</a:t>
            </a:r>
            <a:r>
              <a:rPr dirty="0" sz="2400" spc="-1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35">
                <a:solidFill>
                  <a:srgbClr val="FF0000"/>
                </a:solidFill>
                <a:latin typeface="Arial"/>
                <a:cs typeface="Arial"/>
              </a:rPr>
              <a:t>extraction,</a:t>
            </a:r>
            <a:endParaRPr sz="2400">
              <a:latin typeface="Arial"/>
              <a:cs typeface="Arial"/>
            </a:endParaRPr>
          </a:p>
          <a:p>
            <a:pPr lvl="1" marL="625475" indent="-274955">
              <a:lnSpc>
                <a:spcPct val="100000"/>
              </a:lnSpc>
              <a:buClr>
                <a:srgbClr val="5FB5CC"/>
              </a:buClr>
              <a:buSzPct val="89583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400" spc="-30">
                <a:solidFill>
                  <a:srgbClr val="FF0000"/>
                </a:solidFill>
                <a:latin typeface="Arial"/>
                <a:cs typeface="Arial"/>
              </a:rPr>
              <a:t>data/pattern</a:t>
            </a:r>
            <a:r>
              <a:rPr dirty="0" sz="2400" spc="-1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0">
                <a:solidFill>
                  <a:srgbClr val="FF0000"/>
                </a:solidFill>
                <a:latin typeface="Arial"/>
                <a:cs typeface="Arial"/>
              </a:rPr>
              <a:t>analysis,</a:t>
            </a:r>
            <a:endParaRPr sz="2400">
              <a:latin typeface="Arial"/>
              <a:cs typeface="Arial"/>
            </a:endParaRPr>
          </a:p>
          <a:p>
            <a:pPr lvl="1" marL="625475" indent="-274955">
              <a:lnSpc>
                <a:spcPct val="100000"/>
              </a:lnSpc>
              <a:spcBef>
                <a:spcPts val="5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400" spc="-55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r>
              <a:rPr dirty="0" sz="2400" spc="-1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75">
                <a:solidFill>
                  <a:srgbClr val="FF0000"/>
                </a:solidFill>
                <a:latin typeface="Arial"/>
                <a:cs typeface="Arial"/>
              </a:rPr>
              <a:t>archeology,</a:t>
            </a:r>
            <a:endParaRPr sz="2400">
              <a:latin typeface="Arial"/>
              <a:cs typeface="Arial"/>
            </a:endParaRPr>
          </a:p>
          <a:p>
            <a:pPr lvl="1" marL="625475" indent="-274955">
              <a:lnSpc>
                <a:spcPct val="100000"/>
              </a:lnSpc>
              <a:buClr>
                <a:srgbClr val="5FB5CC"/>
              </a:buClr>
              <a:buSzPct val="89583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400" spc="-130">
                <a:solidFill>
                  <a:srgbClr val="FF0000"/>
                </a:solidFill>
                <a:latin typeface="Arial"/>
                <a:cs typeface="Arial"/>
              </a:rPr>
              <a:t>business </a:t>
            </a:r>
            <a:r>
              <a:rPr dirty="0" sz="2400" spc="-45">
                <a:solidFill>
                  <a:srgbClr val="FF0000"/>
                </a:solidFill>
                <a:latin typeface="Arial"/>
                <a:cs typeface="Arial"/>
              </a:rPr>
              <a:t>intelligence,</a:t>
            </a:r>
            <a:r>
              <a:rPr dirty="0" sz="2400" spc="-1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40">
                <a:solidFill>
                  <a:srgbClr val="FF0000"/>
                </a:solidFill>
                <a:latin typeface="Arial"/>
                <a:cs typeface="Arial"/>
              </a:rPr>
              <a:t>etc.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39000" y="4945221"/>
            <a:ext cx="1891030" cy="1374775"/>
            <a:chOff x="7239000" y="4945221"/>
            <a:chExt cx="1891030" cy="1374775"/>
          </a:xfrm>
        </p:grpSpPr>
        <p:sp>
          <p:nvSpPr>
            <p:cNvPr id="8" name="object 8"/>
            <p:cNvSpPr/>
            <p:nvPr/>
          </p:nvSpPr>
          <p:spPr>
            <a:xfrm>
              <a:off x="7756665" y="5003050"/>
              <a:ext cx="989965" cy="1134745"/>
            </a:xfrm>
            <a:custGeom>
              <a:avLst/>
              <a:gdLst/>
              <a:ahLst/>
              <a:cxnLst/>
              <a:rect l="l" t="t" r="r" b="b"/>
              <a:pathLst>
                <a:path w="989965" h="1134745">
                  <a:moveTo>
                    <a:pt x="421817" y="1120394"/>
                  </a:moveTo>
                  <a:lnTo>
                    <a:pt x="102781" y="389826"/>
                  </a:lnTo>
                  <a:lnTo>
                    <a:pt x="0" y="598551"/>
                  </a:lnTo>
                  <a:lnTo>
                    <a:pt x="421817" y="1120394"/>
                  </a:lnTo>
                  <a:close/>
                </a:path>
                <a:path w="989965" h="1134745">
                  <a:moveTo>
                    <a:pt x="443115" y="1134224"/>
                  </a:moveTo>
                  <a:lnTo>
                    <a:pt x="375412" y="569010"/>
                  </a:lnTo>
                  <a:lnTo>
                    <a:pt x="211213" y="493560"/>
                  </a:lnTo>
                  <a:lnTo>
                    <a:pt x="324002" y="601078"/>
                  </a:lnTo>
                  <a:lnTo>
                    <a:pt x="443115" y="1134224"/>
                  </a:lnTo>
                  <a:close/>
                </a:path>
                <a:path w="989965" h="1134745">
                  <a:moveTo>
                    <a:pt x="661822" y="550799"/>
                  </a:moveTo>
                  <a:lnTo>
                    <a:pt x="549656" y="722401"/>
                  </a:lnTo>
                  <a:lnTo>
                    <a:pt x="417398" y="575906"/>
                  </a:lnTo>
                  <a:lnTo>
                    <a:pt x="471957" y="1119759"/>
                  </a:lnTo>
                  <a:lnTo>
                    <a:pt x="661822" y="550799"/>
                  </a:lnTo>
                  <a:close/>
                </a:path>
                <a:path w="989965" h="1134745">
                  <a:moveTo>
                    <a:pt x="883691" y="575906"/>
                  </a:moveTo>
                  <a:lnTo>
                    <a:pt x="812876" y="435737"/>
                  </a:lnTo>
                  <a:lnTo>
                    <a:pt x="677506" y="565226"/>
                  </a:lnTo>
                  <a:lnTo>
                    <a:pt x="484479" y="1109078"/>
                  </a:lnTo>
                  <a:lnTo>
                    <a:pt x="799719" y="521830"/>
                  </a:lnTo>
                  <a:lnTo>
                    <a:pt x="883691" y="575906"/>
                  </a:lnTo>
                  <a:close/>
                </a:path>
                <a:path w="989965" h="1134745">
                  <a:moveTo>
                    <a:pt x="938199" y="172923"/>
                  </a:moveTo>
                  <a:lnTo>
                    <a:pt x="577862" y="0"/>
                  </a:lnTo>
                  <a:lnTo>
                    <a:pt x="835444" y="187350"/>
                  </a:lnTo>
                  <a:lnTo>
                    <a:pt x="793457" y="348957"/>
                  </a:lnTo>
                  <a:lnTo>
                    <a:pt x="938199" y="172923"/>
                  </a:lnTo>
                  <a:close/>
                </a:path>
                <a:path w="989965" h="1134745">
                  <a:moveTo>
                    <a:pt x="989596" y="410565"/>
                  </a:moveTo>
                  <a:lnTo>
                    <a:pt x="925677" y="266598"/>
                  </a:lnTo>
                  <a:lnTo>
                    <a:pt x="815975" y="352755"/>
                  </a:lnTo>
                  <a:lnTo>
                    <a:pt x="880529" y="550799"/>
                  </a:lnTo>
                  <a:lnTo>
                    <a:pt x="989596" y="410565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742885" y="4974132"/>
              <a:ext cx="833119" cy="587375"/>
            </a:xfrm>
            <a:custGeom>
              <a:avLst/>
              <a:gdLst/>
              <a:ahLst/>
              <a:cxnLst/>
              <a:rect l="l" t="t" r="r" b="b"/>
              <a:pathLst>
                <a:path w="833120" h="587375">
                  <a:moveTo>
                    <a:pt x="131597" y="356501"/>
                  </a:moveTo>
                  <a:lnTo>
                    <a:pt x="115290" y="216268"/>
                  </a:lnTo>
                  <a:lnTo>
                    <a:pt x="0" y="377875"/>
                  </a:lnTo>
                  <a:lnTo>
                    <a:pt x="67043" y="489775"/>
                  </a:lnTo>
                  <a:lnTo>
                    <a:pt x="131597" y="356501"/>
                  </a:lnTo>
                  <a:close/>
                </a:path>
                <a:path w="833120" h="587375">
                  <a:moveTo>
                    <a:pt x="475678" y="0"/>
                  </a:moveTo>
                  <a:lnTo>
                    <a:pt x="234403" y="194894"/>
                  </a:lnTo>
                  <a:lnTo>
                    <a:pt x="137858" y="169138"/>
                  </a:lnTo>
                  <a:lnTo>
                    <a:pt x="131597" y="417474"/>
                  </a:lnTo>
                  <a:lnTo>
                    <a:pt x="279488" y="219430"/>
                  </a:lnTo>
                  <a:lnTo>
                    <a:pt x="475678" y="0"/>
                  </a:lnTo>
                  <a:close/>
                </a:path>
                <a:path w="833120" h="587375">
                  <a:moveTo>
                    <a:pt x="508254" y="406781"/>
                  </a:moveTo>
                  <a:lnTo>
                    <a:pt x="312115" y="302412"/>
                  </a:lnTo>
                  <a:lnTo>
                    <a:pt x="183007" y="450176"/>
                  </a:lnTo>
                  <a:lnTo>
                    <a:pt x="350367" y="569023"/>
                  </a:lnTo>
                  <a:lnTo>
                    <a:pt x="508254" y="406781"/>
                  </a:lnTo>
                  <a:close/>
                </a:path>
                <a:path w="833120" h="587375">
                  <a:moveTo>
                    <a:pt x="623570" y="237642"/>
                  </a:moveTo>
                  <a:lnTo>
                    <a:pt x="501357" y="50292"/>
                  </a:lnTo>
                  <a:lnTo>
                    <a:pt x="372884" y="191147"/>
                  </a:lnTo>
                  <a:lnTo>
                    <a:pt x="491998" y="381673"/>
                  </a:lnTo>
                  <a:lnTo>
                    <a:pt x="623570" y="237642"/>
                  </a:lnTo>
                  <a:close/>
                </a:path>
                <a:path w="833120" h="587375">
                  <a:moveTo>
                    <a:pt x="832916" y="417474"/>
                  </a:moveTo>
                  <a:lnTo>
                    <a:pt x="633628" y="248335"/>
                  </a:lnTo>
                  <a:lnTo>
                    <a:pt x="543394" y="381673"/>
                  </a:lnTo>
                  <a:lnTo>
                    <a:pt x="710704" y="587248"/>
                  </a:lnTo>
                  <a:lnTo>
                    <a:pt x="832916" y="417474"/>
                  </a:lnTo>
                  <a:close/>
                </a:path>
              </a:pathLst>
            </a:custGeom>
            <a:solidFill>
              <a:srgbClr val="D7FB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710297" y="4988623"/>
              <a:ext cx="923925" cy="1127125"/>
            </a:xfrm>
            <a:custGeom>
              <a:avLst/>
              <a:gdLst/>
              <a:ahLst/>
              <a:cxnLst/>
              <a:rect l="l" t="t" r="r" b="b"/>
              <a:pathLst>
                <a:path w="923925" h="1127125">
                  <a:moveTo>
                    <a:pt x="154774" y="352691"/>
                  </a:moveTo>
                  <a:lnTo>
                    <a:pt x="135356" y="204939"/>
                  </a:lnTo>
                  <a:lnTo>
                    <a:pt x="103428" y="374700"/>
                  </a:lnTo>
                  <a:lnTo>
                    <a:pt x="0" y="381609"/>
                  </a:lnTo>
                  <a:lnTo>
                    <a:pt x="96532" y="475284"/>
                  </a:lnTo>
                  <a:lnTo>
                    <a:pt x="154774" y="352691"/>
                  </a:lnTo>
                  <a:close/>
                </a:path>
                <a:path w="923925" h="1127125">
                  <a:moveTo>
                    <a:pt x="472541" y="1116584"/>
                  </a:moveTo>
                  <a:lnTo>
                    <a:pt x="364744" y="618617"/>
                  </a:lnTo>
                  <a:lnTo>
                    <a:pt x="265099" y="557644"/>
                  </a:lnTo>
                  <a:lnTo>
                    <a:pt x="361594" y="881443"/>
                  </a:lnTo>
                  <a:lnTo>
                    <a:pt x="472541" y="1116584"/>
                  </a:lnTo>
                  <a:close/>
                </a:path>
                <a:path w="923925" h="1127125">
                  <a:moveTo>
                    <a:pt x="492594" y="0"/>
                  </a:moveTo>
                  <a:lnTo>
                    <a:pt x="270725" y="204939"/>
                  </a:lnTo>
                  <a:lnTo>
                    <a:pt x="183603" y="316839"/>
                  </a:lnTo>
                  <a:lnTo>
                    <a:pt x="167347" y="223151"/>
                  </a:lnTo>
                  <a:lnTo>
                    <a:pt x="157924" y="349542"/>
                  </a:lnTo>
                  <a:lnTo>
                    <a:pt x="180505" y="396087"/>
                  </a:lnTo>
                  <a:lnTo>
                    <a:pt x="492594" y="0"/>
                  </a:lnTo>
                  <a:close/>
                </a:path>
                <a:path w="923925" h="1127125">
                  <a:moveTo>
                    <a:pt x="527685" y="396087"/>
                  </a:moveTo>
                  <a:lnTo>
                    <a:pt x="485698" y="381609"/>
                  </a:lnTo>
                  <a:lnTo>
                    <a:pt x="405472" y="460857"/>
                  </a:lnTo>
                  <a:lnTo>
                    <a:pt x="193027" y="406781"/>
                  </a:lnTo>
                  <a:lnTo>
                    <a:pt x="396100" y="565226"/>
                  </a:lnTo>
                  <a:lnTo>
                    <a:pt x="527685" y="396087"/>
                  </a:lnTo>
                  <a:close/>
                </a:path>
                <a:path w="923925" h="1127125">
                  <a:moveTo>
                    <a:pt x="643636" y="212471"/>
                  </a:moveTo>
                  <a:lnTo>
                    <a:pt x="560298" y="61607"/>
                  </a:lnTo>
                  <a:lnTo>
                    <a:pt x="592239" y="204939"/>
                  </a:lnTo>
                  <a:lnTo>
                    <a:pt x="527685" y="360222"/>
                  </a:lnTo>
                  <a:lnTo>
                    <a:pt x="643636" y="212471"/>
                  </a:lnTo>
                  <a:close/>
                </a:path>
                <a:path w="923925" h="1127125">
                  <a:moveTo>
                    <a:pt x="673100" y="568960"/>
                  </a:moveTo>
                  <a:lnTo>
                    <a:pt x="550252" y="428790"/>
                  </a:lnTo>
                  <a:lnTo>
                    <a:pt x="480072" y="587184"/>
                  </a:lnTo>
                  <a:lnTo>
                    <a:pt x="621703" y="709815"/>
                  </a:lnTo>
                  <a:lnTo>
                    <a:pt x="673100" y="568960"/>
                  </a:lnTo>
                  <a:close/>
                </a:path>
                <a:path w="923925" h="1127125">
                  <a:moveTo>
                    <a:pt x="878662" y="406781"/>
                  </a:moveTo>
                  <a:lnTo>
                    <a:pt x="681888" y="241427"/>
                  </a:lnTo>
                  <a:lnTo>
                    <a:pt x="823518" y="392290"/>
                  </a:lnTo>
                  <a:lnTo>
                    <a:pt x="749541" y="475284"/>
                  </a:lnTo>
                  <a:lnTo>
                    <a:pt x="582244" y="374700"/>
                  </a:lnTo>
                  <a:lnTo>
                    <a:pt x="720712" y="565226"/>
                  </a:lnTo>
                  <a:lnTo>
                    <a:pt x="878662" y="406781"/>
                  </a:lnTo>
                  <a:close/>
                </a:path>
                <a:path w="923925" h="1127125">
                  <a:moveTo>
                    <a:pt x="888072" y="194246"/>
                  </a:moveTo>
                  <a:lnTo>
                    <a:pt x="696302" y="123215"/>
                  </a:lnTo>
                  <a:lnTo>
                    <a:pt x="669315" y="223151"/>
                  </a:lnTo>
                  <a:lnTo>
                    <a:pt x="836676" y="342011"/>
                  </a:lnTo>
                  <a:lnTo>
                    <a:pt x="888072" y="194246"/>
                  </a:lnTo>
                  <a:close/>
                </a:path>
                <a:path w="923925" h="1127125">
                  <a:moveTo>
                    <a:pt x="923798" y="590334"/>
                  </a:moveTo>
                  <a:lnTo>
                    <a:pt x="865505" y="533158"/>
                  </a:lnTo>
                  <a:lnTo>
                    <a:pt x="765860" y="572757"/>
                  </a:lnTo>
                  <a:lnTo>
                    <a:pt x="533946" y="1126642"/>
                  </a:lnTo>
                  <a:lnTo>
                    <a:pt x="923798" y="590334"/>
                  </a:lnTo>
                  <a:close/>
                </a:path>
              </a:pathLst>
            </a:custGeom>
            <a:solidFill>
              <a:srgbClr val="B1EB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732852" y="4945227"/>
              <a:ext cx="1023619" cy="1263650"/>
            </a:xfrm>
            <a:custGeom>
              <a:avLst/>
              <a:gdLst/>
              <a:ahLst/>
              <a:cxnLst/>
              <a:rect l="l" t="t" r="r" b="b"/>
              <a:pathLst>
                <a:path w="1023620" h="1263650">
                  <a:moveTo>
                    <a:pt x="489445" y="3797"/>
                  </a:moveTo>
                  <a:lnTo>
                    <a:pt x="122224" y="162191"/>
                  </a:lnTo>
                  <a:lnTo>
                    <a:pt x="0" y="381609"/>
                  </a:lnTo>
                  <a:lnTo>
                    <a:pt x="85864" y="278511"/>
                  </a:lnTo>
                  <a:lnTo>
                    <a:pt x="141630" y="381609"/>
                  </a:lnTo>
                  <a:lnTo>
                    <a:pt x="159842" y="220052"/>
                  </a:lnTo>
                  <a:lnTo>
                    <a:pt x="489445" y="3797"/>
                  </a:lnTo>
                  <a:close/>
                </a:path>
                <a:path w="1023620" h="1263650">
                  <a:moveTo>
                    <a:pt x="498868" y="410578"/>
                  </a:moveTo>
                  <a:lnTo>
                    <a:pt x="360400" y="249593"/>
                  </a:lnTo>
                  <a:lnTo>
                    <a:pt x="473189" y="54076"/>
                  </a:lnTo>
                  <a:lnTo>
                    <a:pt x="283260" y="241439"/>
                  </a:lnTo>
                  <a:lnTo>
                    <a:pt x="157949" y="432536"/>
                  </a:lnTo>
                  <a:lnTo>
                    <a:pt x="290156" y="308051"/>
                  </a:lnTo>
                  <a:lnTo>
                    <a:pt x="498868" y="410578"/>
                  </a:lnTo>
                  <a:close/>
                </a:path>
                <a:path w="1023620" h="1263650">
                  <a:moveTo>
                    <a:pt x="734517" y="951242"/>
                  </a:moveTo>
                  <a:lnTo>
                    <a:pt x="728256" y="910374"/>
                  </a:lnTo>
                  <a:lnTo>
                    <a:pt x="548373" y="1150556"/>
                  </a:lnTo>
                  <a:lnTo>
                    <a:pt x="595414" y="907237"/>
                  </a:lnTo>
                  <a:lnTo>
                    <a:pt x="495134" y="1131684"/>
                  </a:lnTo>
                  <a:lnTo>
                    <a:pt x="461073" y="989825"/>
                  </a:lnTo>
                  <a:lnTo>
                    <a:pt x="421157" y="561441"/>
                  </a:lnTo>
                  <a:lnTo>
                    <a:pt x="482561" y="464604"/>
                  </a:lnTo>
                  <a:lnTo>
                    <a:pt x="347192" y="536892"/>
                  </a:lnTo>
                  <a:lnTo>
                    <a:pt x="165468" y="475284"/>
                  </a:lnTo>
                  <a:lnTo>
                    <a:pt x="399859" y="1031722"/>
                  </a:lnTo>
                  <a:lnTo>
                    <a:pt x="231863" y="547585"/>
                  </a:lnTo>
                  <a:lnTo>
                    <a:pt x="351612" y="614883"/>
                  </a:lnTo>
                  <a:lnTo>
                    <a:pt x="434314" y="994994"/>
                  </a:lnTo>
                  <a:lnTo>
                    <a:pt x="434314" y="1136091"/>
                  </a:lnTo>
                  <a:lnTo>
                    <a:pt x="233756" y="912266"/>
                  </a:lnTo>
                  <a:lnTo>
                    <a:pt x="490715" y="1263091"/>
                  </a:lnTo>
                  <a:lnTo>
                    <a:pt x="734517" y="951242"/>
                  </a:lnTo>
                  <a:close/>
                </a:path>
                <a:path w="1023620" h="1263650">
                  <a:moveTo>
                    <a:pt x="830427" y="414312"/>
                  </a:moveTo>
                  <a:lnTo>
                    <a:pt x="820381" y="356489"/>
                  </a:lnTo>
                  <a:lnTo>
                    <a:pt x="653072" y="266547"/>
                  </a:lnTo>
                  <a:lnTo>
                    <a:pt x="830427" y="414312"/>
                  </a:lnTo>
                  <a:close/>
                </a:path>
                <a:path w="1023620" h="1263650">
                  <a:moveTo>
                    <a:pt x="1023454" y="453910"/>
                  </a:moveTo>
                  <a:lnTo>
                    <a:pt x="962012" y="205574"/>
                  </a:lnTo>
                  <a:lnTo>
                    <a:pt x="505129" y="0"/>
                  </a:lnTo>
                  <a:lnTo>
                    <a:pt x="643661" y="259651"/>
                  </a:lnTo>
                  <a:lnTo>
                    <a:pt x="643026" y="122593"/>
                  </a:lnTo>
                  <a:lnTo>
                    <a:pt x="930071" y="230746"/>
                  </a:lnTo>
                  <a:lnTo>
                    <a:pt x="833526" y="410578"/>
                  </a:lnTo>
                  <a:lnTo>
                    <a:pt x="939495" y="327533"/>
                  </a:lnTo>
                  <a:lnTo>
                    <a:pt x="1023454" y="4539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250280" y="5577693"/>
              <a:ext cx="664845" cy="734060"/>
            </a:xfrm>
            <a:custGeom>
              <a:avLst/>
              <a:gdLst/>
              <a:ahLst/>
              <a:cxnLst/>
              <a:rect l="l" t="t" r="r" b="b"/>
              <a:pathLst>
                <a:path w="664845" h="734060">
                  <a:moveTo>
                    <a:pt x="470046" y="0"/>
                  </a:moveTo>
                  <a:lnTo>
                    <a:pt x="121584" y="119480"/>
                  </a:lnTo>
                  <a:lnTo>
                    <a:pt x="0" y="392331"/>
                  </a:lnTo>
                  <a:lnTo>
                    <a:pt x="13788" y="574032"/>
                  </a:lnTo>
                  <a:lnTo>
                    <a:pt x="137252" y="635647"/>
                  </a:lnTo>
                  <a:lnTo>
                    <a:pt x="664356" y="733726"/>
                  </a:lnTo>
                  <a:lnTo>
                    <a:pt x="642996" y="200573"/>
                  </a:lnTo>
                  <a:lnTo>
                    <a:pt x="616059" y="82356"/>
                  </a:lnTo>
                  <a:lnTo>
                    <a:pt x="4700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387527" y="5577700"/>
              <a:ext cx="509270" cy="723900"/>
            </a:xfrm>
            <a:custGeom>
              <a:avLst/>
              <a:gdLst/>
              <a:ahLst/>
              <a:cxnLst/>
              <a:rect l="l" t="t" r="r" b="b"/>
              <a:pathLst>
                <a:path w="509270" h="723900">
                  <a:moveTo>
                    <a:pt x="339686" y="0"/>
                  </a:moveTo>
                  <a:lnTo>
                    <a:pt x="66433" y="96202"/>
                  </a:lnTo>
                  <a:lnTo>
                    <a:pt x="290169" y="58496"/>
                  </a:lnTo>
                  <a:lnTo>
                    <a:pt x="339064" y="159080"/>
                  </a:lnTo>
                  <a:lnTo>
                    <a:pt x="339686" y="0"/>
                  </a:lnTo>
                  <a:close/>
                </a:path>
                <a:path w="509270" h="723900">
                  <a:moveTo>
                    <a:pt x="453758" y="723671"/>
                  </a:moveTo>
                  <a:lnTo>
                    <a:pt x="0" y="518706"/>
                  </a:lnTo>
                  <a:lnTo>
                    <a:pt x="55156" y="604215"/>
                  </a:lnTo>
                  <a:lnTo>
                    <a:pt x="453758" y="723671"/>
                  </a:lnTo>
                  <a:close/>
                </a:path>
                <a:path w="509270" h="723900">
                  <a:moveTo>
                    <a:pt x="476338" y="214426"/>
                  </a:moveTo>
                  <a:lnTo>
                    <a:pt x="473811" y="90576"/>
                  </a:lnTo>
                  <a:lnTo>
                    <a:pt x="374154" y="52184"/>
                  </a:lnTo>
                  <a:lnTo>
                    <a:pt x="353479" y="149656"/>
                  </a:lnTo>
                  <a:lnTo>
                    <a:pt x="476338" y="214426"/>
                  </a:lnTo>
                  <a:close/>
                </a:path>
                <a:path w="509270" h="723900">
                  <a:moveTo>
                    <a:pt x="497636" y="718642"/>
                  </a:moveTo>
                  <a:lnTo>
                    <a:pt x="208699" y="475957"/>
                  </a:lnTo>
                  <a:lnTo>
                    <a:pt x="85864" y="521220"/>
                  </a:lnTo>
                  <a:lnTo>
                    <a:pt x="195541" y="517448"/>
                  </a:lnTo>
                  <a:lnTo>
                    <a:pt x="497636" y="718642"/>
                  </a:lnTo>
                  <a:close/>
                </a:path>
                <a:path w="509270" h="723900">
                  <a:moveTo>
                    <a:pt x="507009" y="697255"/>
                  </a:moveTo>
                  <a:lnTo>
                    <a:pt x="357238" y="323799"/>
                  </a:lnTo>
                  <a:lnTo>
                    <a:pt x="372910" y="464007"/>
                  </a:lnTo>
                  <a:lnTo>
                    <a:pt x="235026" y="458343"/>
                  </a:lnTo>
                  <a:lnTo>
                    <a:pt x="507009" y="697255"/>
                  </a:lnTo>
                  <a:close/>
                </a:path>
                <a:path w="509270" h="723900">
                  <a:moveTo>
                    <a:pt x="508901" y="685317"/>
                  </a:moveTo>
                  <a:lnTo>
                    <a:pt x="419887" y="240182"/>
                  </a:lnTo>
                  <a:lnTo>
                    <a:pt x="489483" y="225094"/>
                  </a:lnTo>
                  <a:lnTo>
                    <a:pt x="388581" y="191782"/>
                  </a:lnTo>
                  <a:lnTo>
                    <a:pt x="372275" y="322541"/>
                  </a:lnTo>
                  <a:lnTo>
                    <a:pt x="508901" y="685317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268451" y="5717298"/>
              <a:ext cx="499109" cy="444500"/>
            </a:xfrm>
            <a:custGeom>
              <a:avLst/>
              <a:gdLst/>
              <a:ahLst/>
              <a:cxnLst/>
              <a:rect l="l" t="t" r="r" b="b"/>
              <a:pathLst>
                <a:path w="499109" h="444500">
                  <a:moveTo>
                    <a:pt x="104038" y="444487"/>
                  </a:moveTo>
                  <a:lnTo>
                    <a:pt x="80225" y="347040"/>
                  </a:lnTo>
                  <a:lnTo>
                    <a:pt x="8775" y="286054"/>
                  </a:lnTo>
                  <a:lnTo>
                    <a:pt x="17551" y="423748"/>
                  </a:lnTo>
                  <a:lnTo>
                    <a:pt x="104038" y="444487"/>
                  </a:lnTo>
                  <a:close/>
                </a:path>
                <a:path w="499109" h="444500">
                  <a:moveTo>
                    <a:pt x="109042" y="0"/>
                  </a:moveTo>
                  <a:lnTo>
                    <a:pt x="63919" y="216268"/>
                  </a:lnTo>
                  <a:lnTo>
                    <a:pt x="0" y="252107"/>
                  </a:lnTo>
                  <a:lnTo>
                    <a:pt x="107175" y="377215"/>
                  </a:lnTo>
                  <a:lnTo>
                    <a:pt x="99644" y="206209"/>
                  </a:lnTo>
                  <a:lnTo>
                    <a:pt x="109042" y="0"/>
                  </a:lnTo>
                  <a:close/>
                </a:path>
                <a:path w="499109" h="444500">
                  <a:moveTo>
                    <a:pt x="295808" y="42760"/>
                  </a:moveTo>
                  <a:lnTo>
                    <a:pt x="145402" y="11950"/>
                  </a:lnTo>
                  <a:lnTo>
                    <a:pt x="137883" y="145224"/>
                  </a:lnTo>
                  <a:lnTo>
                    <a:pt x="287667" y="179171"/>
                  </a:lnTo>
                  <a:lnTo>
                    <a:pt x="295808" y="42760"/>
                  </a:lnTo>
                  <a:close/>
                </a:path>
                <a:path w="499109" h="444500">
                  <a:moveTo>
                    <a:pt x="307721" y="183578"/>
                  </a:moveTo>
                  <a:lnTo>
                    <a:pt x="154178" y="230098"/>
                  </a:lnTo>
                  <a:lnTo>
                    <a:pt x="149783" y="367169"/>
                  </a:lnTo>
                  <a:lnTo>
                    <a:pt x="293928" y="341376"/>
                  </a:lnTo>
                  <a:lnTo>
                    <a:pt x="307721" y="183578"/>
                  </a:lnTo>
                  <a:close/>
                </a:path>
                <a:path w="499109" h="444500">
                  <a:moveTo>
                    <a:pt x="498868" y="169748"/>
                  </a:moveTo>
                  <a:lnTo>
                    <a:pt x="490093" y="25742"/>
                  </a:lnTo>
                  <a:lnTo>
                    <a:pt x="305841" y="42760"/>
                  </a:lnTo>
                  <a:lnTo>
                    <a:pt x="315874" y="153403"/>
                  </a:lnTo>
                  <a:lnTo>
                    <a:pt x="498868" y="169748"/>
                  </a:lnTo>
                  <a:close/>
                </a:path>
              </a:pathLst>
            </a:custGeom>
            <a:solidFill>
              <a:srgbClr val="D7FB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271588" y="5629884"/>
              <a:ext cx="628650" cy="669290"/>
            </a:xfrm>
            <a:custGeom>
              <a:avLst/>
              <a:gdLst/>
              <a:ahLst/>
              <a:cxnLst/>
              <a:rect l="l" t="t" r="r" b="b"/>
              <a:pathLst>
                <a:path w="628650" h="669289">
                  <a:moveTo>
                    <a:pt x="99644" y="533793"/>
                  </a:moveTo>
                  <a:lnTo>
                    <a:pt x="76454" y="444512"/>
                  </a:lnTo>
                  <a:lnTo>
                    <a:pt x="0" y="382270"/>
                  </a:lnTo>
                  <a:lnTo>
                    <a:pt x="58280" y="480974"/>
                  </a:lnTo>
                  <a:lnTo>
                    <a:pt x="5003" y="536308"/>
                  </a:lnTo>
                  <a:lnTo>
                    <a:pt x="99644" y="533793"/>
                  </a:lnTo>
                  <a:close/>
                </a:path>
                <a:path w="628650" h="669289">
                  <a:moveTo>
                    <a:pt x="109677" y="452691"/>
                  </a:moveTo>
                  <a:lnTo>
                    <a:pt x="103403" y="102476"/>
                  </a:lnTo>
                  <a:lnTo>
                    <a:pt x="73952" y="314375"/>
                  </a:lnTo>
                  <a:lnTo>
                    <a:pt x="76454" y="412445"/>
                  </a:lnTo>
                  <a:lnTo>
                    <a:pt x="25692" y="374726"/>
                  </a:lnTo>
                  <a:lnTo>
                    <a:pt x="76454" y="441375"/>
                  </a:lnTo>
                  <a:lnTo>
                    <a:pt x="109677" y="452691"/>
                  </a:lnTo>
                  <a:close/>
                </a:path>
                <a:path w="628650" h="669289">
                  <a:moveTo>
                    <a:pt x="283273" y="261556"/>
                  </a:moveTo>
                  <a:lnTo>
                    <a:pt x="280771" y="130797"/>
                  </a:lnTo>
                  <a:lnTo>
                    <a:pt x="167957" y="98729"/>
                  </a:lnTo>
                  <a:lnTo>
                    <a:pt x="249440" y="153441"/>
                  </a:lnTo>
                  <a:lnTo>
                    <a:pt x="283273" y="261556"/>
                  </a:lnTo>
                  <a:close/>
                </a:path>
                <a:path w="628650" h="669289">
                  <a:moveTo>
                    <a:pt x="302704" y="427532"/>
                  </a:moveTo>
                  <a:lnTo>
                    <a:pt x="299567" y="279158"/>
                  </a:lnTo>
                  <a:lnTo>
                    <a:pt x="270116" y="293001"/>
                  </a:lnTo>
                  <a:lnTo>
                    <a:pt x="261340" y="371589"/>
                  </a:lnTo>
                  <a:lnTo>
                    <a:pt x="121577" y="451434"/>
                  </a:lnTo>
                  <a:lnTo>
                    <a:pt x="302704" y="427532"/>
                  </a:lnTo>
                  <a:close/>
                </a:path>
                <a:path w="628650" h="669289">
                  <a:moveTo>
                    <a:pt x="443712" y="98094"/>
                  </a:moveTo>
                  <a:lnTo>
                    <a:pt x="406107" y="0"/>
                  </a:lnTo>
                  <a:lnTo>
                    <a:pt x="269481" y="60972"/>
                  </a:lnTo>
                  <a:lnTo>
                    <a:pt x="299567" y="123215"/>
                  </a:lnTo>
                  <a:lnTo>
                    <a:pt x="443712" y="98094"/>
                  </a:lnTo>
                  <a:close/>
                </a:path>
                <a:path w="628650" h="669289">
                  <a:moveTo>
                    <a:pt x="490093" y="385419"/>
                  </a:moveTo>
                  <a:lnTo>
                    <a:pt x="455625" y="291109"/>
                  </a:lnTo>
                  <a:lnTo>
                    <a:pt x="326517" y="283565"/>
                  </a:lnTo>
                  <a:lnTo>
                    <a:pt x="358482" y="396735"/>
                  </a:lnTo>
                  <a:lnTo>
                    <a:pt x="490093" y="385419"/>
                  </a:lnTo>
                  <a:close/>
                </a:path>
                <a:path w="628650" h="669289">
                  <a:moveTo>
                    <a:pt x="593483" y="668972"/>
                  </a:moveTo>
                  <a:lnTo>
                    <a:pt x="298945" y="473430"/>
                  </a:lnTo>
                  <a:lnTo>
                    <a:pt x="217462" y="493560"/>
                  </a:lnTo>
                  <a:lnTo>
                    <a:pt x="414261" y="603580"/>
                  </a:lnTo>
                  <a:lnTo>
                    <a:pt x="593483" y="668972"/>
                  </a:lnTo>
                  <a:close/>
                </a:path>
                <a:path w="628650" h="669289">
                  <a:moveTo>
                    <a:pt x="628624" y="633755"/>
                  </a:moveTo>
                  <a:lnTo>
                    <a:pt x="601637" y="176060"/>
                  </a:lnTo>
                  <a:lnTo>
                    <a:pt x="544601" y="176682"/>
                  </a:lnTo>
                  <a:lnTo>
                    <a:pt x="507619" y="245846"/>
                  </a:lnTo>
                  <a:lnTo>
                    <a:pt x="628624" y="633755"/>
                  </a:lnTo>
                  <a:close/>
                </a:path>
              </a:pathLst>
            </a:custGeom>
            <a:solidFill>
              <a:srgbClr val="B1EB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586204" y="5738668"/>
              <a:ext cx="181120" cy="1565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238987" y="5565749"/>
              <a:ext cx="713740" cy="754380"/>
            </a:xfrm>
            <a:custGeom>
              <a:avLst/>
              <a:gdLst/>
              <a:ahLst/>
              <a:cxnLst/>
              <a:rect l="l" t="t" r="r" b="b"/>
              <a:pathLst>
                <a:path w="713740" h="754379">
                  <a:moveTo>
                    <a:pt x="129108" y="137693"/>
                  </a:moveTo>
                  <a:lnTo>
                    <a:pt x="0" y="398627"/>
                  </a:lnTo>
                  <a:lnTo>
                    <a:pt x="30721" y="567753"/>
                  </a:lnTo>
                  <a:lnTo>
                    <a:pt x="31343" y="474065"/>
                  </a:lnTo>
                  <a:lnTo>
                    <a:pt x="107797" y="496709"/>
                  </a:lnTo>
                  <a:lnTo>
                    <a:pt x="45758" y="408686"/>
                  </a:lnTo>
                  <a:lnTo>
                    <a:pt x="129108" y="137693"/>
                  </a:lnTo>
                  <a:close/>
                </a:path>
                <a:path w="713740" h="754379">
                  <a:moveTo>
                    <a:pt x="315874" y="331978"/>
                  </a:moveTo>
                  <a:lnTo>
                    <a:pt x="167970" y="322554"/>
                  </a:lnTo>
                  <a:lnTo>
                    <a:pt x="142900" y="170395"/>
                  </a:lnTo>
                  <a:lnTo>
                    <a:pt x="122847" y="357136"/>
                  </a:lnTo>
                  <a:lnTo>
                    <a:pt x="139141" y="513676"/>
                  </a:lnTo>
                  <a:lnTo>
                    <a:pt x="156057" y="386054"/>
                  </a:lnTo>
                  <a:lnTo>
                    <a:pt x="315874" y="331978"/>
                  </a:lnTo>
                  <a:close/>
                </a:path>
                <a:path w="713740" h="754379">
                  <a:moveTo>
                    <a:pt x="498259" y="167868"/>
                  </a:moveTo>
                  <a:lnTo>
                    <a:pt x="466915" y="144653"/>
                  </a:lnTo>
                  <a:lnTo>
                    <a:pt x="335927" y="184251"/>
                  </a:lnTo>
                  <a:lnTo>
                    <a:pt x="498259" y="167868"/>
                  </a:lnTo>
                  <a:close/>
                </a:path>
                <a:path w="713740" h="754379">
                  <a:moveTo>
                    <a:pt x="621080" y="90563"/>
                  </a:moveTo>
                  <a:lnTo>
                    <a:pt x="476948" y="0"/>
                  </a:lnTo>
                  <a:lnTo>
                    <a:pt x="136639" y="127635"/>
                  </a:lnTo>
                  <a:lnTo>
                    <a:pt x="327152" y="185508"/>
                  </a:lnTo>
                  <a:lnTo>
                    <a:pt x="265734" y="118846"/>
                  </a:lnTo>
                  <a:lnTo>
                    <a:pt x="470674" y="28321"/>
                  </a:lnTo>
                  <a:lnTo>
                    <a:pt x="498259" y="164757"/>
                  </a:lnTo>
                  <a:lnTo>
                    <a:pt x="518934" y="71081"/>
                  </a:lnTo>
                  <a:lnTo>
                    <a:pt x="621080" y="90563"/>
                  </a:lnTo>
                  <a:close/>
                </a:path>
                <a:path w="713740" h="754379">
                  <a:moveTo>
                    <a:pt x="713206" y="251510"/>
                  </a:moveTo>
                  <a:lnTo>
                    <a:pt x="631761" y="110045"/>
                  </a:lnTo>
                  <a:lnTo>
                    <a:pt x="649922" y="238937"/>
                  </a:lnTo>
                  <a:lnTo>
                    <a:pt x="667816" y="627989"/>
                  </a:lnTo>
                  <a:lnTo>
                    <a:pt x="662444" y="674636"/>
                  </a:lnTo>
                  <a:lnTo>
                    <a:pt x="624865" y="598233"/>
                  </a:lnTo>
                  <a:lnTo>
                    <a:pt x="541489" y="353987"/>
                  </a:lnTo>
                  <a:lnTo>
                    <a:pt x="568426" y="230746"/>
                  </a:lnTo>
                  <a:lnTo>
                    <a:pt x="636765" y="225107"/>
                  </a:lnTo>
                  <a:lnTo>
                    <a:pt x="519557" y="170395"/>
                  </a:lnTo>
                  <a:lnTo>
                    <a:pt x="497624" y="287337"/>
                  </a:lnTo>
                  <a:lnTo>
                    <a:pt x="352221" y="298665"/>
                  </a:lnTo>
                  <a:lnTo>
                    <a:pt x="337185" y="193040"/>
                  </a:lnTo>
                  <a:lnTo>
                    <a:pt x="327152" y="330720"/>
                  </a:lnTo>
                  <a:lnTo>
                    <a:pt x="497001" y="340156"/>
                  </a:lnTo>
                  <a:lnTo>
                    <a:pt x="600837" y="566204"/>
                  </a:lnTo>
                  <a:lnTo>
                    <a:pt x="634873" y="687209"/>
                  </a:lnTo>
                  <a:lnTo>
                    <a:pt x="551815" y="633933"/>
                  </a:lnTo>
                  <a:lnTo>
                    <a:pt x="340321" y="445147"/>
                  </a:lnTo>
                  <a:lnTo>
                    <a:pt x="330911" y="366560"/>
                  </a:lnTo>
                  <a:lnTo>
                    <a:pt x="288925" y="470293"/>
                  </a:lnTo>
                  <a:lnTo>
                    <a:pt x="144157" y="518718"/>
                  </a:lnTo>
                  <a:lnTo>
                    <a:pt x="491363" y="691603"/>
                  </a:lnTo>
                  <a:lnTo>
                    <a:pt x="230644" y="532536"/>
                  </a:lnTo>
                  <a:lnTo>
                    <a:pt x="325907" y="506133"/>
                  </a:lnTo>
                  <a:lnTo>
                    <a:pt x="541477" y="651522"/>
                  </a:lnTo>
                  <a:lnTo>
                    <a:pt x="603567" y="719899"/>
                  </a:lnTo>
                  <a:lnTo>
                    <a:pt x="551954" y="717588"/>
                  </a:lnTo>
                  <a:lnTo>
                    <a:pt x="176123" y="624967"/>
                  </a:lnTo>
                  <a:lnTo>
                    <a:pt x="116573" y="505510"/>
                  </a:lnTo>
                  <a:lnTo>
                    <a:pt x="119087" y="587235"/>
                  </a:lnTo>
                  <a:lnTo>
                    <a:pt x="36360" y="594791"/>
                  </a:lnTo>
                  <a:lnTo>
                    <a:pt x="169214" y="697890"/>
                  </a:lnTo>
                  <a:lnTo>
                    <a:pt x="518325" y="728637"/>
                  </a:lnTo>
                  <a:lnTo>
                    <a:pt x="690638" y="753846"/>
                  </a:lnTo>
                  <a:lnTo>
                    <a:pt x="686257" y="540346"/>
                  </a:lnTo>
                  <a:lnTo>
                    <a:pt x="713206" y="2515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427916" y="5536831"/>
              <a:ext cx="690880" cy="660400"/>
            </a:xfrm>
            <a:custGeom>
              <a:avLst/>
              <a:gdLst/>
              <a:ahLst/>
              <a:cxnLst/>
              <a:rect l="l" t="t" r="r" b="b"/>
              <a:pathLst>
                <a:path w="690879" h="660400">
                  <a:moveTo>
                    <a:pt x="288889" y="0"/>
                  </a:moveTo>
                  <a:lnTo>
                    <a:pt x="116534" y="23274"/>
                  </a:lnTo>
                  <a:lnTo>
                    <a:pt x="64554" y="145861"/>
                  </a:lnTo>
                  <a:lnTo>
                    <a:pt x="0" y="660164"/>
                  </a:lnTo>
                  <a:lnTo>
                    <a:pt x="508280" y="609865"/>
                  </a:lnTo>
                  <a:lnTo>
                    <a:pt x="619185" y="577802"/>
                  </a:lnTo>
                  <a:lnTo>
                    <a:pt x="690631" y="431935"/>
                  </a:lnTo>
                  <a:lnTo>
                    <a:pt x="557156" y="102471"/>
                  </a:lnTo>
                  <a:lnTo>
                    <a:pt x="2888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432902" y="5676430"/>
              <a:ext cx="685800" cy="501015"/>
            </a:xfrm>
            <a:custGeom>
              <a:avLst/>
              <a:gdLst/>
              <a:ahLst/>
              <a:cxnLst/>
              <a:rect l="l" t="t" r="r" b="b"/>
              <a:pathLst>
                <a:path w="685800" h="501014">
                  <a:moveTo>
                    <a:pt x="171094" y="0"/>
                  </a:moveTo>
                  <a:lnTo>
                    <a:pt x="92760" y="57823"/>
                  </a:lnTo>
                  <a:lnTo>
                    <a:pt x="0" y="448894"/>
                  </a:lnTo>
                  <a:lnTo>
                    <a:pt x="171094" y="0"/>
                  </a:lnTo>
                  <a:close/>
                </a:path>
                <a:path w="685800" h="501014">
                  <a:moveTo>
                    <a:pt x="223761" y="199301"/>
                  </a:moveTo>
                  <a:lnTo>
                    <a:pt x="173621" y="82994"/>
                  </a:lnTo>
                  <a:lnTo>
                    <a:pt x="182994" y="188607"/>
                  </a:lnTo>
                  <a:lnTo>
                    <a:pt x="6896" y="491020"/>
                  </a:lnTo>
                  <a:lnTo>
                    <a:pt x="223761" y="199301"/>
                  </a:lnTo>
                  <a:close/>
                </a:path>
                <a:path w="685800" h="501014">
                  <a:moveTo>
                    <a:pt x="377278" y="333844"/>
                  </a:moveTo>
                  <a:lnTo>
                    <a:pt x="243801" y="356476"/>
                  </a:lnTo>
                  <a:lnTo>
                    <a:pt x="241287" y="223189"/>
                  </a:lnTo>
                  <a:lnTo>
                    <a:pt x="28206" y="498563"/>
                  </a:lnTo>
                  <a:lnTo>
                    <a:pt x="377278" y="333844"/>
                  </a:lnTo>
                  <a:close/>
                </a:path>
                <a:path w="685800" h="501014">
                  <a:moveTo>
                    <a:pt x="505129" y="356476"/>
                  </a:moveTo>
                  <a:lnTo>
                    <a:pt x="379171" y="348297"/>
                  </a:lnTo>
                  <a:lnTo>
                    <a:pt x="39458" y="500456"/>
                  </a:lnTo>
                  <a:lnTo>
                    <a:pt x="460044" y="389166"/>
                  </a:lnTo>
                  <a:lnTo>
                    <a:pt x="478828" y="455815"/>
                  </a:lnTo>
                  <a:lnTo>
                    <a:pt x="505129" y="356476"/>
                  </a:lnTo>
                  <a:close/>
                </a:path>
                <a:path w="685800" h="501014">
                  <a:moveTo>
                    <a:pt x="637400" y="335089"/>
                  </a:moveTo>
                  <a:lnTo>
                    <a:pt x="543382" y="320014"/>
                  </a:lnTo>
                  <a:lnTo>
                    <a:pt x="488238" y="442607"/>
                  </a:lnTo>
                  <a:lnTo>
                    <a:pt x="606044" y="433171"/>
                  </a:lnTo>
                  <a:lnTo>
                    <a:pt x="637400" y="335089"/>
                  </a:lnTo>
                  <a:close/>
                </a:path>
                <a:path w="685800" h="501014">
                  <a:moveTo>
                    <a:pt x="685634" y="299262"/>
                  </a:moveTo>
                  <a:lnTo>
                    <a:pt x="579107" y="40233"/>
                  </a:lnTo>
                  <a:lnTo>
                    <a:pt x="626719" y="254622"/>
                  </a:lnTo>
                  <a:lnTo>
                    <a:pt x="533958" y="307428"/>
                  </a:lnTo>
                  <a:lnTo>
                    <a:pt x="685634" y="299262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540712" y="5555056"/>
              <a:ext cx="425450" cy="476250"/>
            </a:xfrm>
            <a:custGeom>
              <a:avLst/>
              <a:gdLst/>
              <a:ahLst/>
              <a:cxnLst/>
              <a:rect l="l" t="t" r="r" b="b"/>
              <a:pathLst>
                <a:path w="425450" h="476250">
                  <a:moveTo>
                    <a:pt x="146050" y="10058"/>
                  </a:moveTo>
                  <a:lnTo>
                    <a:pt x="15049" y="26441"/>
                  </a:lnTo>
                  <a:lnTo>
                    <a:pt x="0" y="110693"/>
                  </a:lnTo>
                  <a:lnTo>
                    <a:pt x="91490" y="82410"/>
                  </a:lnTo>
                  <a:lnTo>
                    <a:pt x="146050" y="10058"/>
                  </a:lnTo>
                  <a:close/>
                </a:path>
                <a:path w="425450" h="476250">
                  <a:moveTo>
                    <a:pt x="260692" y="293001"/>
                  </a:moveTo>
                  <a:lnTo>
                    <a:pt x="207441" y="147129"/>
                  </a:lnTo>
                  <a:lnTo>
                    <a:pt x="76441" y="150291"/>
                  </a:lnTo>
                  <a:lnTo>
                    <a:pt x="109054" y="287972"/>
                  </a:lnTo>
                  <a:lnTo>
                    <a:pt x="260692" y="293001"/>
                  </a:lnTo>
                  <a:close/>
                </a:path>
                <a:path w="425450" h="476250">
                  <a:moveTo>
                    <a:pt x="415518" y="127012"/>
                  </a:moveTo>
                  <a:lnTo>
                    <a:pt x="287680" y="127012"/>
                  </a:lnTo>
                  <a:lnTo>
                    <a:pt x="263842" y="273519"/>
                  </a:lnTo>
                  <a:lnTo>
                    <a:pt x="394843" y="273519"/>
                  </a:lnTo>
                  <a:lnTo>
                    <a:pt x="415518" y="127012"/>
                  </a:lnTo>
                  <a:close/>
                </a:path>
                <a:path w="425450" h="476250">
                  <a:moveTo>
                    <a:pt x="421157" y="459613"/>
                  </a:moveTo>
                  <a:lnTo>
                    <a:pt x="394843" y="282943"/>
                  </a:lnTo>
                  <a:lnTo>
                    <a:pt x="290144" y="298665"/>
                  </a:lnTo>
                  <a:lnTo>
                    <a:pt x="283883" y="475957"/>
                  </a:lnTo>
                  <a:lnTo>
                    <a:pt x="421157" y="459613"/>
                  </a:lnTo>
                  <a:close/>
                </a:path>
                <a:path w="425450" h="476250">
                  <a:moveTo>
                    <a:pt x="424891" y="91198"/>
                  </a:moveTo>
                  <a:lnTo>
                    <a:pt x="216230" y="59766"/>
                  </a:lnTo>
                  <a:lnTo>
                    <a:pt x="177977" y="0"/>
                  </a:lnTo>
                  <a:lnTo>
                    <a:pt x="64554" y="110058"/>
                  </a:lnTo>
                  <a:lnTo>
                    <a:pt x="227495" y="93675"/>
                  </a:lnTo>
                  <a:lnTo>
                    <a:pt x="424891" y="91198"/>
                  </a:lnTo>
                  <a:close/>
                </a:path>
              </a:pathLst>
            </a:custGeom>
            <a:solidFill>
              <a:srgbClr val="D7FB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8436648" y="5560110"/>
              <a:ext cx="629285" cy="620395"/>
            </a:xfrm>
            <a:custGeom>
              <a:avLst/>
              <a:gdLst/>
              <a:ahLst/>
              <a:cxnLst/>
              <a:rect l="l" t="t" r="r" b="b"/>
              <a:pathLst>
                <a:path w="629284" h="620395">
                  <a:moveTo>
                    <a:pt x="171145" y="293611"/>
                  </a:moveTo>
                  <a:lnTo>
                    <a:pt x="147307" y="215633"/>
                  </a:lnTo>
                  <a:lnTo>
                    <a:pt x="52654" y="411810"/>
                  </a:lnTo>
                  <a:lnTo>
                    <a:pt x="0" y="587844"/>
                  </a:lnTo>
                  <a:lnTo>
                    <a:pt x="171145" y="293611"/>
                  </a:lnTo>
                  <a:close/>
                </a:path>
                <a:path w="629284" h="620395">
                  <a:moveTo>
                    <a:pt x="241960" y="0"/>
                  </a:moveTo>
                  <a:lnTo>
                    <a:pt x="150406" y="61607"/>
                  </a:lnTo>
                  <a:lnTo>
                    <a:pt x="94640" y="13220"/>
                  </a:lnTo>
                  <a:lnTo>
                    <a:pt x="102171" y="104368"/>
                  </a:lnTo>
                  <a:lnTo>
                    <a:pt x="186131" y="77355"/>
                  </a:lnTo>
                  <a:lnTo>
                    <a:pt x="241960" y="0"/>
                  </a:lnTo>
                  <a:close/>
                </a:path>
                <a:path w="629284" h="620395">
                  <a:moveTo>
                    <a:pt x="354126" y="309333"/>
                  </a:moveTo>
                  <a:lnTo>
                    <a:pt x="247586" y="346417"/>
                  </a:lnTo>
                  <a:lnTo>
                    <a:pt x="265099" y="472795"/>
                  </a:lnTo>
                  <a:lnTo>
                    <a:pt x="354126" y="434441"/>
                  </a:lnTo>
                  <a:lnTo>
                    <a:pt x="354126" y="309333"/>
                  </a:lnTo>
                  <a:close/>
                </a:path>
                <a:path w="629284" h="620395">
                  <a:moveTo>
                    <a:pt x="356654" y="282917"/>
                  </a:moveTo>
                  <a:lnTo>
                    <a:pt x="342226" y="255257"/>
                  </a:lnTo>
                  <a:lnTo>
                    <a:pt x="265734" y="251485"/>
                  </a:lnTo>
                  <a:lnTo>
                    <a:pt x="181762" y="121323"/>
                  </a:lnTo>
                  <a:lnTo>
                    <a:pt x="214388" y="294233"/>
                  </a:lnTo>
                  <a:lnTo>
                    <a:pt x="356654" y="282917"/>
                  </a:lnTo>
                  <a:close/>
                </a:path>
                <a:path w="629284" h="620395">
                  <a:moveTo>
                    <a:pt x="471919" y="568985"/>
                  </a:moveTo>
                  <a:lnTo>
                    <a:pt x="468185" y="513664"/>
                  </a:lnTo>
                  <a:lnTo>
                    <a:pt x="399897" y="482219"/>
                  </a:lnTo>
                  <a:lnTo>
                    <a:pt x="35712" y="619912"/>
                  </a:lnTo>
                  <a:lnTo>
                    <a:pt x="471919" y="568985"/>
                  </a:lnTo>
                  <a:close/>
                </a:path>
                <a:path w="629284" h="620395">
                  <a:moveTo>
                    <a:pt x="514591" y="84251"/>
                  </a:moveTo>
                  <a:lnTo>
                    <a:pt x="310248" y="67246"/>
                  </a:lnTo>
                  <a:lnTo>
                    <a:pt x="216865" y="75463"/>
                  </a:lnTo>
                  <a:lnTo>
                    <a:pt x="250113" y="24536"/>
                  </a:lnTo>
                  <a:lnTo>
                    <a:pt x="189293" y="77355"/>
                  </a:lnTo>
                  <a:lnTo>
                    <a:pt x="179870" y="110007"/>
                  </a:lnTo>
                  <a:lnTo>
                    <a:pt x="514591" y="84251"/>
                  </a:lnTo>
                  <a:close/>
                </a:path>
                <a:path w="629284" h="620395">
                  <a:moveTo>
                    <a:pt x="521474" y="145859"/>
                  </a:moveTo>
                  <a:lnTo>
                    <a:pt x="474446" y="227584"/>
                  </a:lnTo>
                  <a:lnTo>
                    <a:pt x="372910" y="266573"/>
                  </a:lnTo>
                  <a:lnTo>
                    <a:pt x="497014" y="257149"/>
                  </a:lnTo>
                  <a:lnTo>
                    <a:pt x="521474" y="145859"/>
                  </a:lnTo>
                  <a:close/>
                </a:path>
                <a:path w="629284" h="620395">
                  <a:moveTo>
                    <a:pt x="629234" y="370306"/>
                  </a:moveTo>
                  <a:lnTo>
                    <a:pt x="563460" y="242074"/>
                  </a:lnTo>
                  <a:lnTo>
                    <a:pt x="505802" y="274751"/>
                  </a:lnTo>
                  <a:lnTo>
                    <a:pt x="537743" y="412432"/>
                  </a:lnTo>
                  <a:lnTo>
                    <a:pt x="629234" y="370306"/>
                  </a:lnTo>
                  <a:close/>
                </a:path>
              </a:pathLst>
            </a:custGeom>
            <a:solidFill>
              <a:srgbClr val="B1EB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816452" y="5849312"/>
              <a:ext cx="150416" cy="1735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713421" y="5230685"/>
              <a:ext cx="1416685" cy="981710"/>
            </a:xfrm>
            <a:custGeom>
              <a:avLst/>
              <a:gdLst/>
              <a:ahLst/>
              <a:cxnLst/>
              <a:rect l="l" t="t" r="r" b="b"/>
              <a:pathLst>
                <a:path w="1416684" h="981710">
                  <a:moveTo>
                    <a:pt x="303326" y="627443"/>
                  </a:moveTo>
                  <a:lnTo>
                    <a:pt x="104673" y="252069"/>
                  </a:lnTo>
                  <a:lnTo>
                    <a:pt x="152908" y="123850"/>
                  </a:lnTo>
                  <a:lnTo>
                    <a:pt x="68313" y="185458"/>
                  </a:lnTo>
                  <a:lnTo>
                    <a:pt x="0" y="139547"/>
                  </a:lnTo>
                  <a:lnTo>
                    <a:pt x="45758" y="366496"/>
                  </a:lnTo>
                  <a:lnTo>
                    <a:pt x="68313" y="389140"/>
                  </a:lnTo>
                  <a:lnTo>
                    <a:pt x="72682" y="292938"/>
                  </a:lnTo>
                  <a:lnTo>
                    <a:pt x="303326" y="627443"/>
                  </a:lnTo>
                  <a:close/>
                </a:path>
                <a:path w="1416684" h="981710">
                  <a:moveTo>
                    <a:pt x="1234655" y="420573"/>
                  </a:moveTo>
                  <a:lnTo>
                    <a:pt x="1054785" y="411149"/>
                  </a:lnTo>
                  <a:lnTo>
                    <a:pt x="906259" y="435686"/>
                  </a:lnTo>
                  <a:lnTo>
                    <a:pt x="1029106" y="445109"/>
                  </a:lnTo>
                  <a:lnTo>
                    <a:pt x="1089240" y="595998"/>
                  </a:lnTo>
                  <a:lnTo>
                    <a:pt x="1090498" y="453275"/>
                  </a:lnTo>
                  <a:lnTo>
                    <a:pt x="1234655" y="420573"/>
                  </a:lnTo>
                  <a:close/>
                </a:path>
                <a:path w="1416684" h="981710">
                  <a:moveTo>
                    <a:pt x="1265389" y="405511"/>
                  </a:moveTo>
                  <a:lnTo>
                    <a:pt x="1019467" y="299593"/>
                  </a:lnTo>
                  <a:lnTo>
                    <a:pt x="1034732" y="203682"/>
                  </a:lnTo>
                  <a:lnTo>
                    <a:pt x="983056" y="301117"/>
                  </a:lnTo>
                  <a:lnTo>
                    <a:pt x="927531" y="314871"/>
                  </a:lnTo>
                  <a:lnTo>
                    <a:pt x="859218" y="160286"/>
                  </a:lnTo>
                  <a:lnTo>
                    <a:pt x="745159" y="249593"/>
                  </a:lnTo>
                  <a:lnTo>
                    <a:pt x="586016" y="130746"/>
                  </a:lnTo>
                  <a:lnTo>
                    <a:pt x="647407" y="0"/>
                  </a:lnTo>
                  <a:lnTo>
                    <a:pt x="530821" y="135166"/>
                  </a:lnTo>
                  <a:lnTo>
                    <a:pt x="701916" y="318109"/>
                  </a:lnTo>
                  <a:lnTo>
                    <a:pt x="619836" y="590346"/>
                  </a:lnTo>
                  <a:lnTo>
                    <a:pt x="743318" y="357073"/>
                  </a:lnTo>
                  <a:lnTo>
                    <a:pt x="843597" y="272186"/>
                  </a:lnTo>
                  <a:lnTo>
                    <a:pt x="905751" y="320268"/>
                  </a:lnTo>
                  <a:lnTo>
                    <a:pt x="848588" y="334429"/>
                  </a:lnTo>
                  <a:lnTo>
                    <a:pt x="938187" y="330060"/>
                  </a:lnTo>
                  <a:lnTo>
                    <a:pt x="920673" y="404888"/>
                  </a:lnTo>
                  <a:lnTo>
                    <a:pt x="1001534" y="340118"/>
                  </a:lnTo>
                  <a:lnTo>
                    <a:pt x="1265389" y="405511"/>
                  </a:lnTo>
                  <a:close/>
                </a:path>
                <a:path w="1416684" h="981710">
                  <a:moveTo>
                    <a:pt x="1277277" y="731799"/>
                  </a:moveTo>
                  <a:lnTo>
                    <a:pt x="1232128" y="607314"/>
                  </a:lnTo>
                  <a:lnTo>
                    <a:pt x="1256601" y="762609"/>
                  </a:lnTo>
                  <a:lnTo>
                    <a:pt x="1277277" y="731799"/>
                  </a:lnTo>
                  <a:close/>
                </a:path>
                <a:path w="1416684" h="981710">
                  <a:moveTo>
                    <a:pt x="1319263" y="888987"/>
                  </a:moveTo>
                  <a:lnTo>
                    <a:pt x="1197038" y="912876"/>
                  </a:lnTo>
                  <a:lnTo>
                    <a:pt x="822706" y="951826"/>
                  </a:lnTo>
                  <a:lnTo>
                    <a:pt x="781519" y="949337"/>
                  </a:lnTo>
                  <a:lnTo>
                    <a:pt x="849782" y="910069"/>
                  </a:lnTo>
                  <a:lnTo>
                    <a:pt x="1081087" y="815416"/>
                  </a:lnTo>
                  <a:lnTo>
                    <a:pt x="1200200" y="834288"/>
                  </a:lnTo>
                  <a:lnTo>
                    <a:pt x="1209560" y="899668"/>
                  </a:lnTo>
                  <a:lnTo>
                    <a:pt x="1255331" y="783983"/>
                  </a:lnTo>
                  <a:lnTo>
                    <a:pt x="1142530" y="768896"/>
                  </a:lnTo>
                  <a:lnTo>
                    <a:pt x="1123696" y="629945"/>
                  </a:lnTo>
                  <a:lnTo>
                    <a:pt x="1223975" y="609206"/>
                  </a:lnTo>
                  <a:lnTo>
                    <a:pt x="1091133" y="607314"/>
                  </a:lnTo>
                  <a:lnTo>
                    <a:pt x="1091768" y="771410"/>
                  </a:lnTo>
                  <a:lnTo>
                    <a:pt x="883843" y="882802"/>
                  </a:lnTo>
                  <a:lnTo>
                    <a:pt x="767727" y="923569"/>
                  </a:lnTo>
                  <a:lnTo>
                    <a:pt x="813092" y="842022"/>
                  </a:lnTo>
                  <a:lnTo>
                    <a:pt x="983335" y="626173"/>
                  </a:lnTo>
                  <a:lnTo>
                    <a:pt x="1057300" y="612343"/>
                  </a:lnTo>
                  <a:lnTo>
                    <a:pt x="956398" y="577761"/>
                  </a:lnTo>
                  <a:lnTo>
                    <a:pt x="901839" y="440690"/>
                  </a:lnTo>
                  <a:lnTo>
                    <a:pt x="755840" y="785241"/>
                  </a:lnTo>
                  <a:lnTo>
                    <a:pt x="893102" y="525576"/>
                  </a:lnTo>
                  <a:lnTo>
                    <a:pt x="923772" y="615492"/>
                  </a:lnTo>
                  <a:lnTo>
                    <a:pt x="797242" y="830643"/>
                  </a:lnTo>
                  <a:lnTo>
                    <a:pt x="734529" y="895273"/>
                  </a:lnTo>
                  <a:lnTo>
                    <a:pt x="733907" y="846302"/>
                  </a:lnTo>
                  <a:lnTo>
                    <a:pt x="801611" y="477812"/>
                  </a:lnTo>
                  <a:lnTo>
                    <a:pt x="912520" y="413677"/>
                  </a:lnTo>
                  <a:lnTo>
                    <a:pt x="835444" y="420573"/>
                  </a:lnTo>
                  <a:lnTo>
                    <a:pt x="822921" y="341376"/>
                  </a:lnTo>
                  <a:lnTo>
                    <a:pt x="732002" y="475284"/>
                  </a:lnTo>
                  <a:lnTo>
                    <a:pt x="721779" y="813562"/>
                  </a:lnTo>
                  <a:lnTo>
                    <a:pt x="707593" y="981405"/>
                  </a:lnTo>
                  <a:lnTo>
                    <a:pt x="916647" y="964844"/>
                  </a:lnTo>
                  <a:lnTo>
                    <a:pt x="1188885" y="975118"/>
                  </a:lnTo>
                  <a:lnTo>
                    <a:pt x="1319263" y="888987"/>
                  </a:lnTo>
                  <a:close/>
                </a:path>
                <a:path w="1416684" h="981710">
                  <a:moveTo>
                    <a:pt x="1416431" y="733056"/>
                  </a:moveTo>
                  <a:lnTo>
                    <a:pt x="1274749" y="411784"/>
                  </a:lnTo>
                  <a:lnTo>
                    <a:pt x="1230287" y="599147"/>
                  </a:lnTo>
                  <a:lnTo>
                    <a:pt x="1290421" y="536270"/>
                  </a:lnTo>
                  <a:lnTo>
                    <a:pt x="1388808" y="728662"/>
                  </a:lnTo>
                  <a:lnTo>
                    <a:pt x="1259700" y="762609"/>
                  </a:lnTo>
                  <a:lnTo>
                    <a:pt x="1350619" y="777697"/>
                  </a:lnTo>
                  <a:lnTo>
                    <a:pt x="1336827" y="877036"/>
                  </a:lnTo>
                  <a:lnTo>
                    <a:pt x="1416431" y="7330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5563" y="2682239"/>
            <a:ext cx="5791926" cy="2667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2603500"/>
            </a:xfrm>
            <a:custGeom>
              <a:avLst/>
              <a:gdLst/>
              <a:ahLst/>
              <a:cxnLst/>
              <a:rect l="l" t="t" r="r" b="b"/>
              <a:pathLst>
                <a:path w="9144000" h="2603500">
                  <a:moveTo>
                    <a:pt x="9144000" y="0"/>
                  </a:moveTo>
                  <a:lnTo>
                    <a:pt x="0" y="0"/>
                  </a:lnTo>
                  <a:lnTo>
                    <a:pt x="0" y="2602991"/>
                  </a:lnTo>
                  <a:lnTo>
                    <a:pt x="9144000" y="260299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580132"/>
              <a:ext cx="9144000" cy="1127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2602992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19">
                  <a:moveTo>
                    <a:pt x="91440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9144000" y="4572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67155" y="1165860"/>
              <a:ext cx="3354324" cy="4434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5404" y="621791"/>
            <a:ext cx="4248912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236" y="1788922"/>
            <a:ext cx="64363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2105" algn="l"/>
              </a:tabLst>
            </a:pPr>
            <a:r>
              <a:rPr dirty="0" sz="2250" spc="-595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2800" spc="-130">
                <a:latin typeface="Arial"/>
                <a:cs typeface="Arial"/>
              </a:rPr>
              <a:t>Given</a:t>
            </a:r>
            <a:r>
              <a:rPr dirty="0" sz="2800" spc="-220">
                <a:latin typeface="Arial"/>
                <a:cs typeface="Arial"/>
              </a:rPr>
              <a:t> </a:t>
            </a:r>
            <a:r>
              <a:rPr dirty="0" sz="2800" spc="-190">
                <a:latin typeface="Arial"/>
                <a:cs typeface="Arial"/>
              </a:rPr>
              <a:t>a</a:t>
            </a:r>
            <a:r>
              <a:rPr dirty="0" sz="2800" spc="-200">
                <a:latin typeface="Arial"/>
                <a:cs typeface="Arial"/>
              </a:rPr>
              <a:t> </a:t>
            </a:r>
            <a:r>
              <a:rPr dirty="0" sz="2800" spc="-55">
                <a:latin typeface="Arial"/>
                <a:cs typeface="Arial"/>
              </a:rPr>
              <a:t>collection</a:t>
            </a:r>
            <a:r>
              <a:rPr dirty="0" sz="2800" spc="-215">
                <a:latin typeface="Arial"/>
                <a:cs typeface="Arial"/>
              </a:rPr>
              <a:t> </a:t>
            </a:r>
            <a:r>
              <a:rPr dirty="0" sz="2800" spc="15">
                <a:latin typeface="Arial"/>
                <a:cs typeface="Arial"/>
              </a:rPr>
              <a:t>of</a:t>
            </a:r>
            <a:r>
              <a:rPr dirty="0" sz="2800" spc="-210">
                <a:latin typeface="Arial"/>
                <a:cs typeface="Arial"/>
              </a:rPr>
              <a:t> </a:t>
            </a:r>
            <a:r>
              <a:rPr dirty="0" sz="2800" spc="-105">
                <a:latin typeface="Arial"/>
                <a:cs typeface="Arial"/>
              </a:rPr>
              <a:t>records</a:t>
            </a:r>
            <a:r>
              <a:rPr dirty="0" sz="2800" spc="-215">
                <a:latin typeface="Arial"/>
                <a:cs typeface="Arial"/>
              </a:rPr>
              <a:t> </a:t>
            </a:r>
            <a:r>
              <a:rPr dirty="0" sz="2800" spc="-65">
                <a:latin typeface="Arial"/>
                <a:cs typeface="Arial"/>
              </a:rPr>
              <a:t>(</a:t>
            </a:r>
            <a:r>
              <a:rPr dirty="0" sz="2800" spc="-65" i="1">
                <a:solidFill>
                  <a:srgbClr val="CC0000"/>
                </a:solidFill>
                <a:latin typeface="Arial"/>
                <a:cs typeface="Arial"/>
              </a:rPr>
              <a:t>training</a:t>
            </a:r>
            <a:r>
              <a:rPr dirty="0" sz="2800" spc="-225" i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2800" spc="-135" i="1">
                <a:solidFill>
                  <a:srgbClr val="CC0000"/>
                </a:solidFill>
                <a:latin typeface="Arial"/>
                <a:cs typeface="Arial"/>
              </a:rPr>
              <a:t>set</a:t>
            </a:r>
            <a:r>
              <a:rPr dirty="0" sz="2800" spc="-215" i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2800" spc="-95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236" y="2252218"/>
            <a:ext cx="7875270" cy="3026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25475" indent="-274955">
              <a:lnSpc>
                <a:spcPts val="2280"/>
              </a:lnSpc>
              <a:spcBef>
                <a:spcPts val="105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140">
                <a:latin typeface="Arial"/>
                <a:cs typeface="Arial"/>
              </a:rPr>
              <a:t>Each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record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contains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a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set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45" i="1">
                <a:solidFill>
                  <a:srgbClr val="CC0000"/>
                </a:solidFill>
                <a:latin typeface="Arial"/>
                <a:cs typeface="Arial"/>
              </a:rPr>
              <a:t>attributes</a:t>
            </a:r>
            <a:r>
              <a:rPr dirty="0" sz="2000" spc="-45">
                <a:latin typeface="Arial"/>
                <a:cs typeface="Arial"/>
              </a:rPr>
              <a:t>,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one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attributes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is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endParaRPr sz="2000">
              <a:latin typeface="Arial"/>
              <a:cs typeface="Arial"/>
            </a:endParaRPr>
          </a:p>
          <a:p>
            <a:pPr marL="625475">
              <a:lnSpc>
                <a:spcPts val="2085"/>
              </a:lnSpc>
            </a:pPr>
            <a:r>
              <a:rPr dirty="0" sz="2000" spc="-110" i="1">
                <a:solidFill>
                  <a:srgbClr val="CC0000"/>
                </a:solidFill>
                <a:latin typeface="Arial"/>
                <a:cs typeface="Arial"/>
              </a:rPr>
              <a:t>class</a:t>
            </a:r>
            <a:r>
              <a:rPr dirty="0" sz="2000" spc="-1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332105" marR="121920" indent="-320040">
              <a:lnSpc>
                <a:spcPts val="3020"/>
              </a:lnSpc>
              <a:spcBef>
                <a:spcPts val="185"/>
              </a:spcBef>
              <a:buClr>
                <a:srgbClr val="EFAC00"/>
              </a:buClr>
              <a:buSzPct val="80357"/>
              <a:buChar char=""/>
              <a:tabLst>
                <a:tab pos="332105" algn="l"/>
                <a:tab pos="332740" algn="l"/>
              </a:tabLst>
            </a:pPr>
            <a:r>
              <a:rPr dirty="0" sz="2800" spc="-105">
                <a:latin typeface="Arial"/>
                <a:cs typeface="Arial"/>
              </a:rPr>
              <a:t>Find </a:t>
            </a:r>
            <a:r>
              <a:rPr dirty="0" sz="2800" spc="-190">
                <a:latin typeface="Arial"/>
                <a:cs typeface="Arial"/>
              </a:rPr>
              <a:t>a </a:t>
            </a:r>
            <a:r>
              <a:rPr dirty="0" sz="2800" spc="-145" i="1">
                <a:solidFill>
                  <a:srgbClr val="CC0000"/>
                </a:solidFill>
                <a:latin typeface="Arial"/>
                <a:cs typeface="Arial"/>
              </a:rPr>
              <a:t>model </a:t>
            </a:r>
            <a:r>
              <a:rPr dirty="0" sz="2800" spc="15">
                <a:latin typeface="Arial"/>
                <a:cs typeface="Arial"/>
              </a:rPr>
              <a:t>for </a:t>
            </a:r>
            <a:r>
              <a:rPr dirty="0" sz="2800" spc="-180">
                <a:latin typeface="Arial"/>
                <a:cs typeface="Arial"/>
              </a:rPr>
              <a:t>class </a:t>
            </a:r>
            <a:r>
              <a:rPr dirty="0" sz="2800" spc="5">
                <a:latin typeface="Arial"/>
                <a:cs typeface="Arial"/>
              </a:rPr>
              <a:t>attribute </a:t>
            </a:r>
            <a:r>
              <a:rPr dirty="0" sz="2800" spc="-229">
                <a:latin typeface="Arial"/>
                <a:cs typeface="Arial"/>
              </a:rPr>
              <a:t>as </a:t>
            </a:r>
            <a:r>
              <a:rPr dirty="0" sz="2800" spc="-190">
                <a:latin typeface="Arial"/>
                <a:cs typeface="Arial"/>
              </a:rPr>
              <a:t>a </a:t>
            </a:r>
            <a:r>
              <a:rPr dirty="0" sz="2800" spc="-30">
                <a:latin typeface="Arial"/>
                <a:cs typeface="Arial"/>
              </a:rPr>
              <a:t>function </a:t>
            </a:r>
            <a:r>
              <a:rPr dirty="0" sz="2800" spc="15">
                <a:latin typeface="Arial"/>
                <a:cs typeface="Arial"/>
              </a:rPr>
              <a:t>of</a:t>
            </a:r>
            <a:r>
              <a:rPr dirty="0" sz="2800" spc="-455">
                <a:latin typeface="Arial"/>
                <a:cs typeface="Arial"/>
              </a:rPr>
              <a:t> </a:t>
            </a:r>
            <a:r>
              <a:rPr dirty="0" sz="2800" spc="-15">
                <a:latin typeface="Arial"/>
                <a:cs typeface="Arial"/>
              </a:rPr>
              <a:t>the  </a:t>
            </a:r>
            <a:r>
              <a:rPr dirty="0" sz="2800" spc="-135">
                <a:latin typeface="Arial"/>
                <a:cs typeface="Arial"/>
              </a:rPr>
              <a:t>values </a:t>
            </a:r>
            <a:r>
              <a:rPr dirty="0" sz="2800" spc="20">
                <a:latin typeface="Arial"/>
                <a:cs typeface="Arial"/>
              </a:rPr>
              <a:t>of </a:t>
            </a:r>
            <a:r>
              <a:rPr dirty="0" sz="2800" spc="-25">
                <a:latin typeface="Arial"/>
                <a:cs typeface="Arial"/>
              </a:rPr>
              <a:t>other</a:t>
            </a:r>
            <a:r>
              <a:rPr dirty="0" sz="2800" spc="-545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attributes.</a:t>
            </a:r>
            <a:endParaRPr sz="2800">
              <a:latin typeface="Arial"/>
              <a:cs typeface="Arial"/>
            </a:endParaRPr>
          </a:p>
          <a:p>
            <a:pPr marL="332105" marR="46355" indent="-320040">
              <a:lnSpc>
                <a:spcPts val="3020"/>
              </a:lnSpc>
              <a:spcBef>
                <a:spcPts val="10"/>
              </a:spcBef>
              <a:buClr>
                <a:srgbClr val="EFAC00"/>
              </a:buClr>
              <a:buSzPct val="80357"/>
              <a:buChar char=""/>
              <a:tabLst>
                <a:tab pos="332105" algn="l"/>
                <a:tab pos="332740" algn="l"/>
              </a:tabLst>
            </a:pPr>
            <a:r>
              <a:rPr dirty="0" sz="2800" spc="-120">
                <a:latin typeface="Arial"/>
                <a:cs typeface="Arial"/>
              </a:rPr>
              <a:t>Goal:</a:t>
            </a:r>
            <a:r>
              <a:rPr dirty="0" sz="2800" spc="-200">
                <a:latin typeface="Arial"/>
                <a:cs typeface="Arial"/>
              </a:rPr>
              <a:t> </a:t>
            </a:r>
            <a:r>
              <a:rPr dirty="0" u="heavy" sz="2800" spc="-8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previously</a:t>
            </a:r>
            <a:r>
              <a:rPr dirty="0" u="heavy" sz="2800" spc="-2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800" spc="-15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unseen</a:t>
            </a:r>
            <a:r>
              <a:rPr dirty="0" sz="2800" spc="-210">
                <a:latin typeface="Arial"/>
                <a:cs typeface="Arial"/>
              </a:rPr>
              <a:t> </a:t>
            </a:r>
            <a:r>
              <a:rPr dirty="0" sz="2800" spc="-105">
                <a:latin typeface="Arial"/>
                <a:cs typeface="Arial"/>
              </a:rPr>
              <a:t>records</a:t>
            </a:r>
            <a:r>
              <a:rPr dirty="0" sz="2800" spc="-204">
                <a:latin typeface="Arial"/>
                <a:cs typeface="Arial"/>
              </a:rPr>
              <a:t> </a:t>
            </a:r>
            <a:r>
              <a:rPr dirty="0" sz="2800" spc="-100">
                <a:latin typeface="Arial"/>
                <a:cs typeface="Arial"/>
              </a:rPr>
              <a:t>should</a:t>
            </a:r>
            <a:r>
              <a:rPr dirty="0" sz="2800" spc="-215">
                <a:latin typeface="Arial"/>
                <a:cs typeface="Arial"/>
              </a:rPr>
              <a:t> </a:t>
            </a:r>
            <a:r>
              <a:rPr dirty="0" sz="2800" spc="-114">
                <a:latin typeface="Arial"/>
                <a:cs typeface="Arial"/>
              </a:rPr>
              <a:t>be</a:t>
            </a:r>
            <a:r>
              <a:rPr dirty="0" sz="2800" spc="-200">
                <a:latin typeface="Arial"/>
                <a:cs typeface="Arial"/>
              </a:rPr>
              <a:t> </a:t>
            </a:r>
            <a:r>
              <a:rPr dirty="0" sz="2800" spc="-140">
                <a:latin typeface="Arial"/>
                <a:cs typeface="Arial"/>
              </a:rPr>
              <a:t>assigned  </a:t>
            </a:r>
            <a:r>
              <a:rPr dirty="0" sz="2800" spc="-190">
                <a:latin typeface="Arial"/>
                <a:cs typeface="Arial"/>
              </a:rPr>
              <a:t>a </a:t>
            </a:r>
            <a:r>
              <a:rPr dirty="0" sz="2800" spc="-180">
                <a:latin typeface="Arial"/>
                <a:cs typeface="Arial"/>
              </a:rPr>
              <a:t>class </a:t>
            </a:r>
            <a:r>
              <a:rPr dirty="0" sz="2800" spc="-229">
                <a:latin typeface="Arial"/>
                <a:cs typeface="Arial"/>
              </a:rPr>
              <a:t>as </a:t>
            </a:r>
            <a:r>
              <a:rPr dirty="0" sz="2800" spc="-90">
                <a:latin typeface="Arial"/>
                <a:cs typeface="Arial"/>
              </a:rPr>
              <a:t>accurately </a:t>
            </a:r>
            <a:r>
              <a:rPr dirty="0" sz="2800" spc="-229">
                <a:latin typeface="Arial"/>
                <a:cs typeface="Arial"/>
              </a:rPr>
              <a:t>as</a:t>
            </a:r>
            <a:r>
              <a:rPr dirty="0" sz="2800" spc="-320">
                <a:latin typeface="Arial"/>
                <a:cs typeface="Arial"/>
              </a:rPr>
              <a:t> </a:t>
            </a:r>
            <a:r>
              <a:rPr dirty="0" sz="2800" spc="-100">
                <a:latin typeface="Arial"/>
                <a:cs typeface="Arial"/>
              </a:rPr>
              <a:t>possible.</a:t>
            </a:r>
            <a:endParaRPr sz="2800">
              <a:latin typeface="Arial"/>
              <a:cs typeface="Arial"/>
            </a:endParaRPr>
          </a:p>
          <a:p>
            <a:pPr lvl="1" marL="625475" marR="5080" indent="-274320">
              <a:lnSpc>
                <a:spcPts val="2160"/>
              </a:lnSpc>
              <a:spcBef>
                <a:spcPts val="53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65">
                <a:latin typeface="Arial"/>
                <a:cs typeface="Arial"/>
              </a:rPr>
              <a:t>A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40" i="1">
                <a:solidFill>
                  <a:srgbClr val="CC0000"/>
                </a:solidFill>
                <a:latin typeface="Arial"/>
                <a:cs typeface="Arial"/>
              </a:rPr>
              <a:t>test</a:t>
            </a:r>
            <a:r>
              <a:rPr dirty="0" sz="2000" spc="-155" i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2000" spc="-95" i="1">
                <a:solidFill>
                  <a:srgbClr val="CC0000"/>
                </a:solidFill>
                <a:latin typeface="Arial"/>
                <a:cs typeface="Arial"/>
              </a:rPr>
              <a:t>set</a:t>
            </a:r>
            <a:r>
              <a:rPr dirty="0" sz="2000" spc="-150" i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is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110">
                <a:latin typeface="Arial"/>
                <a:cs typeface="Arial"/>
              </a:rPr>
              <a:t>used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45">
                <a:latin typeface="Arial"/>
                <a:cs typeface="Arial"/>
              </a:rPr>
              <a:t>to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determine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100">
                <a:latin typeface="Arial"/>
                <a:cs typeface="Arial"/>
              </a:rPr>
              <a:t>accuracy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model.</a:t>
            </a:r>
            <a:r>
              <a:rPr dirty="0" sz="2000" spc="-210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Usually,</a:t>
            </a:r>
            <a:r>
              <a:rPr dirty="0" sz="2000" spc="-18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  </a:t>
            </a:r>
            <a:r>
              <a:rPr dirty="0" sz="2000" spc="-55">
                <a:latin typeface="Arial"/>
                <a:cs typeface="Arial"/>
              </a:rPr>
              <a:t>given </a:t>
            </a:r>
            <a:r>
              <a:rPr dirty="0" sz="2000" spc="-45">
                <a:latin typeface="Arial"/>
                <a:cs typeface="Arial"/>
              </a:rPr>
              <a:t>data </a:t>
            </a:r>
            <a:r>
              <a:rPr dirty="0" sz="2000" spc="-55">
                <a:latin typeface="Arial"/>
                <a:cs typeface="Arial"/>
              </a:rPr>
              <a:t>set </a:t>
            </a:r>
            <a:r>
              <a:rPr dirty="0" sz="2000" spc="-85">
                <a:latin typeface="Arial"/>
                <a:cs typeface="Arial"/>
              </a:rPr>
              <a:t>is </a:t>
            </a:r>
            <a:r>
              <a:rPr dirty="0" sz="2000" spc="-40">
                <a:latin typeface="Arial"/>
                <a:cs typeface="Arial"/>
              </a:rPr>
              <a:t>divided </a:t>
            </a:r>
            <a:r>
              <a:rPr dirty="0" sz="2000" spc="15">
                <a:latin typeface="Arial"/>
                <a:cs typeface="Arial"/>
              </a:rPr>
              <a:t>into </a:t>
            </a:r>
            <a:r>
              <a:rPr dirty="0" sz="2000" spc="-20">
                <a:latin typeface="Arial"/>
                <a:cs typeface="Arial"/>
              </a:rPr>
              <a:t>training </a:t>
            </a:r>
            <a:r>
              <a:rPr dirty="0" sz="2000" spc="-80">
                <a:latin typeface="Arial"/>
                <a:cs typeface="Arial"/>
              </a:rPr>
              <a:t>and </a:t>
            </a:r>
            <a:r>
              <a:rPr dirty="0" sz="2000" spc="-10">
                <a:latin typeface="Arial"/>
                <a:cs typeface="Arial"/>
              </a:rPr>
              <a:t>test </a:t>
            </a:r>
            <a:r>
              <a:rPr dirty="0" sz="2000" spc="-80">
                <a:latin typeface="Arial"/>
                <a:cs typeface="Arial"/>
              </a:rPr>
              <a:t>sets, </a:t>
            </a:r>
            <a:r>
              <a:rPr dirty="0" sz="2000" spc="20">
                <a:latin typeface="Arial"/>
                <a:cs typeface="Arial"/>
              </a:rPr>
              <a:t>with </a:t>
            </a:r>
            <a:r>
              <a:rPr dirty="0" sz="2000" spc="-20">
                <a:latin typeface="Arial"/>
                <a:cs typeface="Arial"/>
              </a:rPr>
              <a:t>training </a:t>
            </a:r>
            <a:r>
              <a:rPr dirty="0" sz="2000" spc="-55">
                <a:latin typeface="Arial"/>
                <a:cs typeface="Arial"/>
              </a:rPr>
              <a:t>set  </a:t>
            </a:r>
            <a:r>
              <a:rPr dirty="0" sz="2000" spc="-110">
                <a:latin typeface="Arial"/>
                <a:cs typeface="Arial"/>
              </a:rPr>
              <a:t>used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45">
                <a:latin typeface="Arial"/>
                <a:cs typeface="Arial"/>
              </a:rPr>
              <a:t>to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build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model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test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set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used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45">
                <a:latin typeface="Arial"/>
                <a:cs typeface="Arial"/>
              </a:rPr>
              <a:t>to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validate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it.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1339" y="630936"/>
            <a:ext cx="2941319" cy="541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69365" y="1506982"/>
            <a:ext cx="6925309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2740" marR="5080" indent="-320675">
              <a:lnSpc>
                <a:spcPct val="100000"/>
              </a:lnSpc>
              <a:spcBef>
                <a:spcPts val="100"/>
              </a:spcBef>
            </a:pPr>
            <a:r>
              <a:rPr dirty="0" sz="2400" spc="-100" b="1">
                <a:latin typeface="Trebuchet MS"/>
                <a:cs typeface="Trebuchet MS"/>
              </a:rPr>
              <a:t>(from</a:t>
            </a:r>
            <a:r>
              <a:rPr dirty="0" sz="2400" spc="-229" b="1">
                <a:latin typeface="Trebuchet MS"/>
                <a:cs typeface="Trebuchet MS"/>
              </a:rPr>
              <a:t> </a:t>
            </a:r>
            <a:r>
              <a:rPr dirty="0" sz="2400" spc="-135" b="1" i="1">
                <a:latin typeface="Trebuchet MS"/>
                <a:cs typeface="Trebuchet MS"/>
              </a:rPr>
              <a:t>Pattern</a:t>
            </a:r>
            <a:r>
              <a:rPr dirty="0" sz="2400" spc="-335" b="1" i="1">
                <a:latin typeface="Trebuchet MS"/>
                <a:cs typeface="Trebuchet MS"/>
              </a:rPr>
              <a:t> </a:t>
            </a:r>
            <a:r>
              <a:rPr dirty="0" sz="2400" spc="-135" b="1" i="1">
                <a:latin typeface="Trebuchet MS"/>
                <a:cs typeface="Trebuchet MS"/>
              </a:rPr>
              <a:t>Classification</a:t>
            </a:r>
            <a:r>
              <a:rPr dirty="0" sz="2400" spc="-254" b="1" i="1">
                <a:latin typeface="Trebuchet MS"/>
                <a:cs typeface="Trebuchet MS"/>
              </a:rPr>
              <a:t> </a:t>
            </a:r>
            <a:r>
              <a:rPr dirty="0" sz="2400" spc="-200" b="1" i="1">
                <a:latin typeface="Trebuchet MS"/>
                <a:cs typeface="Trebuchet MS"/>
              </a:rPr>
              <a:t>by</a:t>
            </a:r>
            <a:r>
              <a:rPr dirty="0" sz="2400" spc="-229" b="1" i="1">
                <a:latin typeface="Trebuchet MS"/>
                <a:cs typeface="Trebuchet MS"/>
              </a:rPr>
              <a:t> </a:t>
            </a:r>
            <a:r>
              <a:rPr dirty="0" sz="2400" spc="-25" b="1">
                <a:latin typeface="Trebuchet MS"/>
                <a:cs typeface="Trebuchet MS"/>
              </a:rPr>
              <a:t>Duda</a:t>
            </a:r>
            <a:r>
              <a:rPr dirty="0" sz="2400" spc="-235" b="1">
                <a:latin typeface="Trebuchet MS"/>
                <a:cs typeface="Trebuchet MS"/>
              </a:rPr>
              <a:t> </a:t>
            </a:r>
            <a:r>
              <a:rPr dirty="0" sz="2400" spc="-35" b="1">
                <a:latin typeface="Trebuchet MS"/>
                <a:cs typeface="Trebuchet MS"/>
              </a:rPr>
              <a:t>&amp;</a:t>
            </a:r>
            <a:r>
              <a:rPr dirty="0" sz="2400" spc="-215" b="1">
                <a:latin typeface="Trebuchet MS"/>
                <a:cs typeface="Trebuchet MS"/>
              </a:rPr>
              <a:t> </a:t>
            </a:r>
            <a:r>
              <a:rPr dirty="0" sz="2400" spc="-60" b="1">
                <a:latin typeface="Trebuchet MS"/>
                <a:cs typeface="Trebuchet MS"/>
              </a:rPr>
              <a:t>Hart</a:t>
            </a:r>
            <a:r>
              <a:rPr dirty="0" sz="2400" spc="-229" b="1">
                <a:latin typeface="Trebuchet MS"/>
                <a:cs typeface="Trebuchet MS"/>
              </a:rPr>
              <a:t> </a:t>
            </a:r>
            <a:r>
              <a:rPr dirty="0" sz="2400" spc="-35" b="1">
                <a:latin typeface="Trebuchet MS"/>
                <a:cs typeface="Trebuchet MS"/>
              </a:rPr>
              <a:t>&amp;</a:t>
            </a:r>
            <a:r>
              <a:rPr dirty="0" sz="2400" spc="-280" b="1">
                <a:latin typeface="Trebuchet MS"/>
                <a:cs typeface="Trebuchet MS"/>
              </a:rPr>
              <a:t> </a:t>
            </a:r>
            <a:r>
              <a:rPr dirty="0" sz="2400" spc="-40" b="1">
                <a:latin typeface="Trebuchet MS"/>
                <a:cs typeface="Trebuchet MS"/>
              </a:rPr>
              <a:t>Stork</a:t>
            </a:r>
            <a:r>
              <a:rPr dirty="0" sz="2400" spc="-235" b="1">
                <a:latin typeface="Trebuchet MS"/>
                <a:cs typeface="Trebuchet MS"/>
              </a:rPr>
              <a:t> </a:t>
            </a:r>
            <a:r>
              <a:rPr dirty="0" sz="2400" spc="290" b="1">
                <a:latin typeface="Trebuchet MS"/>
                <a:cs typeface="Trebuchet MS"/>
              </a:rPr>
              <a:t>–  </a:t>
            </a:r>
            <a:r>
              <a:rPr dirty="0" sz="2400" spc="-60" b="1">
                <a:latin typeface="Trebuchet MS"/>
                <a:cs typeface="Trebuchet MS"/>
              </a:rPr>
              <a:t>Second </a:t>
            </a:r>
            <a:r>
              <a:rPr dirty="0" sz="2400" spc="-70" b="1">
                <a:latin typeface="Trebuchet MS"/>
                <a:cs typeface="Trebuchet MS"/>
              </a:rPr>
              <a:t>Edition,</a:t>
            </a:r>
            <a:r>
              <a:rPr dirty="0" sz="2400" spc="-415" b="1">
                <a:latin typeface="Trebuchet MS"/>
                <a:cs typeface="Trebuchet MS"/>
              </a:rPr>
              <a:t> </a:t>
            </a:r>
            <a:r>
              <a:rPr dirty="0" sz="2400" spc="-200" b="1">
                <a:latin typeface="Trebuchet MS"/>
                <a:cs typeface="Trebuchet MS"/>
              </a:rPr>
              <a:t>2001)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32740" marR="5080" indent="-320675">
              <a:lnSpc>
                <a:spcPct val="100000"/>
              </a:lnSpc>
              <a:spcBef>
                <a:spcPts val="95"/>
              </a:spcBef>
              <a:tabLst>
                <a:tab pos="332105" algn="l"/>
              </a:tabLst>
            </a:pPr>
            <a:r>
              <a:rPr dirty="0" sz="2250" spc="-595">
                <a:solidFill>
                  <a:srgbClr val="EFAC00"/>
                </a:solidFill>
              </a:rPr>
              <a:t>	</a:t>
            </a:r>
            <a:r>
              <a:rPr dirty="0" spc="-95"/>
              <a:t>A </a:t>
            </a:r>
            <a:r>
              <a:rPr dirty="0" spc="-70"/>
              <a:t>fish-packing </a:t>
            </a:r>
            <a:r>
              <a:rPr dirty="0" spc="-25"/>
              <a:t>plant </a:t>
            </a:r>
            <a:r>
              <a:rPr dirty="0" spc="-80"/>
              <a:t>wants </a:t>
            </a:r>
            <a:r>
              <a:rPr dirty="0" spc="60"/>
              <a:t>to </a:t>
            </a:r>
            <a:r>
              <a:rPr dirty="0" spc="-45"/>
              <a:t>automate </a:t>
            </a:r>
            <a:r>
              <a:rPr dirty="0" spc="-20"/>
              <a:t>the  </a:t>
            </a:r>
            <a:r>
              <a:rPr dirty="0" spc="-145"/>
              <a:t>process</a:t>
            </a:r>
            <a:r>
              <a:rPr dirty="0" spc="-210"/>
              <a:t> </a:t>
            </a:r>
            <a:r>
              <a:rPr dirty="0" spc="15"/>
              <a:t>of</a:t>
            </a:r>
            <a:r>
              <a:rPr dirty="0" spc="-215"/>
              <a:t> </a:t>
            </a:r>
            <a:r>
              <a:rPr dirty="0" spc="-45"/>
              <a:t>sorting</a:t>
            </a:r>
            <a:r>
              <a:rPr dirty="0" spc="-200"/>
              <a:t> </a:t>
            </a:r>
            <a:r>
              <a:rPr dirty="0" spc="-60"/>
              <a:t>incoming</a:t>
            </a:r>
            <a:r>
              <a:rPr dirty="0" spc="-200"/>
              <a:t> </a:t>
            </a:r>
            <a:r>
              <a:rPr dirty="0" spc="-55"/>
              <a:t>fish</a:t>
            </a:r>
            <a:r>
              <a:rPr dirty="0" spc="-204"/>
              <a:t> </a:t>
            </a:r>
            <a:r>
              <a:rPr dirty="0" spc="-100"/>
              <a:t>according</a:t>
            </a:r>
            <a:r>
              <a:rPr dirty="0" spc="-220"/>
              <a:t> </a:t>
            </a:r>
            <a:r>
              <a:rPr dirty="0" spc="65"/>
              <a:t>to  </a:t>
            </a:r>
            <a:r>
              <a:rPr dirty="0" spc="-165"/>
              <a:t>species</a:t>
            </a:r>
            <a:endParaRPr sz="2250"/>
          </a:p>
        </p:txBody>
      </p:sp>
      <p:sp>
        <p:nvSpPr>
          <p:cNvPr id="5" name="object 5"/>
          <p:cNvSpPr txBox="1"/>
          <p:nvPr/>
        </p:nvSpPr>
        <p:spPr>
          <a:xfrm>
            <a:off x="969365" y="3942969"/>
            <a:ext cx="6770370" cy="1305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2740" marR="5080" indent="-320675">
              <a:lnSpc>
                <a:spcPct val="100000"/>
              </a:lnSpc>
              <a:spcBef>
                <a:spcPts val="95"/>
              </a:spcBef>
              <a:tabLst>
                <a:tab pos="332105" algn="l"/>
              </a:tabLst>
            </a:pPr>
            <a:r>
              <a:rPr dirty="0" sz="2250" spc="-595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2800" spc="-185">
                <a:latin typeface="Arial"/>
                <a:cs typeface="Arial"/>
              </a:rPr>
              <a:t>As </a:t>
            </a:r>
            <a:r>
              <a:rPr dirty="0" sz="2800" spc="-190">
                <a:latin typeface="Arial"/>
                <a:cs typeface="Arial"/>
              </a:rPr>
              <a:t>a </a:t>
            </a:r>
            <a:r>
              <a:rPr dirty="0" sz="2800" spc="20">
                <a:latin typeface="Arial"/>
                <a:cs typeface="Arial"/>
              </a:rPr>
              <a:t>pilot </a:t>
            </a:r>
            <a:r>
              <a:rPr dirty="0" sz="2800" spc="-35">
                <a:latin typeface="Arial"/>
                <a:cs typeface="Arial"/>
              </a:rPr>
              <a:t>project, </a:t>
            </a:r>
            <a:r>
              <a:rPr dirty="0" sz="2800" spc="105">
                <a:latin typeface="Arial"/>
                <a:cs typeface="Arial"/>
              </a:rPr>
              <a:t>it </a:t>
            </a:r>
            <a:r>
              <a:rPr dirty="0" sz="2800" spc="-125">
                <a:latin typeface="Arial"/>
                <a:cs typeface="Arial"/>
              </a:rPr>
              <a:t>is </a:t>
            </a:r>
            <a:r>
              <a:rPr dirty="0" sz="2800" spc="-95">
                <a:latin typeface="Arial"/>
                <a:cs typeface="Arial"/>
              </a:rPr>
              <a:t>decided </a:t>
            </a:r>
            <a:r>
              <a:rPr dirty="0" sz="2800" spc="65">
                <a:latin typeface="Arial"/>
                <a:cs typeface="Arial"/>
              </a:rPr>
              <a:t>to </a:t>
            </a:r>
            <a:r>
              <a:rPr dirty="0" sz="2800" spc="40">
                <a:latin typeface="Arial"/>
                <a:cs typeface="Arial"/>
              </a:rPr>
              <a:t>try </a:t>
            </a:r>
            <a:r>
              <a:rPr dirty="0" sz="2800" spc="55">
                <a:latin typeface="Arial"/>
                <a:cs typeface="Arial"/>
              </a:rPr>
              <a:t>to  </a:t>
            </a:r>
            <a:r>
              <a:rPr dirty="0" sz="2800" spc="-114">
                <a:latin typeface="Arial"/>
                <a:cs typeface="Arial"/>
              </a:rPr>
              <a:t>separate </a:t>
            </a:r>
            <a:r>
              <a:rPr dirty="0" sz="2800" spc="-215">
                <a:latin typeface="Arial"/>
                <a:cs typeface="Arial"/>
              </a:rPr>
              <a:t>sea </a:t>
            </a:r>
            <a:r>
              <a:rPr dirty="0" sz="2800" spc="-200">
                <a:latin typeface="Arial"/>
                <a:cs typeface="Arial"/>
              </a:rPr>
              <a:t>bass </a:t>
            </a:r>
            <a:r>
              <a:rPr dirty="0" sz="2800" spc="5">
                <a:latin typeface="Arial"/>
                <a:cs typeface="Arial"/>
              </a:rPr>
              <a:t>from </a:t>
            </a:r>
            <a:r>
              <a:rPr dirty="0" sz="2800" spc="-105">
                <a:latin typeface="Arial"/>
                <a:cs typeface="Arial"/>
              </a:rPr>
              <a:t>salmon using</a:t>
            </a:r>
            <a:r>
              <a:rPr dirty="0" sz="2800" spc="-575">
                <a:latin typeface="Arial"/>
                <a:cs typeface="Arial"/>
              </a:rPr>
              <a:t> </a:t>
            </a:r>
            <a:r>
              <a:rPr dirty="0" sz="2800" spc="-45">
                <a:latin typeface="Arial"/>
                <a:cs typeface="Arial"/>
              </a:rPr>
              <a:t>optical  </a:t>
            </a:r>
            <a:r>
              <a:rPr dirty="0" sz="2800" spc="-135">
                <a:latin typeface="Arial"/>
                <a:cs typeface="Arial"/>
              </a:rPr>
              <a:t>sensing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0679" y="630936"/>
            <a:ext cx="5876544" cy="541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69365" y="1587753"/>
            <a:ext cx="20574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665">
                <a:solidFill>
                  <a:srgbClr val="EFAC00"/>
                </a:solidFill>
                <a:latin typeface="Arial"/>
                <a:cs typeface="Arial"/>
              </a:rPr>
              <a:t></a:t>
            </a:r>
            <a:endParaRPr sz="25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79545" y="1557273"/>
            <a:ext cx="36544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30">
                <a:latin typeface="Arial"/>
                <a:cs typeface="Arial"/>
              </a:rPr>
              <a:t>Features </a:t>
            </a:r>
            <a:r>
              <a:rPr dirty="0" sz="2800" spc="10">
                <a:latin typeface="Arial"/>
                <a:cs typeface="Arial"/>
              </a:rPr>
              <a:t>(to</a:t>
            </a:r>
            <a:r>
              <a:rPr dirty="0" sz="2800" spc="-380">
                <a:latin typeface="Arial"/>
                <a:cs typeface="Arial"/>
              </a:rPr>
              <a:t> </a:t>
            </a:r>
            <a:r>
              <a:rPr dirty="0" sz="2800" spc="-65">
                <a:latin typeface="Arial"/>
                <a:cs typeface="Arial"/>
              </a:rPr>
              <a:t>distinguish):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94102" y="2042286"/>
            <a:ext cx="4678680" cy="1941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65910">
              <a:lnSpc>
                <a:spcPct val="100000"/>
              </a:lnSpc>
              <a:spcBef>
                <a:spcPts val="100"/>
              </a:spcBef>
            </a:pPr>
            <a:r>
              <a:rPr dirty="0" sz="2400" spc="-45">
                <a:latin typeface="Arial"/>
                <a:cs typeface="Arial"/>
              </a:rPr>
              <a:t>Length</a:t>
            </a:r>
            <a:endParaRPr sz="2400">
              <a:latin typeface="Arial"/>
              <a:cs typeface="Arial"/>
            </a:endParaRPr>
          </a:p>
          <a:p>
            <a:pPr marL="2426970" marR="1027430">
              <a:lnSpc>
                <a:spcPct val="100000"/>
              </a:lnSpc>
              <a:spcBef>
                <a:spcPts val="105"/>
              </a:spcBef>
            </a:pPr>
            <a:r>
              <a:rPr dirty="0" sz="2400" spc="-45">
                <a:latin typeface="Arial"/>
                <a:cs typeface="Arial"/>
              </a:rPr>
              <a:t>L</a:t>
            </a:r>
            <a:r>
              <a:rPr dirty="0" sz="2400" spc="-30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g</a:t>
            </a:r>
            <a:r>
              <a:rPr dirty="0" sz="2400" spc="-70">
                <a:latin typeface="Arial"/>
                <a:cs typeface="Arial"/>
              </a:rPr>
              <a:t>h</a:t>
            </a:r>
            <a:r>
              <a:rPr dirty="0" sz="2400" spc="25">
                <a:latin typeface="Arial"/>
                <a:cs typeface="Arial"/>
              </a:rPr>
              <a:t>t</a:t>
            </a:r>
            <a:r>
              <a:rPr dirty="0" sz="2400" spc="50">
                <a:latin typeface="Arial"/>
                <a:cs typeface="Arial"/>
              </a:rPr>
              <a:t>n</a:t>
            </a:r>
            <a:r>
              <a:rPr dirty="0" sz="2400" spc="-165">
                <a:latin typeface="Arial"/>
                <a:cs typeface="Arial"/>
              </a:rPr>
              <a:t>ess  </a:t>
            </a:r>
            <a:r>
              <a:rPr dirty="0" sz="2400" spc="-20">
                <a:latin typeface="Arial"/>
                <a:cs typeface="Arial"/>
              </a:rPr>
              <a:t>Width</a:t>
            </a:r>
            <a:endParaRPr sz="2400">
              <a:latin typeface="Arial"/>
              <a:cs typeface="Arial"/>
            </a:endParaRPr>
          </a:p>
          <a:p>
            <a:pPr marL="2426970">
              <a:lnSpc>
                <a:spcPct val="100000"/>
              </a:lnSpc>
            </a:pPr>
            <a:r>
              <a:rPr dirty="0" sz="2400" spc="-75">
                <a:latin typeface="Arial"/>
                <a:cs typeface="Arial"/>
              </a:rPr>
              <a:t>Position </a:t>
            </a:r>
            <a:r>
              <a:rPr dirty="0" sz="2400" spc="15">
                <a:latin typeface="Arial"/>
                <a:cs typeface="Arial"/>
              </a:rPr>
              <a:t>of</a:t>
            </a:r>
            <a:r>
              <a:rPr dirty="0" sz="2400" spc="-35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mouth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2400" spc="-1475">
                <a:solidFill>
                  <a:srgbClr val="E88551"/>
                </a:solidFill>
                <a:latin typeface="Arial"/>
                <a:cs typeface="Arial"/>
              </a:rPr>
              <a:t>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37629" y="530097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90600" y="1600200"/>
            <a:ext cx="2763012" cy="4229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9635" y="630936"/>
            <a:ext cx="5878068" cy="541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14773" y="2704719"/>
            <a:ext cx="1942497" cy="3057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97095" y="1528317"/>
            <a:ext cx="4159885" cy="857885"/>
          </a:xfrm>
          <a:prstGeom prst="rect"/>
        </p:spPr>
        <p:txBody>
          <a:bodyPr wrap="square" lIns="0" tIns="76200" rIns="0" bIns="0" rtlCol="0" vert="horz">
            <a:spAutoFit/>
          </a:bodyPr>
          <a:lstStyle/>
          <a:p>
            <a:pPr marL="295910" marR="5080" indent="-283845">
              <a:lnSpc>
                <a:spcPct val="80100"/>
              </a:lnSpc>
              <a:spcBef>
                <a:spcPts val="600"/>
              </a:spcBef>
              <a:tabLst>
                <a:tab pos="295910" algn="l"/>
              </a:tabLst>
            </a:pPr>
            <a:r>
              <a:rPr dirty="0" sz="1650" spc="-409">
                <a:solidFill>
                  <a:srgbClr val="EFAC00"/>
                </a:solidFill>
                <a:latin typeface="Arial"/>
                <a:cs typeface="Arial"/>
              </a:rPr>
              <a:t>	</a:t>
            </a:r>
            <a:r>
              <a:rPr dirty="0" sz="2100" spc="-80" b="1">
                <a:latin typeface="Trebuchet MS"/>
                <a:cs typeface="Trebuchet MS"/>
              </a:rPr>
              <a:t>Preprocessing: </a:t>
            </a:r>
            <a:r>
              <a:rPr dirty="0" sz="2100" spc="-100">
                <a:latin typeface="Arial"/>
                <a:cs typeface="Arial"/>
              </a:rPr>
              <a:t>Images </a:t>
            </a:r>
            <a:r>
              <a:rPr dirty="0" sz="2100" spc="15">
                <a:latin typeface="Arial"/>
                <a:cs typeface="Arial"/>
              </a:rPr>
              <a:t>of</a:t>
            </a:r>
            <a:r>
              <a:rPr dirty="0" sz="2100" spc="-380">
                <a:latin typeface="Arial"/>
                <a:cs typeface="Arial"/>
              </a:rPr>
              <a:t> </a:t>
            </a:r>
            <a:r>
              <a:rPr dirty="0" sz="2100" spc="-5">
                <a:latin typeface="Arial"/>
                <a:cs typeface="Arial"/>
              </a:rPr>
              <a:t>different  </a:t>
            </a:r>
            <a:r>
              <a:rPr dirty="0" sz="2100" spc="-85">
                <a:latin typeface="Arial"/>
                <a:cs typeface="Arial"/>
              </a:rPr>
              <a:t>fishes are </a:t>
            </a:r>
            <a:r>
              <a:rPr dirty="0" sz="2100" spc="-50">
                <a:latin typeface="Arial"/>
                <a:cs typeface="Arial"/>
              </a:rPr>
              <a:t>isolated </a:t>
            </a:r>
            <a:r>
              <a:rPr dirty="0" sz="2100" spc="5">
                <a:latin typeface="Arial"/>
                <a:cs typeface="Arial"/>
              </a:rPr>
              <a:t>from </a:t>
            </a:r>
            <a:r>
              <a:rPr dirty="0" sz="2100" spc="-85">
                <a:latin typeface="Arial"/>
                <a:cs typeface="Arial"/>
              </a:rPr>
              <a:t>one  </a:t>
            </a:r>
            <a:r>
              <a:rPr dirty="0" sz="2100" spc="-40">
                <a:latin typeface="Arial"/>
                <a:cs typeface="Arial"/>
              </a:rPr>
              <a:t>another </a:t>
            </a:r>
            <a:r>
              <a:rPr dirty="0" sz="2100" spc="-85">
                <a:latin typeface="Arial"/>
                <a:cs typeface="Arial"/>
              </a:rPr>
              <a:t>and </a:t>
            </a:r>
            <a:r>
              <a:rPr dirty="0" sz="2100" spc="5">
                <a:latin typeface="Arial"/>
                <a:cs typeface="Arial"/>
              </a:rPr>
              <a:t>from</a:t>
            </a:r>
            <a:r>
              <a:rPr dirty="0" sz="2100" spc="-370">
                <a:latin typeface="Arial"/>
                <a:cs typeface="Arial"/>
              </a:rPr>
              <a:t> </a:t>
            </a:r>
            <a:r>
              <a:rPr dirty="0" sz="2100" spc="-65">
                <a:latin typeface="Arial"/>
                <a:cs typeface="Arial"/>
              </a:rPr>
              <a:t>background;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97095" y="2552827"/>
            <a:ext cx="4078604" cy="3162935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295910" marR="63500" indent="-283845">
              <a:lnSpc>
                <a:spcPct val="80000"/>
              </a:lnSpc>
              <a:spcBef>
                <a:spcPts val="605"/>
              </a:spcBef>
              <a:buClr>
                <a:srgbClr val="EFAC00"/>
              </a:buClr>
              <a:buSzPct val="78571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dirty="0" sz="2100" spc="-105" b="1">
                <a:latin typeface="Trebuchet MS"/>
                <a:cs typeface="Trebuchet MS"/>
              </a:rPr>
              <a:t>Feature </a:t>
            </a:r>
            <a:r>
              <a:rPr dirty="0" sz="2100" spc="-90" b="1">
                <a:latin typeface="Trebuchet MS"/>
                <a:cs typeface="Trebuchet MS"/>
              </a:rPr>
              <a:t>extraction: </a:t>
            </a:r>
            <a:r>
              <a:rPr dirty="0" sz="2100" spc="-105">
                <a:latin typeface="Arial"/>
                <a:cs typeface="Arial"/>
              </a:rPr>
              <a:t>The  </a:t>
            </a:r>
            <a:r>
              <a:rPr dirty="0" sz="2100" spc="-10">
                <a:latin typeface="Arial"/>
                <a:cs typeface="Arial"/>
              </a:rPr>
              <a:t>information</a:t>
            </a:r>
            <a:r>
              <a:rPr dirty="0" sz="2100" spc="-175">
                <a:latin typeface="Arial"/>
                <a:cs typeface="Arial"/>
              </a:rPr>
              <a:t> </a:t>
            </a:r>
            <a:r>
              <a:rPr dirty="0" sz="2100" spc="15">
                <a:latin typeface="Arial"/>
                <a:cs typeface="Arial"/>
              </a:rPr>
              <a:t>of</a:t>
            </a:r>
            <a:r>
              <a:rPr dirty="0" sz="2100" spc="-170">
                <a:latin typeface="Arial"/>
                <a:cs typeface="Arial"/>
              </a:rPr>
              <a:t> </a:t>
            </a:r>
            <a:r>
              <a:rPr dirty="0" sz="2100" spc="-140">
                <a:latin typeface="Arial"/>
                <a:cs typeface="Arial"/>
              </a:rPr>
              <a:t>a</a:t>
            </a:r>
            <a:r>
              <a:rPr dirty="0" sz="2100" spc="-165">
                <a:latin typeface="Arial"/>
                <a:cs typeface="Arial"/>
              </a:rPr>
              <a:t> </a:t>
            </a:r>
            <a:r>
              <a:rPr dirty="0" sz="2100" spc="-70">
                <a:latin typeface="Arial"/>
                <a:cs typeface="Arial"/>
              </a:rPr>
              <a:t>single</a:t>
            </a:r>
            <a:r>
              <a:rPr dirty="0" sz="2100" spc="-170">
                <a:latin typeface="Arial"/>
                <a:cs typeface="Arial"/>
              </a:rPr>
              <a:t> </a:t>
            </a:r>
            <a:r>
              <a:rPr dirty="0" sz="2100" spc="-40">
                <a:latin typeface="Arial"/>
                <a:cs typeface="Arial"/>
              </a:rPr>
              <a:t>fish</a:t>
            </a:r>
            <a:r>
              <a:rPr dirty="0" sz="2100" spc="-180">
                <a:latin typeface="Arial"/>
                <a:cs typeface="Arial"/>
              </a:rPr>
              <a:t> </a:t>
            </a:r>
            <a:r>
              <a:rPr dirty="0" sz="2100" spc="-95">
                <a:latin typeface="Arial"/>
                <a:cs typeface="Arial"/>
              </a:rPr>
              <a:t>is</a:t>
            </a:r>
            <a:r>
              <a:rPr dirty="0" sz="2100" spc="-170">
                <a:latin typeface="Arial"/>
                <a:cs typeface="Arial"/>
              </a:rPr>
              <a:t> </a:t>
            </a:r>
            <a:r>
              <a:rPr dirty="0" sz="2100" spc="-30">
                <a:latin typeface="Arial"/>
                <a:cs typeface="Arial"/>
              </a:rPr>
              <a:t>then  </a:t>
            </a:r>
            <a:r>
              <a:rPr dirty="0" sz="2100" spc="-65">
                <a:latin typeface="Arial"/>
                <a:cs typeface="Arial"/>
              </a:rPr>
              <a:t>sent </a:t>
            </a:r>
            <a:r>
              <a:rPr dirty="0" sz="2100" spc="45">
                <a:latin typeface="Arial"/>
                <a:cs typeface="Arial"/>
              </a:rPr>
              <a:t>to </a:t>
            </a:r>
            <a:r>
              <a:rPr dirty="0" sz="2100" spc="-140">
                <a:latin typeface="Arial"/>
                <a:cs typeface="Arial"/>
              </a:rPr>
              <a:t>a </a:t>
            </a:r>
            <a:r>
              <a:rPr dirty="0" sz="2100" spc="-35">
                <a:latin typeface="Arial"/>
                <a:cs typeface="Arial"/>
              </a:rPr>
              <a:t>feature </a:t>
            </a:r>
            <a:r>
              <a:rPr dirty="0" sz="2100" spc="-40">
                <a:latin typeface="Arial"/>
                <a:cs typeface="Arial"/>
              </a:rPr>
              <a:t>extractor, </a:t>
            </a:r>
            <a:r>
              <a:rPr dirty="0" sz="2100" spc="20">
                <a:latin typeface="Arial"/>
                <a:cs typeface="Arial"/>
              </a:rPr>
              <a:t>that  </a:t>
            </a:r>
            <a:r>
              <a:rPr dirty="0" sz="2100" spc="-100">
                <a:latin typeface="Arial"/>
                <a:cs typeface="Arial"/>
              </a:rPr>
              <a:t>measure </a:t>
            </a:r>
            <a:r>
              <a:rPr dirty="0" sz="2100" spc="-45">
                <a:latin typeface="Arial"/>
                <a:cs typeface="Arial"/>
              </a:rPr>
              <a:t>certain </a:t>
            </a:r>
            <a:r>
              <a:rPr dirty="0" sz="2100" spc="-20">
                <a:latin typeface="Arial"/>
                <a:cs typeface="Arial"/>
              </a:rPr>
              <a:t>“features” </a:t>
            </a:r>
            <a:r>
              <a:rPr dirty="0" sz="2100" spc="-30">
                <a:latin typeface="Arial"/>
                <a:cs typeface="Arial"/>
              </a:rPr>
              <a:t>or  </a:t>
            </a:r>
            <a:r>
              <a:rPr dirty="0" sz="2100" spc="-15">
                <a:latin typeface="Arial"/>
                <a:cs typeface="Arial"/>
              </a:rPr>
              <a:t>“properties”;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EFAC00"/>
              </a:buClr>
              <a:buFont typeface="Arial"/>
              <a:buChar char=""/>
            </a:pPr>
            <a:endParaRPr sz="1750">
              <a:latin typeface="Arial"/>
              <a:cs typeface="Arial"/>
            </a:endParaRPr>
          </a:p>
          <a:p>
            <a:pPr marL="295910" marR="5080" indent="-283845">
              <a:lnSpc>
                <a:spcPct val="80000"/>
              </a:lnSpc>
              <a:buClr>
                <a:srgbClr val="EFAC00"/>
              </a:buClr>
              <a:buSzPct val="78571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dirty="0" sz="2100" spc="-80" b="1">
                <a:latin typeface="Trebuchet MS"/>
                <a:cs typeface="Trebuchet MS"/>
              </a:rPr>
              <a:t>Classification: </a:t>
            </a:r>
            <a:r>
              <a:rPr dirty="0" sz="2100" spc="-105">
                <a:latin typeface="Arial"/>
                <a:cs typeface="Arial"/>
              </a:rPr>
              <a:t>The </a:t>
            </a:r>
            <a:r>
              <a:rPr dirty="0" sz="2100" spc="-100">
                <a:latin typeface="Arial"/>
                <a:cs typeface="Arial"/>
              </a:rPr>
              <a:t>values </a:t>
            </a:r>
            <a:r>
              <a:rPr dirty="0" sz="2100" spc="15">
                <a:latin typeface="Arial"/>
                <a:cs typeface="Arial"/>
              </a:rPr>
              <a:t>of</a:t>
            </a:r>
            <a:r>
              <a:rPr dirty="0" sz="2100" spc="-415">
                <a:latin typeface="Arial"/>
                <a:cs typeface="Arial"/>
              </a:rPr>
              <a:t> </a:t>
            </a:r>
            <a:r>
              <a:rPr dirty="0" sz="2100" spc="-80">
                <a:latin typeface="Arial"/>
                <a:cs typeface="Arial"/>
              </a:rPr>
              <a:t>these  </a:t>
            </a:r>
            <a:r>
              <a:rPr dirty="0" sz="2100" spc="-55">
                <a:latin typeface="Arial"/>
                <a:cs typeface="Arial"/>
              </a:rPr>
              <a:t>features </a:t>
            </a:r>
            <a:r>
              <a:rPr dirty="0" sz="2100" spc="-85">
                <a:latin typeface="Arial"/>
                <a:cs typeface="Arial"/>
              </a:rPr>
              <a:t>are </a:t>
            </a:r>
            <a:r>
              <a:rPr dirty="0" sz="2100" spc="-130">
                <a:latin typeface="Arial"/>
                <a:cs typeface="Arial"/>
              </a:rPr>
              <a:t>passed </a:t>
            </a:r>
            <a:r>
              <a:rPr dirty="0" sz="2100" spc="45">
                <a:latin typeface="Arial"/>
                <a:cs typeface="Arial"/>
              </a:rPr>
              <a:t>to </a:t>
            </a:r>
            <a:r>
              <a:rPr dirty="0" sz="2100" spc="-140">
                <a:latin typeface="Arial"/>
                <a:cs typeface="Arial"/>
              </a:rPr>
              <a:t>a </a:t>
            </a:r>
            <a:r>
              <a:rPr dirty="0" sz="2100" spc="-65">
                <a:latin typeface="Arial"/>
                <a:cs typeface="Arial"/>
              </a:rPr>
              <a:t>classifier  </a:t>
            </a:r>
            <a:r>
              <a:rPr dirty="0" sz="2100" spc="20">
                <a:latin typeface="Arial"/>
                <a:cs typeface="Arial"/>
              </a:rPr>
              <a:t>that </a:t>
            </a:r>
            <a:r>
              <a:rPr dirty="0" sz="2100" spc="-85">
                <a:latin typeface="Arial"/>
                <a:cs typeface="Arial"/>
              </a:rPr>
              <a:t>evaluates </a:t>
            </a:r>
            <a:r>
              <a:rPr dirty="0" sz="2100" spc="-10">
                <a:latin typeface="Arial"/>
                <a:cs typeface="Arial"/>
              </a:rPr>
              <a:t>the </a:t>
            </a:r>
            <a:r>
              <a:rPr dirty="0" sz="2100" spc="-85">
                <a:latin typeface="Arial"/>
                <a:cs typeface="Arial"/>
              </a:rPr>
              <a:t>evidence  </a:t>
            </a:r>
            <a:r>
              <a:rPr dirty="0" sz="2100" spc="-60">
                <a:latin typeface="Arial"/>
                <a:cs typeface="Arial"/>
              </a:rPr>
              <a:t>presented, </a:t>
            </a:r>
            <a:r>
              <a:rPr dirty="0" sz="2100" spc="-85">
                <a:latin typeface="Arial"/>
                <a:cs typeface="Arial"/>
              </a:rPr>
              <a:t>and </a:t>
            </a:r>
            <a:r>
              <a:rPr dirty="0" sz="2100" spc="-25">
                <a:latin typeface="Arial"/>
                <a:cs typeface="Arial"/>
              </a:rPr>
              <a:t>build </a:t>
            </a:r>
            <a:r>
              <a:rPr dirty="0" sz="2100" spc="-140">
                <a:latin typeface="Arial"/>
                <a:cs typeface="Arial"/>
              </a:rPr>
              <a:t>a </a:t>
            </a:r>
            <a:r>
              <a:rPr dirty="0" sz="2100" spc="-45">
                <a:latin typeface="Arial"/>
                <a:cs typeface="Arial"/>
              </a:rPr>
              <a:t>model </a:t>
            </a:r>
            <a:r>
              <a:rPr dirty="0" sz="2100" spc="40">
                <a:latin typeface="Arial"/>
                <a:cs typeface="Arial"/>
              </a:rPr>
              <a:t>to  </a:t>
            </a:r>
            <a:r>
              <a:rPr dirty="0" sz="2100" spc="-45">
                <a:latin typeface="Arial"/>
                <a:cs typeface="Arial"/>
              </a:rPr>
              <a:t>discriminate </a:t>
            </a:r>
            <a:r>
              <a:rPr dirty="0" sz="2100" spc="-50">
                <a:latin typeface="Arial"/>
                <a:cs typeface="Arial"/>
              </a:rPr>
              <a:t>between </a:t>
            </a:r>
            <a:r>
              <a:rPr dirty="0" sz="2100" spc="-15">
                <a:latin typeface="Arial"/>
                <a:cs typeface="Arial"/>
              </a:rPr>
              <a:t>the </a:t>
            </a:r>
            <a:r>
              <a:rPr dirty="0" sz="2100" spc="25">
                <a:latin typeface="Arial"/>
                <a:cs typeface="Arial"/>
              </a:rPr>
              <a:t>two  </a:t>
            </a:r>
            <a:r>
              <a:rPr dirty="0" sz="2100" spc="-120">
                <a:latin typeface="Arial"/>
                <a:cs typeface="Arial"/>
              </a:rPr>
              <a:t>species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37629" y="530097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1348" y="630936"/>
            <a:ext cx="5878067" cy="541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0960" y="1503934"/>
            <a:ext cx="32600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50" spc="-595">
                <a:solidFill>
                  <a:srgbClr val="EFAC00"/>
                </a:solidFill>
                <a:latin typeface="Arial"/>
                <a:cs typeface="Arial"/>
              </a:rPr>
              <a:t></a:t>
            </a:r>
            <a:r>
              <a:rPr dirty="0" sz="2250" spc="-565">
                <a:solidFill>
                  <a:srgbClr val="EFAC00"/>
                </a:solidFill>
                <a:latin typeface="Arial"/>
                <a:cs typeface="Arial"/>
              </a:rPr>
              <a:t> </a:t>
            </a:r>
            <a:r>
              <a:rPr dirty="0" sz="2800" spc="-80">
                <a:latin typeface="Arial"/>
                <a:cs typeface="Arial"/>
              </a:rPr>
              <a:t>Domain</a:t>
            </a:r>
            <a:r>
              <a:rPr dirty="0" sz="2800" spc="-229">
                <a:latin typeface="Arial"/>
                <a:cs typeface="Arial"/>
              </a:rPr>
              <a:t> </a:t>
            </a:r>
            <a:r>
              <a:rPr dirty="0" sz="2800" spc="-105">
                <a:latin typeface="Arial"/>
                <a:cs typeface="Arial"/>
              </a:rPr>
              <a:t>knowledge: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0960" y="2007234"/>
            <a:ext cx="7247255" cy="40982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70230" indent="-238125">
              <a:lnSpc>
                <a:spcPts val="2865"/>
              </a:lnSpc>
              <a:spcBef>
                <a:spcPts val="100"/>
              </a:spcBef>
              <a:buClr>
                <a:srgbClr val="5FB5CC"/>
              </a:buClr>
              <a:buSzPct val="89583"/>
              <a:buFont typeface="Verdana"/>
              <a:buChar char="◦"/>
              <a:tabLst>
                <a:tab pos="570865" algn="l"/>
              </a:tabLst>
            </a:pPr>
            <a:r>
              <a:rPr dirty="0" sz="2400" spc="-80">
                <a:latin typeface="Arial"/>
                <a:cs typeface="Arial"/>
              </a:rPr>
              <a:t>A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180">
                <a:latin typeface="Arial"/>
                <a:cs typeface="Arial"/>
              </a:rPr>
              <a:t>sea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170">
                <a:latin typeface="Arial"/>
                <a:cs typeface="Arial"/>
              </a:rPr>
              <a:t>bass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-105">
                <a:latin typeface="Arial"/>
                <a:cs typeface="Arial"/>
              </a:rPr>
              <a:t>is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65">
                <a:latin typeface="Arial"/>
                <a:cs typeface="Arial"/>
              </a:rPr>
              <a:t>generally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longer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35">
                <a:latin typeface="Arial"/>
                <a:cs typeface="Arial"/>
              </a:rPr>
              <a:t>than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160">
                <a:latin typeface="Arial"/>
                <a:cs typeface="Arial"/>
              </a:rPr>
              <a:t>a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90">
                <a:latin typeface="Arial"/>
                <a:cs typeface="Arial"/>
              </a:rPr>
              <a:t>salmon</a:t>
            </a:r>
            <a:endParaRPr sz="2400">
              <a:latin typeface="Arial"/>
              <a:cs typeface="Arial"/>
            </a:endParaRPr>
          </a:p>
          <a:p>
            <a:pPr marL="295910" indent="-283845">
              <a:lnSpc>
                <a:spcPts val="3345"/>
              </a:lnSpc>
              <a:buClr>
                <a:srgbClr val="EFAC00"/>
              </a:buClr>
              <a:buSzPct val="80357"/>
              <a:buChar char=""/>
              <a:tabLst>
                <a:tab pos="296545" algn="l"/>
              </a:tabLst>
            </a:pPr>
            <a:r>
              <a:rPr dirty="0" sz="2800" spc="-114">
                <a:latin typeface="Arial"/>
                <a:cs typeface="Arial"/>
              </a:rPr>
              <a:t>Related </a:t>
            </a:r>
            <a:r>
              <a:rPr dirty="0" sz="2800" spc="-50">
                <a:latin typeface="Arial"/>
                <a:cs typeface="Arial"/>
              </a:rPr>
              <a:t>feature</a:t>
            </a:r>
            <a:r>
              <a:rPr dirty="0" sz="2800" spc="-50" i="1">
                <a:latin typeface="Arial"/>
                <a:cs typeface="Arial"/>
              </a:rPr>
              <a:t>: </a:t>
            </a:r>
            <a:r>
              <a:rPr dirty="0" sz="2800" spc="-75">
                <a:latin typeface="Arial"/>
                <a:cs typeface="Arial"/>
              </a:rPr>
              <a:t>(or</a:t>
            </a:r>
            <a:r>
              <a:rPr dirty="0" sz="2800" spc="-47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attribute)</a:t>
            </a:r>
            <a:endParaRPr sz="2800">
              <a:latin typeface="Arial"/>
              <a:cs typeface="Arial"/>
            </a:endParaRPr>
          </a:p>
          <a:p>
            <a:pPr lvl="1" marL="570230" indent="-238125">
              <a:lnSpc>
                <a:spcPts val="2865"/>
              </a:lnSpc>
              <a:spcBef>
                <a:spcPts val="600"/>
              </a:spcBef>
              <a:buClr>
                <a:srgbClr val="5FB5CC"/>
              </a:buClr>
              <a:buSzPct val="89583"/>
              <a:buFont typeface="Verdana"/>
              <a:buChar char="◦"/>
              <a:tabLst>
                <a:tab pos="570865" algn="l"/>
              </a:tabLst>
            </a:pPr>
            <a:r>
              <a:rPr dirty="0" sz="2400" spc="-45">
                <a:latin typeface="Arial"/>
                <a:cs typeface="Arial"/>
              </a:rPr>
              <a:t>Length</a:t>
            </a:r>
            <a:endParaRPr sz="2400">
              <a:latin typeface="Arial"/>
              <a:cs typeface="Arial"/>
            </a:endParaRPr>
          </a:p>
          <a:p>
            <a:pPr marL="295910" indent="-283845">
              <a:lnSpc>
                <a:spcPts val="3345"/>
              </a:lnSpc>
              <a:buClr>
                <a:srgbClr val="EFAC00"/>
              </a:buClr>
              <a:buSzPct val="80357"/>
              <a:buChar char=""/>
              <a:tabLst>
                <a:tab pos="296545" algn="l"/>
              </a:tabLst>
            </a:pPr>
            <a:r>
              <a:rPr dirty="0" sz="2800" spc="-90">
                <a:latin typeface="Arial"/>
                <a:cs typeface="Arial"/>
              </a:rPr>
              <a:t>Training </a:t>
            </a:r>
            <a:r>
              <a:rPr dirty="0" sz="2800" spc="-20">
                <a:latin typeface="Arial"/>
                <a:cs typeface="Arial"/>
              </a:rPr>
              <a:t>the</a:t>
            </a:r>
            <a:r>
              <a:rPr dirty="0" sz="2800" spc="-335">
                <a:latin typeface="Arial"/>
                <a:cs typeface="Arial"/>
              </a:rPr>
              <a:t> </a:t>
            </a:r>
            <a:r>
              <a:rPr dirty="0" sz="2800" spc="-85">
                <a:latin typeface="Arial"/>
                <a:cs typeface="Arial"/>
              </a:rPr>
              <a:t>classifier:</a:t>
            </a:r>
            <a:endParaRPr sz="2800">
              <a:latin typeface="Arial"/>
              <a:cs typeface="Arial"/>
            </a:endParaRPr>
          </a:p>
          <a:p>
            <a:pPr lvl="1" marL="570230" marR="251460" indent="-238125">
              <a:lnSpc>
                <a:spcPct val="100000"/>
              </a:lnSpc>
              <a:spcBef>
                <a:spcPts val="610"/>
              </a:spcBef>
              <a:buClr>
                <a:srgbClr val="5FB5CC"/>
              </a:buClr>
              <a:buSzPct val="89583"/>
              <a:buFont typeface="Verdana"/>
              <a:buChar char="◦"/>
              <a:tabLst>
                <a:tab pos="570865" algn="l"/>
              </a:tabLst>
            </a:pPr>
            <a:r>
              <a:rPr dirty="0" sz="2400" spc="-125">
                <a:latin typeface="Arial"/>
                <a:cs typeface="Arial"/>
              </a:rPr>
              <a:t>Some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105">
                <a:latin typeface="Arial"/>
                <a:cs typeface="Arial"/>
              </a:rPr>
              <a:t>examples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100">
                <a:latin typeface="Arial"/>
                <a:cs typeface="Arial"/>
              </a:rPr>
              <a:t>are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provided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to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the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75">
                <a:latin typeface="Arial"/>
                <a:cs typeface="Arial"/>
              </a:rPr>
              <a:t>classifier</a:t>
            </a:r>
            <a:r>
              <a:rPr dirty="0" sz="2400" spc="-16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in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this  </a:t>
            </a:r>
            <a:r>
              <a:rPr dirty="0" sz="2400">
                <a:latin typeface="Arial"/>
                <a:cs typeface="Arial"/>
              </a:rPr>
              <a:t>form: </a:t>
            </a:r>
            <a:r>
              <a:rPr dirty="0" sz="2400" spc="-55">
                <a:latin typeface="Arial"/>
                <a:cs typeface="Arial"/>
              </a:rPr>
              <a:t>&lt;fish_length,</a:t>
            </a:r>
            <a:r>
              <a:rPr dirty="0" sz="2400" spc="-375">
                <a:latin typeface="Arial"/>
                <a:cs typeface="Arial"/>
              </a:rPr>
              <a:t> </a:t>
            </a:r>
            <a:r>
              <a:rPr dirty="0" sz="2400" spc="-90">
                <a:latin typeface="Arial"/>
                <a:cs typeface="Arial"/>
              </a:rPr>
              <a:t>fish_name&gt;</a:t>
            </a:r>
            <a:endParaRPr sz="2400">
              <a:latin typeface="Arial"/>
              <a:cs typeface="Arial"/>
            </a:endParaRPr>
          </a:p>
          <a:p>
            <a:pPr lvl="1" marL="570230" indent="-238125">
              <a:lnSpc>
                <a:spcPct val="100000"/>
              </a:lnSpc>
              <a:spcBef>
                <a:spcPts val="575"/>
              </a:spcBef>
              <a:buClr>
                <a:srgbClr val="5FB5CC"/>
              </a:buClr>
              <a:buSzPct val="89583"/>
              <a:buFont typeface="Verdana"/>
              <a:buChar char="◦"/>
              <a:tabLst>
                <a:tab pos="570865" algn="l"/>
              </a:tabLst>
            </a:pPr>
            <a:r>
              <a:rPr dirty="0" sz="2400" spc="-145">
                <a:latin typeface="Arial"/>
                <a:cs typeface="Arial"/>
              </a:rPr>
              <a:t>These </a:t>
            </a:r>
            <a:r>
              <a:rPr dirty="0" sz="2400" spc="-105">
                <a:latin typeface="Arial"/>
                <a:cs typeface="Arial"/>
              </a:rPr>
              <a:t>examples </a:t>
            </a:r>
            <a:r>
              <a:rPr dirty="0" sz="2400" spc="-100">
                <a:latin typeface="Arial"/>
                <a:cs typeface="Arial"/>
              </a:rPr>
              <a:t>are </a:t>
            </a:r>
            <a:r>
              <a:rPr dirty="0" sz="2400" spc="-80">
                <a:latin typeface="Arial"/>
                <a:cs typeface="Arial"/>
              </a:rPr>
              <a:t>called </a:t>
            </a:r>
            <a:r>
              <a:rPr dirty="0" sz="2400" spc="-25">
                <a:latin typeface="Arial"/>
                <a:cs typeface="Arial"/>
              </a:rPr>
              <a:t>training</a:t>
            </a:r>
            <a:r>
              <a:rPr dirty="0" sz="2400" spc="-495">
                <a:latin typeface="Arial"/>
                <a:cs typeface="Arial"/>
              </a:rPr>
              <a:t> </a:t>
            </a:r>
            <a:r>
              <a:rPr dirty="0" sz="2400" spc="-105">
                <a:latin typeface="Arial"/>
                <a:cs typeface="Arial"/>
              </a:rPr>
              <a:t>examples</a:t>
            </a:r>
            <a:endParaRPr sz="2400">
              <a:latin typeface="Arial"/>
              <a:cs typeface="Arial"/>
            </a:endParaRPr>
          </a:p>
          <a:p>
            <a:pPr lvl="1" marL="570230" marR="5080" indent="-238125">
              <a:lnSpc>
                <a:spcPct val="100000"/>
              </a:lnSpc>
              <a:spcBef>
                <a:spcPts val="575"/>
              </a:spcBef>
              <a:buClr>
                <a:srgbClr val="5FB5CC"/>
              </a:buClr>
              <a:buSzPct val="89583"/>
              <a:buFont typeface="Verdana"/>
              <a:buChar char="◦"/>
              <a:tabLst>
                <a:tab pos="570865" algn="l"/>
              </a:tabLst>
            </a:pPr>
            <a:r>
              <a:rPr dirty="0" sz="2400" spc="-114">
                <a:latin typeface="Arial"/>
                <a:cs typeface="Arial"/>
              </a:rPr>
              <a:t>The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classifier</a:t>
            </a:r>
            <a:r>
              <a:rPr dirty="0" sz="2400" spc="-145">
                <a:latin typeface="Arial"/>
                <a:cs typeface="Arial"/>
              </a:rPr>
              <a:t> </a:t>
            </a:r>
            <a:r>
              <a:rPr dirty="0" sz="2400" spc="-114" i="1">
                <a:latin typeface="Arial"/>
                <a:cs typeface="Arial"/>
              </a:rPr>
              <a:t>learns</a:t>
            </a:r>
            <a:r>
              <a:rPr dirty="0" sz="2400" spc="-195" i="1">
                <a:latin typeface="Arial"/>
                <a:cs typeface="Arial"/>
              </a:rPr>
              <a:t> </a:t>
            </a:r>
            <a:r>
              <a:rPr dirty="0" sz="2400" spc="-15">
                <a:latin typeface="Arial"/>
                <a:cs typeface="Arial"/>
              </a:rPr>
              <a:t>itself</a:t>
            </a:r>
            <a:r>
              <a:rPr dirty="0" sz="2400" spc="-165">
                <a:latin typeface="Arial"/>
                <a:cs typeface="Arial"/>
              </a:rPr>
              <a:t> </a:t>
            </a:r>
            <a:r>
              <a:rPr dirty="0" sz="2400" spc="10">
                <a:latin typeface="Arial"/>
                <a:cs typeface="Arial"/>
              </a:rPr>
              <a:t>from</a:t>
            </a:r>
            <a:r>
              <a:rPr dirty="0" sz="2400" spc="-21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the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training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 spc="-100">
                <a:latin typeface="Arial"/>
                <a:cs typeface="Arial"/>
              </a:rPr>
              <a:t>examples,  </a:t>
            </a:r>
            <a:r>
              <a:rPr dirty="0" sz="2400" spc="-50">
                <a:latin typeface="Arial"/>
                <a:cs typeface="Arial"/>
              </a:rPr>
              <a:t>how </a:t>
            </a:r>
            <a:r>
              <a:rPr dirty="0" sz="2400" spc="50">
                <a:latin typeface="Arial"/>
                <a:cs typeface="Arial"/>
              </a:rPr>
              <a:t>to </a:t>
            </a:r>
            <a:r>
              <a:rPr dirty="0" sz="2400" spc="-55">
                <a:latin typeface="Arial"/>
                <a:cs typeface="Arial"/>
              </a:rPr>
              <a:t>distinguish </a:t>
            </a:r>
            <a:r>
              <a:rPr dirty="0" sz="2400" spc="-95">
                <a:latin typeface="Arial"/>
                <a:cs typeface="Arial"/>
              </a:rPr>
              <a:t>Salmon </a:t>
            </a:r>
            <a:r>
              <a:rPr dirty="0" sz="2400" spc="5">
                <a:latin typeface="Arial"/>
                <a:cs typeface="Arial"/>
              </a:rPr>
              <a:t>from </a:t>
            </a:r>
            <a:r>
              <a:rPr dirty="0" sz="2400" spc="-204">
                <a:latin typeface="Arial"/>
                <a:cs typeface="Arial"/>
              </a:rPr>
              <a:t>Bass </a:t>
            </a:r>
            <a:r>
              <a:rPr dirty="0" sz="2400" spc="-130">
                <a:latin typeface="Arial"/>
                <a:cs typeface="Arial"/>
              </a:rPr>
              <a:t>based </a:t>
            </a:r>
            <a:r>
              <a:rPr dirty="0" sz="2400" spc="-65">
                <a:latin typeface="Arial"/>
                <a:cs typeface="Arial"/>
              </a:rPr>
              <a:t>on </a:t>
            </a:r>
            <a:r>
              <a:rPr dirty="0" sz="2400" spc="-20">
                <a:latin typeface="Arial"/>
                <a:cs typeface="Arial"/>
              </a:rPr>
              <a:t>the  </a:t>
            </a:r>
            <a:r>
              <a:rPr dirty="0" sz="2400" spc="-75" i="1">
                <a:latin typeface="Arial"/>
                <a:cs typeface="Arial"/>
              </a:rPr>
              <a:t>fish_length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37629" y="530097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9155" y="630936"/>
            <a:ext cx="5878068" cy="541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0960" y="1461261"/>
            <a:ext cx="52374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50" spc="-595">
                <a:solidFill>
                  <a:srgbClr val="EFAC00"/>
                </a:solidFill>
                <a:latin typeface="Arial"/>
                <a:cs typeface="Arial"/>
              </a:rPr>
              <a:t> </a:t>
            </a:r>
            <a:r>
              <a:rPr dirty="0" sz="2800" spc="-95">
                <a:latin typeface="Arial"/>
                <a:cs typeface="Arial"/>
              </a:rPr>
              <a:t>Classification </a:t>
            </a:r>
            <a:r>
              <a:rPr dirty="0" sz="2800" spc="-60">
                <a:latin typeface="Arial"/>
                <a:cs typeface="Arial"/>
              </a:rPr>
              <a:t>model</a:t>
            </a:r>
            <a:r>
              <a:rPr dirty="0" sz="2800" spc="-245">
                <a:latin typeface="Arial"/>
                <a:cs typeface="Arial"/>
              </a:rPr>
              <a:t> </a:t>
            </a:r>
            <a:r>
              <a:rPr dirty="0" sz="2800" spc="-110">
                <a:latin typeface="Arial"/>
                <a:cs typeface="Arial"/>
              </a:rPr>
              <a:t>(hypothesis):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0960" y="1927301"/>
            <a:ext cx="7270750" cy="417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70230" marR="134620" indent="-570865">
              <a:lnSpc>
                <a:spcPts val="2740"/>
              </a:lnSpc>
              <a:spcBef>
                <a:spcPts val="100"/>
              </a:spcBef>
              <a:buClr>
                <a:srgbClr val="5FB5CC"/>
              </a:buClr>
              <a:buSzPct val="89583"/>
              <a:buFont typeface="Verdana"/>
              <a:buChar char="◦"/>
              <a:tabLst>
                <a:tab pos="570865" algn="l"/>
              </a:tabLst>
            </a:pPr>
            <a:r>
              <a:rPr dirty="0" sz="2400" spc="-114">
                <a:latin typeface="Arial"/>
                <a:cs typeface="Arial"/>
              </a:rPr>
              <a:t>The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classifier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 spc="-90">
                <a:latin typeface="Arial"/>
                <a:cs typeface="Arial"/>
              </a:rPr>
              <a:t>generates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160">
                <a:latin typeface="Arial"/>
                <a:cs typeface="Arial"/>
              </a:rPr>
              <a:t>a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model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10">
                <a:latin typeface="Arial"/>
                <a:cs typeface="Arial"/>
              </a:rPr>
              <a:t>from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the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training</a:t>
            </a:r>
            <a:endParaRPr sz="2400">
              <a:latin typeface="Arial"/>
              <a:cs typeface="Arial"/>
            </a:endParaRPr>
          </a:p>
          <a:p>
            <a:pPr algn="ctr" marR="162560">
              <a:lnSpc>
                <a:spcPts val="2740"/>
              </a:lnSpc>
            </a:pPr>
            <a:r>
              <a:rPr dirty="0" sz="2400" spc="-55">
                <a:latin typeface="Arial"/>
                <a:cs typeface="Arial"/>
              </a:rPr>
              <a:t>data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to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90">
                <a:latin typeface="Arial"/>
                <a:cs typeface="Arial"/>
              </a:rPr>
              <a:t>classify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-15">
                <a:latin typeface="Arial"/>
                <a:cs typeface="Arial"/>
              </a:rPr>
              <a:t>future</a:t>
            </a:r>
            <a:r>
              <a:rPr dirty="0" sz="2400" spc="-210">
                <a:latin typeface="Arial"/>
                <a:cs typeface="Arial"/>
              </a:rPr>
              <a:t> </a:t>
            </a:r>
            <a:r>
              <a:rPr dirty="0" sz="2400" spc="-105">
                <a:latin typeface="Arial"/>
                <a:cs typeface="Arial"/>
              </a:rPr>
              <a:t>examples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(test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 spc="-105">
                <a:latin typeface="Arial"/>
                <a:cs typeface="Arial"/>
              </a:rPr>
              <a:t>examples)</a:t>
            </a:r>
            <a:endParaRPr sz="2400">
              <a:latin typeface="Arial"/>
              <a:cs typeface="Arial"/>
            </a:endParaRPr>
          </a:p>
          <a:p>
            <a:pPr marL="570230" indent="-238125">
              <a:lnSpc>
                <a:spcPct val="100000"/>
              </a:lnSpc>
              <a:spcBef>
                <a:spcPts val="290"/>
              </a:spcBef>
              <a:buClr>
                <a:srgbClr val="5FB5CC"/>
              </a:buClr>
              <a:buSzPct val="89583"/>
              <a:buFont typeface="Verdana"/>
              <a:buChar char="◦"/>
              <a:tabLst>
                <a:tab pos="570865" algn="l"/>
              </a:tabLst>
            </a:pPr>
            <a:r>
              <a:rPr dirty="0" sz="2400" spc="-80">
                <a:latin typeface="Arial"/>
                <a:cs typeface="Arial"/>
              </a:rPr>
              <a:t>An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90">
                <a:latin typeface="Arial"/>
                <a:cs typeface="Arial"/>
              </a:rPr>
              <a:t>example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of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the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model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105">
                <a:latin typeface="Arial"/>
                <a:cs typeface="Arial"/>
              </a:rPr>
              <a:t>is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160">
                <a:latin typeface="Arial"/>
                <a:cs typeface="Arial"/>
              </a:rPr>
              <a:t>a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rule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like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this:</a:t>
            </a:r>
            <a:endParaRPr sz="2400">
              <a:latin typeface="Arial"/>
              <a:cs typeface="Arial"/>
            </a:endParaRPr>
          </a:p>
          <a:p>
            <a:pPr marL="570230" indent="-238125">
              <a:lnSpc>
                <a:spcPct val="100000"/>
              </a:lnSpc>
              <a:spcBef>
                <a:spcPts val="285"/>
              </a:spcBef>
              <a:buClr>
                <a:srgbClr val="5FB5CC"/>
              </a:buClr>
              <a:buSzPct val="89583"/>
              <a:buFont typeface="Verdana"/>
              <a:buChar char="◦"/>
              <a:tabLst>
                <a:tab pos="570865" algn="l"/>
              </a:tabLst>
            </a:pPr>
            <a:r>
              <a:rPr dirty="0" sz="2400" spc="5">
                <a:latin typeface="Arial"/>
                <a:cs typeface="Arial"/>
              </a:rPr>
              <a:t>If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95" i="1">
                <a:latin typeface="Arial"/>
                <a:cs typeface="Arial"/>
              </a:rPr>
              <a:t>Length</a:t>
            </a:r>
            <a:r>
              <a:rPr dirty="0" sz="2400" spc="-195" i="1">
                <a:latin typeface="Arial"/>
                <a:cs typeface="Arial"/>
              </a:rPr>
              <a:t> </a:t>
            </a:r>
            <a:r>
              <a:rPr dirty="0" sz="2400" spc="-175" i="1">
                <a:latin typeface="Arial"/>
                <a:cs typeface="Arial"/>
              </a:rPr>
              <a:t>&gt;=</a:t>
            </a:r>
            <a:r>
              <a:rPr dirty="0" sz="2400" spc="-204" i="1">
                <a:latin typeface="Arial"/>
                <a:cs typeface="Arial"/>
              </a:rPr>
              <a:t> </a:t>
            </a:r>
            <a:r>
              <a:rPr dirty="0" sz="2400" spc="195" i="1">
                <a:latin typeface="Arial"/>
                <a:cs typeface="Arial"/>
              </a:rPr>
              <a:t>l*</a:t>
            </a:r>
            <a:r>
              <a:rPr dirty="0" sz="2400" spc="-185" i="1">
                <a:latin typeface="Arial"/>
                <a:cs typeface="Arial"/>
              </a:rPr>
              <a:t> </a:t>
            </a:r>
            <a:r>
              <a:rPr dirty="0" sz="2400" spc="-70" i="1">
                <a:latin typeface="Arial"/>
                <a:cs typeface="Arial"/>
              </a:rPr>
              <a:t>then</a:t>
            </a:r>
            <a:r>
              <a:rPr dirty="0" sz="2400" spc="-200" i="1">
                <a:latin typeface="Arial"/>
                <a:cs typeface="Arial"/>
              </a:rPr>
              <a:t> </a:t>
            </a:r>
            <a:r>
              <a:rPr dirty="0" sz="2400" spc="-204" i="1">
                <a:latin typeface="Arial"/>
                <a:cs typeface="Arial"/>
              </a:rPr>
              <a:t>sea</a:t>
            </a:r>
            <a:r>
              <a:rPr dirty="0" sz="2400" spc="-180" i="1">
                <a:latin typeface="Arial"/>
                <a:cs typeface="Arial"/>
              </a:rPr>
              <a:t> </a:t>
            </a:r>
            <a:r>
              <a:rPr dirty="0" sz="2400" spc="-195" i="1">
                <a:latin typeface="Arial"/>
                <a:cs typeface="Arial"/>
              </a:rPr>
              <a:t>bass</a:t>
            </a:r>
            <a:r>
              <a:rPr dirty="0" sz="2400" spc="-185" i="1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otherwise</a:t>
            </a:r>
            <a:r>
              <a:rPr dirty="0" sz="2400" spc="-155">
                <a:latin typeface="Arial"/>
                <a:cs typeface="Arial"/>
              </a:rPr>
              <a:t> </a:t>
            </a:r>
            <a:r>
              <a:rPr dirty="0" sz="2400" spc="-125" i="1">
                <a:latin typeface="Arial"/>
                <a:cs typeface="Arial"/>
              </a:rPr>
              <a:t>salmon</a:t>
            </a:r>
            <a:endParaRPr sz="2400">
              <a:latin typeface="Arial"/>
              <a:cs typeface="Arial"/>
            </a:endParaRPr>
          </a:p>
          <a:p>
            <a:pPr marL="570230" indent="-238125">
              <a:lnSpc>
                <a:spcPts val="2700"/>
              </a:lnSpc>
              <a:spcBef>
                <a:spcPts val="290"/>
              </a:spcBef>
              <a:buClr>
                <a:srgbClr val="5FB5CC"/>
              </a:buClr>
              <a:buSzPct val="89583"/>
              <a:buFont typeface="Verdana"/>
              <a:buChar char="◦"/>
              <a:tabLst>
                <a:tab pos="570865" algn="l"/>
              </a:tabLst>
            </a:pPr>
            <a:r>
              <a:rPr dirty="0" sz="2400" spc="-105">
                <a:latin typeface="Arial"/>
                <a:cs typeface="Arial"/>
              </a:rPr>
              <a:t>Here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the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value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of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195" i="1">
                <a:latin typeface="Arial"/>
                <a:cs typeface="Arial"/>
              </a:rPr>
              <a:t>l*</a:t>
            </a:r>
            <a:r>
              <a:rPr dirty="0" sz="2400" spc="-195" i="1">
                <a:latin typeface="Arial"/>
                <a:cs typeface="Arial"/>
              </a:rPr>
              <a:t> </a:t>
            </a:r>
            <a:r>
              <a:rPr dirty="0" sz="2400" spc="-45">
                <a:latin typeface="Arial"/>
                <a:cs typeface="Arial"/>
              </a:rPr>
              <a:t>determined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by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the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classifier</a:t>
            </a:r>
            <a:endParaRPr sz="2400">
              <a:latin typeface="Arial"/>
              <a:cs typeface="Arial"/>
            </a:endParaRPr>
          </a:p>
          <a:p>
            <a:pPr marL="295910" indent="-283845">
              <a:lnSpc>
                <a:spcPts val="3180"/>
              </a:lnSpc>
              <a:buClr>
                <a:srgbClr val="EFAC00"/>
              </a:buClr>
              <a:buSzPct val="80357"/>
              <a:buChar char=""/>
              <a:tabLst>
                <a:tab pos="296545" algn="l"/>
              </a:tabLst>
            </a:pPr>
            <a:r>
              <a:rPr dirty="0" sz="2800" spc="-105">
                <a:latin typeface="Arial"/>
                <a:cs typeface="Arial"/>
              </a:rPr>
              <a:t>Testing </a:t>
            </a:r>
            <a:r>
              <a:rPr dirty="0" sz="2800" spc="-20">
                <a:latin typeface="Arial"/>
                <a:cs typeface="Arial"/>
              </a:rPr>
              <a:t>the</a:t>
            </a:r>
            <a:r>
              <a:rPr dirty="0" sz="2800" spc="-315">
                <a:latin typeface="Arial"/>
                <a:cs typeface="Arial"/>
              </a:rPr>
              <a:t> </a:t>
            </a:r>
            <a:r>
              <a:rPr dirty="0" sz="2800" spc="-60">
                <a:latin typeface="Arial"/>
                <a:cs typeface="Arial"/>
              </a:rPr>
              <a:t>model</a:t>
            </a:r>
            <a:endParaRPr sz="2800">
              <a:latin typeface="Arial"/>
              <a:cs typeface="Arial"/>
            </a:endParaRPr>
          </a:p>
          <a:p>
            <a:pPr lvl="1" marL="570230" marR="5080" indent="-238125">
              <a:lnSpc>
                <a:spcPts val="2590"/>
              </a:lnSpc>
              <a:spcBef>
                <a:spcPts val="645"/>
              </a:spcBef>
              <a:buClr>
                <a:srgbClr val="5FB5CC"/>
              </a:buClr>
              <a:buSzPct val="89583"/>
              <a:buFont typeface="Verdana"/>
              <a:buChar char="◦"/>
              <a:tabLst>
                <a:tab pos="570865" algn="l"/>
              </a:tabLst>
            </a:pPr>
            <a:r>
              <a:rPr dirty="0" sz="2400" spc="-125">
                <a:latin typeface="Arial"/>
                <a:cs typeface="Arial"/>
              </a:rPr>
              <a:t>Once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we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5">
                <a:latin typeface="Arial"/>
                <a:cs typeface="Arial"/>
              </a:rPr>
              <a:t>get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160">
                <a:latin typeface="Arial"/>
                <a:cs typeface="Arial"/>
              </a:rPr>
              <a:t>a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model</a:t>
            </a:r>
            <a:r>
              <a:rPr dirty="0" sz="2400" spc="-210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out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of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the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classifier,</a:t>
            </a:r>
            <a:r>
              <a:rPr dirty="0" sz="2400" spc="-165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we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75">
                <a:latin typeface="Arial"/>
                <a:cs typeface="Arial"/>
              </a:rPr>
              <a:t>may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155">
                <a:latin typeface="Arial"/>
                <a:cs typeface="Arial"/>
              </a:rPr>
              <a:t>use  </a:t>
            </a:r>
            <a:r>
              <a:rPr dirty="0" sz="2400" spc="-20">
                <a:latin typeface="Arial"/>
                <a:cs typeface="Arial"/>
              </a:rPr>
              <a:t>the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classifier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to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5">
                <a:latin typeface="Arial"/>
                <a:cs typeface="Arial"/>
              </a:rPr>
              <a:t>test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15">
                <a:latin typeface="Arial"/>
                <a:cs typeface="Arial"/>
              </a:rPr>
              <a:t>future</a:t>
            </a:r>
            <a:r>
              <a:rPr dirty="0" sz="2400" spc="-210">
                <a:latin typeface="Arial"/>
                <a:cs typeface="Arial"/>
              </a:rPr>
              <a:t> </a:t>
            </a:r>
            <a:r>
              <a:rPr dirty="0" sz="2400" spc="-105">
                <a:latin typeface="Arial"/>
                <a:cs typeface="Arial"/>
              </a:rPr>
              <a:t>examples</a:t>
            </a:r>
            <a:endParaRPr sz="2400">
              <a:latin typeface="Arial"/>
              <a:cs typeface="Arial"/>
            </a:endParaRPr>
          </a:p>
          <a:p>
            <a:pPr lvl="1" marL="570230" indent="-238125">
              <a:lnSpc>
                <a:spcPct val="100000"/>
              </a:lnSpc>
              <a:spcBef>
                <a:spcPts val="250"/>
              </a:spcBef>
              <a:buClr>
                <a:srgbClr val="5FB5CC"/>
              </a:buClr>
              <a:buSzPct val="89583"/>
              <a:buFont typeface="Verdana"/>
              <a:buChar char="◦"/>
              <a:tabLst>
                <a:tab pos="570865" algn="l"/>
              </a:tabLst>
            </a:pPr>
            <a:r>
              <a:rPr dirty="0" sz="2400" spc="-114">
                <a:latin typeface="Arial"/>
                <a:cs typeface="Arial"/>
              </a:rPr>
              <a:t>The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5">
                <a:latin typeface="Arial"/>
                <a:cs typeface="Arial"/>
              </a:rPr>
              <a:t>test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data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05">
                <a:latin typeface="Arial"/>
                <a:cs typeface="Arial"/>
              </a:rPr>
              <a:t>is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provided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in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the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10">
                <a:latin typeface="Arial"/>
                <a:cs typeface="Arial"/>
              </a:rPr>
              <a:t>form</a:t>
            </a:r>
            <a:r>
              <a:rPr dirty="0" sz="2400" spc="-215">
                <a:latin typeface="Arial"/>
                <a:cs typeface="Arial"/>
              </a:rPr>
              <a:t> </a:t>
            </a:r>
            <a:r>
              <a:rPr dirty="0" sz="2400" spc="-65">
                <a:latin typeface="Arial"/>
                <a:cs typeface="Arial"/>
              </a:rPr>
              <a:t>&lt;fish_length&gt;</a:t>
            </a:r>
            <a:endParaRPr sz="2400">
              <a:latin typeface="Arial"/>
              <a:cs typeface="Arial"/>
            </a:endParaRPr>
          </a:p>
          <a:p>
            <a:pPr lvl="1" marL="570230" indent="-238125">
              <a:lnSpc>
                <a:spcPts val="2735"/>
              </a:lnSpc>
              <a:spcBef>
                <a:spcPts val="290"/>
              </a:spcBef>
              <a:buClr>
                <a:srgbClr val="5FB5CC"/>
              </a:buClr>
              <a:buSzPct val="89583"/>
              <a:buFont typeface="Verdana"/>
              <a:buChar char="◦"/>
              <a:tabLst>
                <a:tab pos="570865" algn="l"/>
              </a:tabLst>
            </a:pPr>
            <a:r>
              <a:rPr dirty="0" sz="2400" spc="-114">
                <a:latin typeface="Arial"/>
                <a:cs typeface="Arial"/>
              </a:rPr>
              <a:t>The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classifier</a:t>
            </a:r>
            <a:r>
              <a:rPr dirty="0" sz="2400" spc="-165">
                <a:latin typeface="Arial"/>
                <a:cs typeface="Arial"/>
              </a:rPr>
              <a:t> </a:t>
            </a:r>
            <a:r>
              <a:rPr dirty="0" sz="2400" spc="-35">
                <a:latin typeface="Arial"/>
                <a:cs typeface="Arial"/>
              </a:rPr>
              <a:t>outputs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&lt;fish_type&gt;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by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checking</a:t>
            </a:r>
            <a:endParaRPr sz="2400">
              <a:latin typeface="Arial"/>
              <a:cs typeface="Arial"/>
            </a:endParaRPr>
          </a:p>
          <a:p>
            <a:pPr marL="570230">
              <a:lnSpc>
                <a:spcPts val="2735"/>
              </a:lnSpc>
            </a:pPr>
            <a:r>
              <a:rPr dirty="0" sz="2400" spc="-75" i="1">
                <a:latin typeface="Arial"/>
                <a:cs typeface="Arial"/>
              </a:rPr>
              <a:t>fish_length </a:t>
            </a:r>
            <a:r>
              <a:rPr dirty="0" sz="2400" spc="-75">
                <a:latin typeface="Arial"/>
                <a:cs typeface="Arial"/>
              </a:rPr>
              <a:t>against </a:t>
            </a:r>
            <a:r>
              <a:rPr dirty="0" sz="2400" spc="-20">
                <a:latin typeface="Arial"/>
                <a:cs typeface="Arial"/>
              </a:rPr>
              <a:t>the</a:t>
            </a:r>
            <a:r>
              <a:rPr dirty="0" sz="2400" spc="-415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model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37629" y="530097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9155" y="630936"/>
            <a:ext cx="5878068" cy="541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54812" y="1829765"/>
            <a:ext cx="3424554" cy="130873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32740" marR="5080" indent="-320675">
              <a:lnSpc>
                <a:spcPct val="100400"/>
              </a:lnSpc>
              <a:spcBef>
                <a:spcPts val="85"/>
              </a:spcBef>
              <a:tabLst>
                <a:tab pos="332740" algn="l"/>
              </a:tabLst>
            </a:pPr>
            <a:r>
              <a:rPr dirty="0" sz="2250" spc="-595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2800" spc="-195">
                <a:latin typeface="Arial"/>
                <a:cs typeface="Arial"/>
              </a:rPr>
              <a:t>So </a:t>
            </a:r>
            <a:r>
              <a:rPr dirty="0" sz="2800" spc="-20">
                <a:latin typeface="Arial"/>
                <a:cs typeface="Arial"/>
              </a:rPr>
              <a:t>the </a:t>
            </a:r>
            <a:r>
              <a:rPr dirty="0" sz="2800" spc="-75">
                <a:latin typeface="Arial"/>
                <a:cs typeface="Arial"/>
              </a:rPr>
              <a:t>overall  </a:t>
            </a:r>
            <a:r>
              <a:rPr dirty="0" sz="2800" spc="-80">
                <a:latin typeface="Arial"/>
                <a:cs typeface="Arial"/>
              </a:rPr>
              <a:t>classification</a:t>
            </a:r>
            <a:r>
              <a:rPr dirty="0" sz="2800" spc="-225">
                <a:latin typeface="Arial"/>
                <a:cs typeface="Arial"/>
              </a:rPr>
              <a:t> </a:t>
            </a:r>
            <a:r>
              <a:rPr dirty="0" sz="2800" spc="-145">
                <a:latin typeface="Arial"/>
                <a:cs typeface="Arial"/>
              </a:rPr>
              <a:t>process  goes </a:t>
            </a:r>
            <a:r>
              <a:rPr dirty="0" sz="2800" spc="-55">
                <a:latin typeface="Arial"/>
                <a:cs typeface="Arial"/>
              </a:rPr>
              <a:t>like </a:t>
            </a:r>
            <a:r>
              <a:rPr dirty="0" sz="2800" spc="-35">
                <a:latin typeface="Arial"/>
                <a:cs typeface="Arial"/>
              </a:rPr>
              <a:t>this</a:t>
            </a:r>
            <a:r>
              <a:rPr dirty="0" sz="2800" spc="-450">
                <a:latin typeface="Arial"/>
                <a:cs typeface="Arial"/>
              </a:rPr>
              <a:t> </a:t>
            </a:r>
            <a:r>
              <a:rPr dirty="0" sz="2800" spc="-5">
                <a:latin typeface="Wingdings"/>
                <a:cs typeface="Wingdings"/>
              </a:rPr>
              <a:t></a:t>
            </a:r>
            <a:endParaRPr sz="2800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37629" y="530097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33390" y="1425194"/>
            <a:ext cx="3539109" cy="4618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249036" y="2266315"/>
            <a:ext cx="136207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80">
                <a:solidFill>
                  <a:srgbClr val="FFFFFF"/>
                </a:solidFill>
                <a:latin typeface="Arial"/>
                <a:cs typeface="Arial"/>
              </a:rPr>
              <a:t>Preprocessing</a:t>
            </a:r>
            <a:endParaRPr sz="1800">
              <a:latin typeface="Arial"/>
              <a:cs typeface="Arial"/>
            </a:endParaRPr>
          </a:p>
          <a:p>
            <a:pPr marL="200025" marR="77470" indent="-117475">
              <a:lnSpc>
                <a:spcPct val="100000"/>
              </a:lnSpc>
            </a:pP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3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feature  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extraction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46852" y="4445889"/>
            <a:ext cx="7931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29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8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ining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2667000">
              <a:lnSpc>
                <a:spcPct val="100000"/>
              </a:lnSpc>
              <a:spcBef>
                <a:spcPts val="100"/>
              </a:spcBef>
            </a:pPr>
            <a:r>
              <a:rPr dirty="0" sz="1800" spc="-22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9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ining</a:t>
            </a:r>
            <a:endParaRPr sz="1800">
              <a:latin typeface="Arial"/>
              <a:cs typeface="Arial"/>
            </a:endParaRPr>
          </a:p>
          <a:p>
            <a:pPr algn="ctr" marL="2669540">
              <a:lnSpc>
                <a:spcPct val="100000"/>
              </a:lnSpc>
              <a:spcBef>
                <a:spcPts val="5"/>
              </a:spcBef>
            </a:pP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45658" y="5413044"/>
            <a:ext cx="6242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Mo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71106" y="1445463"/>
            <a:ext cx="132778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Test/Unlabele</a:t>
            </a:r>
            <a:endParaRPr sz="18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  <a:spcBef>
                <a:spcPts val="5"/>
              </a:spcBef>
            </a:pP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45579" y="4072508"/>
            <a:ext cx="127571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Testing  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against  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model/  </a:t>
            </a:r>
            <a:r>
              <a:rPr dirty="0" sz="1800" spc="-114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dirty="0" sz="1800" spc="-1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7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4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dirty="0" sz="1800" spc="-12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04380" y="5337809"/>
            <a:ext cx="10604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209" marR="5080" indent="-17145">
              <a:lnSpc>
                <a:spcPct val="100000"/>
              </a:lnSpc>
              <a:spcBef>
                <a:spcPts val="100"/>
              </a:spcBef>
            </a:pPr>
            <a:r>
              <a:rPr dirty="0" sz="1800" spc="-17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rediction/  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Evaluation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94172" y="3564763"/>
            <a:ext cx="13995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Feature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vector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16242" y="2266315"/>
            <a:ext cx="136207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80">
                <a:solidFill>
                  <a:srgbClr val="FFFFFF"/>
                </a:solidFill>
                <a:latin typeface="Arial"/>
                <a:cs typeface="Arial"/>
              </a:rPr>
              <a:t>Preprocessing</a:t>
            </a:r>
            <a:endParaRPr sz="1800">
              <a:latin typeface="Arial"/>
              <a:cs typeface="Arial"/>
            </a:endParaRPr>
          </a:p>
          <a:p>
            <a:pPr marL="200025" marR="77470" indent="-117475">
              <a:lnSpc>
                <a:spcPct val="100000"/>
              </a:lnSpc>
            </a:pP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3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feature  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extraction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96430" y="3564763"/>
            <a:ext cx="13995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Feature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vector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5404" y="693419"/>
            <a:ext cx="4204716" cy="393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41340" y="2457822"/>
          <a:ext cx="3271520" cy="3578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635"/>
                <a:gridCol w="708025"/>
                <a:gridCol w="809625"/>
                <a:gridCol w="774700"/>
                <a:gridCol w="588645"/>
              </a:tblGrid>
              <a:tr h="504653">
                <a:tc>
                  <a:txBody>
                    <a:bodyPr/>
                    <a:lstStyle/>
                    <a:p>
                      <a:pPr marL="21590">
                        <a:lnSpc>
                          <a:spcPts val="1445"/>
                        </a:lnSpc>
                      </a:pPr>
                      <a:r>
                        <a:rPr dirty="0" sz="1250" spc="30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Tid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1445"/>
                        </a:lnSpc>
                      </a:pPr>
                      <a:r>
                        <a:rPr dirty="0" sz="1250" spc="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Refund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215900">
                        <a:lnSpc>
                          <a:spcPts val="1460"/>
                        </a:lnSpc>
                        <a:spcBef>
                          <a:spcPts val="25"/>
                        </a:spcBef>
                      </a:pPr>
                      <a:r>
                        <a:rPr dirty="0" sz="12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Mar</a:t>
                      </a:r>
                      <a:r>
                        <a:rPr dirty="0" sz="125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2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tal  </a:t>
                      </a:r>
                      <a:r>
                        <a:rPr dirty="0" sz="1250" spc="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Status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96520">
                        <a:lnSpc>
                          <a:spcPts val="1460"/>
                        </a:lnSpc>
                        <a:spcBef>
                          <a:spcPts val="25"/>
                        </a:spcBef>
                      </a:pPr>
                      <a:r>
                        <a:rPr dirty="0" sz="12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Taxab</a:t>
                      </a:r>
                      <a:r>
                        <a:rPr dirty="0" sz="125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2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dirty="0" sz="1250" spc="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Income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dirty="0" sz="1250" spc="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Cheat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151130">
                    <a:solidFill>
                      <a:srgbClr val="000080"/>
                    </a:solidFill>
                  </a:tcPr>
                </a:tc>
              </a:tr>
              <a:tr h="307265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250">
                          <a:latin typeface="Arial"/>
                          <a:cs typeface="Arial"/>
                        </a:rPr>
                        <a:t>1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250" spc="35">
                          <a:latin typeface="Arial"/>
                          <a:cs typeface="Arial"/>
                        </a:rPr>
                        <a:t>Yes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250" spc="30">
                          <a:latin typeface="Arial"/>
                          <a:cs typeface="Arial"/>
                        </a:rPr>
                        <a:t>Single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250" spc="40">
                          <a:latin typeface="Arial"/>
                          <a:cs typeface="Arial"/>
                        </a:rPr>
                        <a:t>125K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250" spc="4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2069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306281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250">
                          <a:latin typeface="Arial"/>
                          <a:cs typeface="Arial"/>
                        </a:rPr>
                        <a:t>2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165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250" spc="45">
                          <a:latin typeface="Arial"/>
                          <a:cs typeface="Arial"/>
                        </a:rPr>
                        <a:t>No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165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250" spc="30">
                          <a:latin typeface="Arial"/>
                          <a:cs typeface="Arial"/>
                        </a:rPr>
                        <a:t>Married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165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250" spc="40">
                          <a:latin typeface="Arial"/>
                          <a:cs typeface="Arial"/>
                        </a:rPr>
                        <a:t>100K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165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250" spc="4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306726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250">
                          <a:latin typeface="Arial"/>
                          <a:cs typeface="Arial"/>
                        </a:rPr>
                        <a:t>3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165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250" spc="45">
                          <a:latin typeface="Arial"/>
                          <a:cs typeface="Arial"/>
                        </a:rPr>
                        <a:t>No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165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250" spc="30">
                          <a:latin typeface="Arial"/>
                          <a:cs typeface="Arial"/>
                        </a:rPr>
                        <a:t>Single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165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250" spc="40">
                          <a:latin typeface="Arial"/>
                          <a:cs typeface="Arial"/>
                        </a:rPr>
                        <a:t>70K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165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250" spc="4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307171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250">
                          <a:latin typeface="Arial"/>
                          <a:cs typeface="Arial"/>
                        </a:rPr>
                        <a:t>4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250" spc="35">
                          <a:latin typeface="Arial"/>
                          <a:cs typeface="Arial"/>
                        </a:rPr>
                        <a:t>Yes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250" spc="30">
                          <a:latin typeface="Arial"/>
                          <a:cs typeface="Arial"/>
                        </a:rPr>
                        <a:t>Married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250" spc="40">
                          <a:latin typeface="Arial"/>
                          <a:cs typeface="Arial"/>
                        </a:rPr>
                        <a:t>120K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250" spc="4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306726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250">
                          <a:latin typeface="Arial"/>
                          <a:cs typeface="Arial"/>
                        </a:rPr>
                        <a:t>5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250" spc="45">
                          <a:latin typeface="Arial"/>
                          <a:cs typeface="Arial"/>
                        </a:rPr>
                        <a:t>No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250" spc="30">
                          <a:latin typeface="Arial"/>
                          <a:cs typeface="Arial"/>
                        </a:rPr>
                        <a:t>Divorced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250" spc="40">
                          <a:latin typeface="Arial"/>
                          <a:cs typeface="Arial"/>
                        </a:rPr>
                        <a:t>95K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250" spc="4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306766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250">
                          <a:latin typeface="Arial"/>
                          <a:cs typeface="Arial"/>
                        </a:rPr>
                        <a:t>6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165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250" spc="45">
                          <a:latin typeface="Arial"/>
                          <a:cs typeface="Arial"/>
                        </a:rPr>
                        <a:t>No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165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250" spc="30">
                          <a:latin typeface="Arial"/>
                          <a:cs typeface="Arial"/>
                        </a:rPr>
                        <a:t>Married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165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250" spc="40">
                          <a:latin typeface="Arial"/>
                          <a:cs typeface="Arial"/>
                        </a:rPr>
                        <a:t>60K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165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250" spc="4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306766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250">
                          <a:latin typeface="Arial"/>
                          <a:cs typeface="Arial"/>
                        </a:rPr>
                        <a:t>7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250" spc="35">
                          <a:latin typeface="Arial"/>
                          <a:cs typeface="Arial"/>
                        </a:rPr>
                        <a:t>Yes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250" spc="30">
                          <a:latin typeface="Arial"/>
                          <a:cs typeface="Arial"/>
                        </a:rPr>
                        <a:t>Divorced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250" spc="40">
                          <a:latin typeface="Arial"/>
                          <a:cs typeface="Arial"/>
                        </a:rPr>
                        <a:t>220K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250" spc="4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306237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250">
                          <a:latin typeface="Arial"/>
                          <a:cs typeface="Arial"/>
                        </a:rPr>
                        <a:t>8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165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250" spc="45">
                          <a:latin typeface="Arial"/>
                          <a:cs typeface="Arial"/>
                        </a:rPr>
                        <a:t>No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165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250" spc="30">
                          <a:latin typeface="Arial"/>
                          <a:cs typeface="Arial"/>
                        </a:rPr>
                        <a:t>Single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165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250" spc="40">
                          <a:latin typeface="Arial"/>
                          <a:cs typeface="Arial"/>
                        </a:rPr>
                        <a:t>85K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165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250" spc="4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307138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250">
                          <a:latin typeface="Arial"/>
                          <a:cs typeface="Arial"/>
                        </a:rPr>
                        <a:t>9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165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250" spc="45">
                          <a:latin typeface="Arial"/>
                          <a:cs typeface="Arial"/>
                        </a:rPr>
                        <a:t>No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165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250" spc="30">
                          <a:latin typeface="Arial"/>
                          <a:cs typeface="Arial"/>
                        </a:rPr>
                        <a:t>Married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165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250" spc="40">
                          <a:latin typeface="Arial"/>
                          <a:cs typeface="Arial"/>
                        </a:rPr>
                        <a:t>75K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165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250" spc="4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309116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250" spc="40">
                          <a:latin typeface="Arial"/>
                          <a:cs typeface="Arial"/>
                        </a:rPr>
                        <a:t>10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B w="6350">
                      <a:solidFill>
                        <a:srgbClr val="00008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250" spc="45">
                          <a:latin typeface="Arial"/>
                          <a:cs typeface="Arial"/>
                        </a:rPr>
                        <a:t>No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B w="6350">
                      <a:solidFill>
                        <a:srgbClr val="00008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250" spc="30">
                          <a:latin typeface="Arial"/>
                          <a:cs typeface="Arial"/>
                        </a:rPr>
                        <a:t>Single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B w="6350">
                      <a:solidFill>
                        <a:srgbClr val="00008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250" spc="40">
                          <a:latin typeface="Arial"/>
                          <a:cs typeface="Arial"/>
                        </a:rPr>
                        <a:t>90K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B w="6350">
                      <a:solidFill>
                        <a:srgbClr val="00008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250" spc="4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52069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B w="6350">
                      <a:solidFill>
                        <a:srgbClr val="00008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16491" y="6021866"/>
            <a:ext cx="33655" cy="34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0">
                <a:latin typeface="Arial"/>
                <a:cs typeface="Arial"/>
              </a:rPr>
              <a:t>10</a:t>
            </a:r>
            <a:endParaRPr sz="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16710" y="1607490"/>
            <a:ext cx="2626809" cy="816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478901" y="2444286"/>
          <a:ext cx="2844800" cy="2390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7230"/>
                <a:gridCol w="796925"/>
                <a:gridCol w="762000"/>
                <a:gridCol w="579119"/>
              </a:tblGrid>
              <a:tr h="512850">
                <a:tc>
                  <a:txBody>
                    <a:bodyPr/>
                    <a:lstStyle/>
                    <a:p>
                      <a:pPr marL="21590">
                        <a:lnSpc>
                          <a:spcPts val="1475"/>
                        </a:lnSpc>
                      </a:pPr>
                      <a:r>
                        <a:rPr dirty="0" sz="13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Refund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44450" marR="212090">
                        <a:lnSpc>
                          <a:spcPts val="1490"/>
                        </a:lnSpc>
                        <a:spcBef>
                          <a:spcPts val="20"/>
                        </a:spcBef>
                      </a:pPr>
                      <a:r>
                        <a:rPr dirty="0" sz="13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Marita</a:t>
                      </a:r>
                      <a:r>
                        <a:rPr dirty="0" sz="13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  </a:t>
                      </a:r>
                      <a:r>
                        <a:rPr dirty="0" sz="13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Status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44450" marR="95250">
                        <a:lnSpc>
                          <a:spcPts val="1490"/>
                        </a:lnSpc>
                        <a:spcBef>
                          <a:spcPts val="20"/>
                        </a:spcBef>
                      </a:pPr>
                      <a:r>
                        <a:rPr dirty="0" sz="13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Taxa</a:t>
                      </a:r>
                      <a:r>
                        <a:rPr dirty="0" sz="13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ble  </a:t>
                      </a:r>
                      <a:r>
                        <a:rPr dirty="0" sz="13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Income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dirty="0" sz="13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Cheat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149860">
                    <a:solidFill>
                      <a:srgbClr val="000080"/>
                    </a:solidFill>
                  </a:tcPr>
                </a:tc>
              </a:tr>
              <a:tr h="312362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1300" spc="-5">
                          <a:latin typeface="Arial"/>
                          <a:cs typeface="Arial"/>
                        </a:rPr>
                        <a:t>No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4826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1300" spc="-5">
                          <a:latin typeface="Arial"/>
                          <a:cs typeface="Arial"/>
                        </a:rPr>
                        <a:t>Single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4826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1300" spc="-5">
                          <a:latin typeface="Arial"/>
                          <a:cs typeface="Arial"/>
                        </a:rPr>
                        <a:t>75K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4826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130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48895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311166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300" spc="-5">
                          <a:latin typeface="Arial"/>
                          <a:cs typeface="Arial"/>
                        </a:rPr>
                        <a:t>Yes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300" spc="-5">
                          <a:latin typeface="Arial"/>
                          <a:cs typeface="Arial"/>
                        </a:rPr>
                        <a:t>Married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300" spc="-5">
                          <a:latin typeface="Arial"/>
                          <a:cs typeface="Arial"/>
                        </a:rPr>
                        <a:t>50K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30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47625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311783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300" spc="-5">
                          <a:latin typeface="Arial"/>
                          <a:cs typeface="Arial"/>
                        </a:rPr>
                        <a:t>No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300" spc="-5">
                          <a:latin typeface="Arial"/>
                          <a:cs typeface="Arial"/>
                        </a:rPr>
                        <a:t>Married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300" spc="-5">
                          <a:latin typeface="Arial"/>
                          <a:cs typeface="Arial"/>
                        </a:rPr>
                        <a:t>150K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130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4826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312157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300" spc="-5">
                          <a:latin typeface="Arial"/>
                          <a:cs typeface="Arial"/>
                        </a:rPr>
                        <a:t>Yes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47625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300" spc="-5">
                          <a:latin typeface="Arial"/>
                          <a:cs typeface="Arial"/>
                        </a:rPr>
                        <a:t>Divorced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47625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300" spc="-5">
                          <a:latin typeface="Arial"/>
                          <a:cs typeface="Arial"/>
                        </a:rPr>
                        <a:t>90K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47625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130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4826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311676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300" spc="-5">
                          <a:latin typeface="Arial"/>
                          <a:cs typeface="Arial"/>
                        </a:rPr>
                        <a:t>No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47625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300" spc="-5">
                          <a:latin typeface="Arial"/>
                          <a:cs typeface="Arial"/>
                        </a:rPr>
                        <a:t>Single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47625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300" spc="-5">
                          <a:latin typeface="Arial"/>
                          <a:cs typeface="Arial"/>
                        </a:rPr>
                        <a:t>40K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47625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130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4826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315121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300" spc="-5">
                          <a:latin typeface="Arial"/>
                          <a:cs typeface="Arial"/>
                        </a:rPr>
                        <a:t>No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B w="6350">
                      <a:solidFill>
                        <a:srgbClr val="00008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300" spc="-5">
                          <a:latin typeface="Arial"/>
                          <a:cs typeface="Arial"/>
                        </a:rPr>
                        <a:t>Married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B w="6350">
                      <a:solidFill>
                        <a:srgbClr val="00008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300" spc="-5">
                          <a:latin typeface="Arial"/>
                          <a:cs typeface="Arial"/>
                        </a:rPr>
                        <a:t>80K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B w="6350">
                      <a:solidFill>
                        <a:srgbClr val="00008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130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4826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B w="6350">
                      <a:solidFill>
                        <a:srgbClr val="00008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4454260" y="4819718"/>
            <a:ext cx="33655" cy="34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0">
                <a:latin typeface="Arial"/>
                <a:cs typeface="Arial"/>
              </a:rPr>
              <a:t>10</a:t>
            </a:r>
            <a:endParaRPr sz="1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842504" y="4337303"/>
            <a:ext cx="1003300" cy="698500"/>
            <a:chOff x="7842504" y="4337303"/>
            <a:chExt cx="1003300" cy="698500"/>
          </a:xfrm>
        </p:grpSpPr>
        <p:sp>
          <p:nvSpPr>
            <p:cNvPr id="9" name="object 9"/>
            <p:cNvSpPr/>
            <p:nvPr/>
          </p:nvSpPr>
          <p:spPr>
            <a:xfrm>
              <a:off x="7848600" y="4429124"/>
              <a:ext cx="990600" cy="600075"/>
            </a:xfrm>
            <a:custGeom>
              <a:avLst/>
              <a:gdLst/>
              <a:ahLst/>
              <a:cxnLst/>
              <a:rect l="l" t="t" r="r" b="b"/>
              <a:pathLst>
                <a:path w="990600" h="600075">
                  <a:moveTo>
                    <a:pt x="990600" y="0"/>
                  </a:moveTo>
                  <a:lnTo>
                    <a:pt x="944567" y="36150"/>
                  </a:lnTo>
                  <a:lnTo>
                    <a:pt x="869115" y="56252"/>
                  </a:lnTo>
                  <a:lnTo>
                    <a:pt x="820257" y="64707"/>
                  </a:lnTo>
                  <a:lnTo>
                    <a:pt x="765001" y="71920"/>
                  </a:lnTo>
                  <a:lnTo>
                    <a:pt x="704110" y="77761"/>
                  </a:lnTo>
                  <a:lnTo>
                    <a:pt x="638353" y="82097"/>
                  </a:lnTo>
                  <a:lnTo>
                    <a:pt x="568494" y="84796"/>
                  </a:lnTo>
                  <a:lnTo>
                    <a:pt x="495300" y="85725"/>
                  </a:lnTo>
                  <a:lnTo>
                    <a:pt x="422105" y="84796"/>
                  </a:lnTo>
                  <a:lnTo>
                    <a:pt x="352246" y="82097"/>
                  </a:lnTo>
                  <a:lnTo>
                    <a:pt x="286489" y="77761"/>
                  </a:lnTo>
                  <a:lnTo>
                    <a:pt x="225598" y="71920"/>
                  </a:lnTo>
                  <a:lnTo>
                    <a:pt x="170342" y="64707"/>
                  </a:lnTo>
                  <a:lnTo>
                    <a:pt x="121484" y="56252"/>
                  </a:lnTo>
                  <a:lnTo>
                    <a:pt x="79793" y="46689"/>
                  </a:lnTo>
                  <a:lnTo>
                    <a:pt x="20969" y="24768"/>
                  </a:lnTo>
                  <a:lnTo>
                    <a:pt x="0" y="0"/>
                  </a:lnTo>
                  <a:lnTo>
                    <a:pt x="0" y="514350"/>
                  </a:lnTo>
                  <a:lnTo>
                    <a:pt x="46032" y="550500"/>
                  </a:lnTo>
                  <a:lnTo>
                    <a:pt x="121484" y="570602"/>
                  </a:lnTo>
                  <a:lnTo>
                    <a:pt x="170342" y="579057"/>
                  </a:lnTo>
                  <a:lnTo>
                    <a:pt x="225598" y="586270"/>
                  </a:lnTo>
                  <a:lnTo>
                    <a:pt x="286489" y="592111"/>
                  </a:lnTo>
                  <a:lnTo>
                    <a:pt x="352246" y="596447"/>
                  </a:lnTo>
                  <a:lnTo>
                    <a:pt x="422105" y="599146"/>
                  </a:lnTo>
                  <a:lnTo>
                    <a:pt x="495300" y="600075"/>
                  </a:lnTo>
                  <a:lnTo>
                    <a:pt x="568494" y="599146"/>
                  </a:lnTo>
                  <a:lnTo>
                    <a:pt x="638353" y="596447"/>
                  </a:lnTo>
                  <a:lnTo>
                    <a:pt x="704110" y="592111"/>
                  </a:lnTo>
                  <a:lnTo>
                    <a:pt x="765001" y="586270"/>
                  </a:lnTo>
                  <a:lnTo>
                    <a:pt x="820257" y="579057"/>
                  </a:lnTo>
                  <a:lnTo>
                    <a:pt x="869115" y="570602"/>
                  </a:lnTo>
                  <a:lnTo>
                    <a:pt x="910806" y="561039"/>
                  </a:lnTo>
                  <a:lnTo>
                    <a:pt x="969630" y="539118"/>
                  </a:lnTo>
                  <a:lnTo>
                    <a:pt x="990600" y="514350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848600" y="4343399"/>
              <a:ext cx="990600" cy="171450"/>
            </a:xfrm>
            <a:custGeom>
              <a:avLst/>
              <a:gdLst/>
              <a:ahLst/>
              <a:cxnLst/>
              <a:rect l="l" t="t" r="r" b="b"/>
              <a:pathLst>
                <a:path w="990600" h="171450">
                  <a:moveTo>
                    <a:pt x="495300" y="0"/>
                  </a:moveTo>
                  <a:lnTo>
                    <a:pt x="422105" y="928"/>
                  </a:lnTo>
                  <a:lnTo>
                    <a:pt x="352246" y="3627"/>
                  </a:lnTo>
                  <a:lnTo>
                    <a:pt x="286489" y="7963"/>
                  </a:lnTo>
                  <a:lnTo>
                    <a:pt x="225598" y="13804"/>
                  </a:lnTo>
                  <a:lnTo>
                    <a:pt x="170342" y="21017"/>
                  </a:lnTo>
                  <a:lnTo>
                    <a:pt x="121484" y="29472"/>
                  </a:lnTo>
                  <a:lnTo>
                    <a:pt x="79793" y="39035"/>
                  </a:lnTo>
                  <a:lnTo>
                    <a:pt x="20969" y="60956"/>
                  </a:lnTo>
                  <a:lnTo>
                    <a:pt x="0" y="85725"/>
                  </a:lnTo>
                  <a:lnTo>
                    <a:pt x="5370" y="98398"/>
                  </a:lnTo>
                  <a:lnTo>
                    <a:pt x="46032" y="121875"/>
                  </a:lnTo>
                  <a:lnTo>
                    <a:pt x="121484" y="141977"/>
                  </a:lnTo>
                  <a:lnTo>
                    <a:pt x="170342" y="150432"/>
                  </a:lnTo>
                  <a:lnTo>
                    <a:pt x="225598" y="157645"/>
                  </a:lnTo>
                  <a:lnTo>
                    <a:pt x="286489" y="163486"/>
                  </a:lnTo>
                  <a:lnTo>
                    <a:pt x="352246" y="167822"/>
                  </a:lnTo>
                  <a:lnTo>
                    <a:pt x="422105" y="170521"/>
                  </a:lnTo>
                  <a:lnTo>
                    <a:pt x="495300" y="171450"/>
                  </a:lnTo>
                  <a:lnTo>
                    <a:pt x="568494" y="170521"/>
                  </a:lnTo>
                  <a:lnTo>
                    <a:pt x="638353" y="167822"/>
                  </a:lnTo>
                  <a:lnTo>
                    <a:pt x="704110" y="163486"/>
                  </a:lnTo>
                  <a:lnTo>
                    <a:pt x="765001" y="157645"/>
                  </a:lnTo>
                  <a:lnTo>
                    <a:pt x="820257" y="150432"/>
                  </a:lnTo>
                  <a:lnTo>
                    <a:pt x="869115" y="141977"/>
                  </a:lnTo>
                  <a:lnTo>
                    <a:pt x="910806" y="132414"/>
                  </a:lnTo>
                  <a:lnTo>
                    <a:pt x="969630" y="110493"/>
                  </a:lnTo>
                  <a:lnTo>
                    <a:pt x="990600" y="85725"/>
                  </a:lnTo>
                  <a:lnTo>
                    <a:pt x="985229" y="73051"/>
                  </a:lnTo>
                  <a:lnTo>
                    <a:pt x="944567" y="49574"/>
                  </a:lnTo>
                  <a:lnTo>
                    <a:pt x="869115" y="29472"/>
                  </a:lnTo>
                  <a:lnTo>
                    <a:pt x="820257" y="21017"/>
                  </a:lnTo>
                  <a:lnTo>
                    <a:pt x="765001" y="13804"/>
                  </a:lnTo>
                  <a:lnTo>
                    <a:pt x="704110" y="7963"/>
                  </a:lnTo>
                  <a:lnTo>
                    <a:pt x="638353" y="3627"/>
                  </a:lnTo>
                  <a:lnTo>
                    <a:pt x="568494" y="92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DFD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848600" y="4343399"/>
              <a:ext cx="990600" cy="685800"/>
            </a:xfrm>
            <a:custGeom>
              <a:avLst/>
              <a:gdLst/>
              <a:ahLst/>
              <a:cxnLst/>
              <a:rect l="l" t="t" r="r" b="b"/>
              <a:pathLst>
                <a:path w="990600" h="685800">
                  <a:moveTo>
                    <a:pt x="990600" y="85725"/>
                  </a:moveTo>
                  <a:lnTo>
                    <a:pt x="944567" y="121875"/>
                  </a:lnTo>
                  <a:lnTo>
                    <a:pt x="869115" y="141977"/>
                  </a:lnTo>
                  <a:lnTo>
                    <a:pt x="820257" y="150432"/>
                  </a:lnTo>
                  <a:lnTo>
                    <a:pt x="765001" y="157645"/>
                  </a:lnTo>
                  <a:lnTo>
                    <a:pt x="704110" y="163486"/>
                  </a:lnTo>
                  <a:lnTo>
                    <a:pt x="638353" y="167822"/>
                  </a:lnTo>
                  <a:lnTo>
                    <a:pt x="568494" y="170521"/>
                  </a:lnTo>
                  <a:lnTo>
                    <a:pt x="495300" y="171450"/>
                  </a:lnTo>
                  <a:lnTo>
                    <a:pt x="422105" y="170521"/>
                  </a:lnTo>
                  <a:lnTo>
                    <a:pt x="352246" y="167822"/>
                  </a:lnTo>
                  <a:lnTo>
                    <a:pt x="286489" y="163486"/>
                  </a:lnTo>
                  <a:lnTo>
                    <a:pt x="225598" y="157645"/>
                  </a:lnTo>
                  <a:lnTo>
                    <a:pt x="170342" y="150432"/>
                  </a:lnTo>
                  <a:lnTo>
                    <a:pt x="121484" y="141977"/>
                  </a:lnTo>
                  <a:lnTo>
                    <a:pt x="79793" y="132414"/>
                  </a:lnTo>
                  <a:lnTo>
                    <a:pt x="20969" y="110493"/>
                  </a:lnTo>
                  <a:lnTo>
                    <a:pt x="0" y="85725"/>
                  </a:lnTo>
                  <a:lnTo>
                    <a:pt x="5370" y="73051"/>
                  </a:lnTo>
                  <a:lnTo>
                    <a:pt x="46032" y="49574"/>
                  </a:lnTo>
                  <a:lnTo>
                    <a:pt x="121484" y="29472"/>
                  </a:lnTo>
                  <a:lnTo>
                    <a:pt x="170342" y="21017"/>
                  </a:lnTo>
                  <a:lnTo>
                    <a:pt x="225598" y="13804"/>
                  </a:lnTo>
                  <a:lnTo>
                    <a:pt x="286489" y="7963"/>
                  </a:lnTo>
                  <a:lnTo>
                    <a:pt x="352246" y="3627"/>
                  </a:lnTo>
                  <a:lnTo>
                    <a:pt x="422105" y="928"/>
                  </a:lnTo>
                  <a:lnTo>
                    <a:pt x="495300" y="0"/>
                  </a:lnTo>
                  <a:lnTo>
                    <a:pt x="568494" y="928"/>
                  </a:lnTo>
                  <a:lnTo>
                    <a:pt x="638353" y="3627"/>
                  </a:lnTo>
                  <a:lnTo>
                    <a:pt x="704110" y="7963"/>
                  </a:lnTo>
                  <a:lnTo>
                    <a:pt x="765001" y="13804"/>
                  </a:lnTo>
                  <a:lnTo>
                    <a:pt x="820257" y="21017"/>
                  </a:lnTo>
                  <a:lnTo>
                    <a:pt x="869115" y="29472"/>
                  </a:lnTo>
                  <a:lnTo>
                    <a:pt x="910806" y="39035"/>
                  </a:lnTo>
                  <a:lnTo>
                    <a:pt x="969630" y="60956"/>
                  </a:lnTo>
                  <a:lnTo>
                    <a:pt x="990600" y="85725"/>
                  </a:lnTo>
                  <a:close/>
                </a:path>
                <a:path w="990600" h="685800">
                  <a:moveTo>
                    <a:pt x="990600" y="85725"/>
                  </a:moveTo>
                  <a:lnTo>
                    <a:pt x="990600" y="600075"/>
                  </a:lnTo>
                  <a:lnTo>
                    <a:pt x="985229" y="612748"/>
                  </a:lnTo>
                  <a:lnTo>
                    <a:pt x="944567" y="636225"/>
                  </a:lnTo>
                  <a:lnTo>
                    <a:pt x="869115" y="656327"/>
                  </a:lnTo>
                  <a:lnTo>
                    <a:pt x="820257" y="664782"/>
                  </a:lnTo>
                  <a:lnTo>
                    <a:pt x="765001" y="671995"/>
                  </a:lnTo>
                  <a:lnTo>
                    <a:pt x="704110" y="677836"/>
                  </a:lnTo>
                  <a:lnTo>
                    <a:pt x="638353" y="682172"/>
                  </a:lnTo>
                  <a:lnTo>
                    <a:pt x="568494" y="684871"/>
                  </a:lnTo>
                  <a:lnTo>
                    <a:pt x="495300" y="685800"/>
                  </a:lnTo>
                  <a:lnTo>
                    <a:pt x="422105" y="684871"/>
                  </a:lnTo>
                  <a:lnTo>
                    <a:pt x="352246" y="682172"/>
                  </a:lnTo>
                  <a:lnTo>
                    <a:pt x="286489" y="677836"/>
                  </a:lnTo>
                  <a:lnTo>
                    <a:pt x="225598" y="671995"/>
                  </a:lnTo>
                  <a:lnTo>
                    <a:pt x="170342" y="664782"/>
                  </a:lnTo>
                  <a:lnTo>
                    <a:pt x="121484" y="656327"/>
                  </a:lnTo>
                  <a:lnTo>
                    <a:pt x="79793" y="646764"/>
                  </a:lnTo>
                  <a:lnTo>
                    <a:pt x="20969" y="624843"/>
                  </a:lnTo>
                  <a:lnTo>
                    <a:pt x="0" y="600075"/>
                  </a:lnTo>
                  <a:lnTo>
                    <a:pt x="0" y="85725"/>
                  </a:lnTo>
                </a:path>
              </a:pathLst>
            </a:custGeom>
            <a:ln w="1219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074152" y="4533899"/>
              <a:ext cx="547370" cy="474345"/>
            </a:xfrm>
            <a:custGeom>
              <a:avLst/>
              <a:gdLst/>
              <a:ahLst/>
              <a:cxnLst/>
              <a:rect l="l" t="t" r="r" b="b"/>
              <a:pathLst>
                <a:path w="547370" h="474345">
                  <a:moveTo>
                    <a:pt x="547116" y="0"/>
                  </a:moveTo>
                  <a:lnTo>
                    <a:pt x="0" y="0"/>
                  </a:lnTo>
                  <a:lnTo>
                    <a:pt x="0" y="473963"/>
                  </a:lnTo>
                  <a:lnTo>
                    <a:pt x="547116" y="473963"/>
                  </a:lnTo>
                  <a:lnTo>
                    <a:pt x="547116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8160766" y="4519040"/>
            <a:ext cx="37782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895" marR="5080" indent="-36830">
              <a:lnSpc>
                <a:spcPct val="100000"/>
              </a:lnSpc>
              <a:spcBef>
                <a:spcPts val="100"/>
              </a:spcBef>
            </a:pPr>
            <a:r>
              <a:rPr dirty="0" sz="1400" spc="-114" b="1">
                <a:solidFill>
                  <a:srgbClr val="0000CC"/>
                </a:solidFill>
                <a:latin typeface="Arial"/>
                <a:cs typeface="Arial"/>
              </a:rPr>
              <a:t>T</a:t>
            </a:r>
            <a:r>
              <a:rPr dirty="0" sz="1400" b="1">
                <a:solidFill>
                  <a:srgbClr val="0000CC"/>
                </a:solidFill>
                <a:latin typeface="Arial"/>
                <a:cs typeface="Arial"/>
              </a:rPr>
              <a:t>est  </a:t>
            </a:r>
            <a:r>
              <a:rPr dirty="0" sz="1400" spc="-5" b="1">
                <a:solidFill>
                  <a:srgbClr val="0000CC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032250" y="5480050"/>
            <a:ext cx="1003300" cy="698500"/>
            <a:chOff x="4032250" y="5480050"/>
            <a:chExt cx="1003300" cy="698500"/>
          </a:xfrm>
        </p:grpSpPr>
        <p:sp>
          <p:nvSpPr>
            <p:cNvPr id="15" name="object 15"/>
            <p:cNvSpPr/>
            <p:nvPr/>
          </p:nvSpPr>
          <p:spPr>
            <a:xfrm>
              <a:off x="4038600" y="5572378"/>
              <a:ext cx="990600" cy="600075"/>
            </a:xfrm>
            <a:custGeom>
              <a:avLst/>
              <a:gdLst/>
              <a:ahLst/>
              <a:cxnLst/>
              <a:rect l="l" t="t" r="r" b="b"/>
              <a:pathLst>
                <a:path w="990600" h="600075">
                  <a:moveTo>
                    <a:pt x="990600" y="0"/>
                  </a:moveTo>
                  <a:lnTo>
                    <a:pt x="944567" y="36179"/>
                  </a:lnTo>
                  <a:lnTo>
                    <a:pt x="869115" y="56312"/>
                  </a:lnTo>
                  <a:lnTo>
                    <a:pt x="820257" y="64783"/>
                  </a:lnTo>
                  <a:lnTo>
                    <a:pt x="765001" y="72012"/>
                  </a:lnTo>
                  <a:lnTo>
                    <a:pt x="704110" y="77867"/>
                  </a:lnTo>
                  <a:lnTo>
                    <a:pt x="638353" y="82214"/>
                  </a:lnTo>
                  <a:lnTo>
                    <a:pt x="568494" y="84920"/>
                  </a:lnTo>
                  <a:lnTo>
                    <a:pt x="495300" y="85852"/>
                  </a:lnTo>
                  <a:lnTo>
                    <a:pt x="422105" y="84920"/>
                  </a:lnTo>
                  <a:lnTo>
                    <a:pt x="352246" y="82214"/>
                  </a:lnTo>
                  <a:lnTo>
                    <a:pt x="286489" y="77867"/>
                  </a:lnTo>
                  <a:lnTo>
                    <a:pt x="225598" y="72012"/>
                  </a:lnTo>
                  <a:lnTo>
                    <a:pt x="170342" y="64783"/>
                  </a:lnTo>
                  <a:lnTo>
                    <a:pt x="121484" y="56312"/>
                  </a:lnTo>
                  <a:lnTo>
                    <a:pt x="79793" y="46733"/>
                  </a:lnTo>
                  <a:lnTo>
                    <a:pt x="20969" y="24783"/>
                  </a:lnTo>
                  <a:lnTo>
                    <a:pt x="0" y="0"/>
                  </a:lnTo>
                  <a:lnTo>
                    <a:pt x="0" y="513905"/>
                  </a:lnTo>
                  <a:lnTo>
                    <a:pt x="46032" y="550124"/>
                  </a:lnTo>
                  <a:lnTo>
                    <a:pt x="121484" y="570271"/>
                  </a:lnTo>
                  <a:lnTo>
                    <a:pt x="170342" y="578746"/>
                  </a:lnTo>
                  <a:lnTo>
                    <a:pt x="225598" y="585978"/>
                  </a:lnTo>
                  <a:lnTo>
                    <a:pt x="286489" y="591835"/>
                  </a:lnTo>
                  <a:lnTo>
                    <a:pt x="352246" y="596183"/>
                  </a:lnTo>
                  <a:lnTo>
                    <a:pt x="422105" y="598889"/>
                  </a:lnTo>
                  <a:lnTo>
                    <a:pt x="495300" y="599821"/>
                  </a:lnTo>
                  <a:lnTo>
                    <a:pt x="568494" y="598889"/>
                  </a:lnTo>
                  <a:lnTo>
                    <a:pt x="638353" y="596183"/>
                  </a:lnTo>
                  <a:lnTo>
                    <a:pt x="704110" y="591835"/>
                  </a:lnTo>
                  <a:lnTo>
                    <a:pt x="765001" y="585978"/>
                  </a:lnTo>
                  <a:lnTo>
                    <a:pt x="820257" y="578746"/>
                  </a:lnTo>
                  <a:lnTo>
                    <a:pt x="869115" y="570271"/>
                  </a:lnTo>
                  <a:lnTo>
                    <a:pt x="910806" y="560686"/>
                  </a:lnTo>
                  <a:lnTo>
                    <a:pt x="969630" y="538718"/>
                  </a:lnTo>
                  <a:lnTo>
                    <a:pt x="990600" y="513905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5FB5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038600" y="5486400"/>
              <a:ext cx="990600" cy="172085"/>
            </a:xfrm>
            <a:custGeom>
              <a:avLst/>
              <a:gdLst/>
              <a:ahLst/>
              <a:cxnLst/>
              <a:rect l="l" t="t" r="r" b="b"/>
              <a:pathLst>
                <a:path w="990600" h="172085">
                  <a:moveTo>
                    <a:pt x="495300" y="0"/>
                  </a:moveTo>
                  <a:lnTo>
                    <a:pt x="422105" y="931"/>
                  </a:lnTo>
                  <a:lnTo>
                    <a:pt x="352246" y="3639"/>
                  </a:lnTo>
                  <a:lnTo>
                    <a:pt x="286489" y="7988"/>
                  </a:lnTo>
                  <a:lnTo>
                    <a:pt x="225598" y="13848"/>
                  </a:lnTo>
                  <a:lnTo>
                    <a:pt x="170342" y="21084"/>
                  </a:lnTo>
                  <a:lnTo>
                    <a:pt x="121484" y="29565"/>
                  </a:lnTo>
                  <a:lnTo>
                    <a:pt x="79793" y="39156"/>
                  </a:lnTo>
                  <a:lnTo>
                    <a:pt x="20969" y="61142"/>
                  </a:lnTo>
                  <a:lnTo>
                    <a:pt x="0" y="85978"/>
                  </a:lnTo>
                  <a:lnTo>
                    <a:pt x="5370" y="98658"/>
                  </a:lnTo>
                  <a:lnTo>
                    <a:pt x="46032" y="122158"/>
                  </a:lnTo>
                  <a:lnTo>
                    <a:pt x="121484" y="142291"/>
                  </a:lnTo>
                  <a:lnTo>
                    <a:pt x="170342" y="150762"/>
                  </a:lnTo>
                  <a:lnTo>
                    <a:pt x="225598" y="157991"/>
                  </a:lnTo>
                  <a:lnTo>
                    <a:pt x="286489" y="163846"/>
                  </a:lnTo>
                  <a:lnTo>
                    <a:pt x="352246" y="168193"/>
                  </a:lnTo>
                  <a:lnTo>
                    <a:pt x="422105" y="170899"/>
                  </a:lnTo>
                  <a:lnTo>
                    <a:pt x="495300" y="171831"/>
                  </a:lnTo>
                  <a:lnTo>
                    <a:pt x="568494" y="170899"/>
                  </a:lnTo>
                  <a:lnTo>
                    <a:pt x="638353" y="168193"/>
                  </a:lnTo>
                  <a:lnTo>
                    <a:pt x="704110" y="163846"/>
                  </a:lnTo>
                  <a:lnTo>
                    <a:pt x="765001" y="157991"/>
                  </a:lnTo>
                  <a:lnTo>
                    <a:pt x="820257" y="150762"/>
                  </a:lnTo>
                  <a:lnTo>
                    <a:pt x="869115" y="142291"/>
                  </a:lnTo>
                  <a:lnTo>
                    <a:pt x="910806" y="132712"/>
                  </a:lnTo>
                  <a:lnTo>
                    <a:pt x="969630" y="110762"/>
                  </a:lnTo>
                  <a:lnTo>
                    <a:pt x="990600" y="85978"/>
                  </a:lnTo>
                  <a:lnTo>
                    <a:pt x="985229" y="73270"/>
                  </a:lnTo>
                  <a:lnTo>
                    <a:pt x="944567" y="49726"/>
                  </a:lnTo>
                  <a:lnTo>
                    <a:pt x="869115" y="29565"/>
                  </a:lnTo>
                  <a:lnTo>
                    <a:pt x="820257" y="21084"/>
                  </a:lnTo>
                  <a:lnTo>
                    <a:pt x="765001" y="13848"/>
                  </a:lnTo>
                  <a:lnTo>
                    <a:pt x="704110" y="7988"/>
                  </a:lnTo>
                  <a:lnTo>
                    <a:pt x="638353" y="3639"/>
                  </a:lnTo>
                  <a:lnTo>
                    <a:pt x="568494" y="931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9FD2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038600" y="5486400"/>
              <a:ext cx="990600" cy="685800"/>
            </a:xfrm>
            <a:custGeom>
              <a:avLst/>
              <a:gdLst/>
              <a:ahLst/>
              <a:cxnLst/>
              <a:rect l="l" t="t" r="r" b="b"/>
              <a:pathLst>
                <a:path w="990600" h="685800">
                  <a:moveTo>
                    <a:pt x="990600" y="85978"/>
                  </a:moveTo>
                  <a:lnTo>
                    <a:pt x="944567" y="122158"/>
                  </a:lnTo>
                  <a:lnTo>
                    <a:pt x="869115" y="142291"/>
                  </a:lnTo>
                  <a:lnTo>
                    <a:pt x="820257" y="150762"/>
                  </a:lnTo>
                  <a:lnTo>
                    <a:pt x="765001" y="157991"/>
                  </a:lnTo>
                  <a:lnTo>
                    <a:pt x="704110" y="163846"/>
                  </a:lnTo>
                  <a:lnTo>
                    <a:pt x="638353" y="168193"/>
                  </a:lnTo>
                  <a:lnTo>
                    <a:pt x="568494" y="170899"/>
                  </a:lnTo>
                  <a:lnTo>
                    <a:pt x="495300" y="171831"/>
                  </a:lnTo>
                  <a:lnTo>
                    <a:pt x="422105" y="170899"/>
                  </a:lnTo>
                  <a:lnTo>
                    <a:pt x="352246" y="168193"/>
                  </a:lnTo>
                  <a:lnTo>
                    <a:pt x="286489" y="163846"/>
                  </a:lnTo>
                  <a:lnTo>
                    <a:pt x="225598" y="157991"/>
                  </a:lnTo>
                  <a:lnTo>
                    <a:pt x="170342" y="150762"/>
                  </a:lnTo>
                  <a:lnTo>
                    <a:pt x="121484" y="142291"/>
                  </a:lnTo>
                  <a:lnTo>
                    <a:pt x="79793" y="132712"/>
                  </a:lnTo>
                  <a:lnTo>
                    <a:pt x="20969" y="110762"/>
                  </a:lnTo>
                  <a:lnTo>
                    <a:pt x="0" y="85978"/>
                  </a:lnTo>
                  <a:lnTo>
                    <a:pt x="5370" y="73270"/>
                  </a:lnTo>
                  <a:lnTo>
                    <a:pt x="46032" y="49726"/>
                  </a:lnTo>
                  <a:lnTo>
                    <a:pt x="121484" y="29565"/>
                  </a:lnTo>
                  <a:lnTo>
                    <a:pt x="170342" y="21084"/>
                  </a:lnTo>
                  <a:lnTo>
                    <a:pt x="225598" y="13848"/>
                  </a:lnTo>
                  <a:lnTo>
                    <a:pt x="286489" y="7988"/>
                  </a:lnTo>
                  <a:lnTo>
                    <a:pt x="352246" y="3639"/>
                  </a:lnTo>
                  <a:lnTo>
                    <a:pt x="422105" y="931"/>
                  </a:lnTo>
                  <a:lnTo>
                    <a:pt x="495300" y="0"/>
                  </a:lnTo>
                  <a:lnTo>
                    <a:pt x="568494" y="931"/>
                  </a:lnTo>
                  <a:lnTo>
                    <a:pt x="638353" y="3639"/>
                  </a:lnTo>
                  <a:lnTo>
                    <a:pt x="704110" y="7988"/>
                  </a:lnTo>
                  <a:lnTo>
                    <a:pt x="765001" y="13848"/>
                  </a:lnTo>
                  <a:lnTo>
                    <a:pt x="820257" y="21084"/>
                  </a:lnTo>
                  <a:lnTo>
                    <a:pt x="869115" y="29565"/>
                  </a:lnTo>
                  <a:lnTo>
                    <a:pt x="910806" y="39156"/>
                  </a:lnTo>
                  <a:lnTo>
                    <a:pt x="969630" y="61142"/>
                  </a:lnTo>
                  <a:lnTo>
                    <a:pt x="990600" y="85978"/>
                  </a:lnTo>
                  <a:close/>
                </a:path>
                <a:path w="990600" h="685800">
                  <a:moveTo>
                    <a:pt x="990600" y="85978"/>
                  </a:moveTo>
                  <a:lnTo>
                    <a:pt x="990600" y="599884"/>
                  </a:lnTo>
                  <a:lnTo>
                    <a:pt x="985229" y="612579"/>
                  </a:lnTo>
                  <a:lnTo>
                    <a:pt x="944567" y="636103"/>
                  </a:lnTo>
                  <a:lnTo>
                    <a:pt x="869115" y="656250"/>
                  </a:lnTo>
                  <a:lnTo>
                    <a:pt x="820257" y="664725"/>
                  </a:lnTo>
                  <a:lnTo>
                    <a:pt x="765001" y="671957"/>
                  </a:lnTo>
                  <a:lnTo>
                    <a:pt x="704110" y="677814"/>
                  </a:lnTo>
                  <a:lnTo>
                    <a:pt x="638353" y="682162"/>
                  </a:lnTo>
                  <a:lnTo>
                    <a:pt x="568494" y="684868"/>
                  </a:lnTo>
                  <a:lnTo>
                    <a:pt x="495300" y="685800"/>
                  </a:lnTo>
                  <a:lnTo>
                    <a:pt x="422105" y="684868"/>
                  </a:lnTo>
                  <a:lnTo>
                    <a:pt x="352246" y="682162"/>
                  </a:lnTo>
                  <a:lnTo>
                    <a:pt x="286489" y="677814"/>
                  </a:lnTo>
                  <a:lnTo>
                    <a:pt x="225598" y="671957"/>
                  </a:lnTo>
                  <a:lnTo>
                    <a:pt x="170342" y="664725"/>
                  </a:lnTo>
                  <a:lnTo>
                    <a:pt x="121484" y="656250"/>
                  </a:lnTo>
                  <a:lnTo>
                    <a:pt x="79793" y="646665"/>
                  </a:lnTo>
                  <a:lnTo>
                    <a:pt x="20969" y="624697"/>
                  </a:lnTo>
                  <a:lnTo>
                    <a:pt x="0" y="599884"/>
                  </a:lnTo>
                  <a:lnTo>
                    <a:pt x="0" y="85978"/>
                  </a:lnTo>
                </a:path>
              </a:pathLst>
            </a:custGeom>
            <a:ln w="1219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124705" y="5614822"/>
            <a:ext cx="814069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77495" marR="5080" indent="-265430">
              <a:lnSpc>
                <a:spcPct val="100000"/>
              </a:lnSpc>
              <a:spcBef>
                <a:spcPts val="95"/>
              </a:spcBef>
            </a:pPr>
            <a:r>
              <a:rPr dirty="0" sz="1600" spc="-95" b="1">
                <a:solidFill>
                  <a:srgbClr val="5A6278"/>
                </a:solidFill>
                <a:latin typeface="Arial"/>
                <a:cs typeface="Arial"/>
              </a:rPr>
              <a:t>T</a:t>
            </a:r>
            <a:r>
              <a:rPr dirty="0" sz="1600" spc="-5" b="1">
                <a:solidFill>
                  <a:srgbClr val="5A6278"/>
                </a:solidFill>
                <a:latin typeface="Arial"/>
                <a:cs typeface="Arial"/>
              </a:rPr>
              <a:t>raining  </a:t>
            </a:r>
            <a:r>
              <a:rPr dirty="0" sz="1600" spc="-5" b="1">
                <a:solidFill>
                  <a:srgbClr val="5A6278"/>
                </a:solidFill>
                <a:latin typeface="Arial"/>
                <a:cs typeface="Arial"/>
              </a:rPr>
              <a:t>Set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783068" y="5475732"/>
            <a:ext cx="1138555" cy="701040"/>
            <a:chOff x="7783068" y="5475732"/>
            <a:chExt cx="1138555" cy="701040"/>
          </a:xfrm>
        </p:grpSpPr>
        <p:sp>
          <p:nvSpPr>
            <p:cNvPr id="20" name="object 20"/>
            <p:cNvSpPr/>
            <p:nvPr/>
          </p:nvSpPr>
          <p:spPr>
            <a:xfrm>
              <a:off x="7789164" y="5481828"/>
              <a:ext cx="1126490" cy="688975"/>
            </a:xfrm>
            <a:custGeom>
              <a:avLst/>
              <a:gdLst/>
              <a:ahLst/>
              <a:cxnLst/>
              <a:rect l="l" t="t" r="r" b="b"/>
              <a:pathLst>
                <a:path w="1126490" h="688975">
                  <a:moveTo>
                    <a:pt x="969517" y="117462"/>
                  </a:moveTo>
                  <a:lnTo>
                    <a:pt x="0" y="117462"/>
                  </a:lnTo>
                  <a:lnTo>
                    <a:pt x="0" y="664222"/>
                  </a:lnTo>
                  <a:lnTo>
                    <a:pt x="60560" y="674264"/>
                  </a:lnTo>
                  <a:lnTo>
                    <a:pt x="116099" y="681521"/>
                  </a:lnTo>
                  <a:lnTo>
                    <a:pt x="167097" y="686212"/>
                  </a:lnTo>
                  <a:lnTo>
                    <a:pt x="214031" y="688554"/>
                  </a:lnTo>
                  <a:lnTo>
                    <a:pt x="257380" y="688764"/>
                  </a:lnTo>
                  <a:lnTo>
                    <a:pt x="297620" y="687061"/>
                  </a:lnTo>
                  <a:lnTo>
                    <a:pt x="370691" y="678781"/>
                  </a:lnTo>
                  <a:lnTo>
                    <a:pt x="437067" y="665455"/>
                  </a:lnTo>
                  <a:lnTo>
                    <a:pt x="500576" y="648823"/>
                  </a:lnTo>
                  <a:lnTo>
                    <a:pt x="565040" y="630624"/>
                  </a:lnTo>
                  <a:lnTo>
                    <a:pt x="598826" y="621482"/>
                  </a:lnTo>
                  <a:lnTo>
                    <a:pt x="671897" y="604197"/>
                  </a:lnTo>
                  <a:lnTo>
                    <a:pt x="712137" y="596490"/>
                  </a:lnTo>
                  <a:lnTo>
                    <a:pt x="755486" y="589697"/>
                  </a:lnTo>
                  <a:lnTo>
                    <a:pt x="802420" y="584034"/>
                  </a:lnTo>
                  <a:lnTo>
                    <a:pt x="853418" y="579720"/>
                  </a:lnTo>
                  <a:lnTo>
                    <a:pt x="908957" y="576972"/>
                  </a:lnTo>
                  <a:lnTo>
                    <a:pt x="969517" y="576008"/>
                  </a:lnTo>
                  <a:lnTo>
                    <a:pt x="969517" y="117462"/>
                  </a:lnTo>
                  <a:close/>
                </a:path>
                <a:path w="1126490" h="688975">
                  <a:moveTo>
                    <a:pt x="1042796" y="58039"/>
                  </a:moveTo>
                  <a:lnTo>
                    <a:pt x="79882" y="58039"/>
                  </a:lnTo>
                  <a:lnTo>
                    <a:pt x="79882" y="117462"/>
                  </a:lnTo>
                  <a:lnTo>
                    <a:pt x="969517" y="117462"/>
                  </a:lnTo>
                  <a:lnTo>
                    <a:pt x="969517" y="522643"/>
                  </a:lnTo>
                  <a:lnTo>
                    <a:pt x="975824" y="522143"/>
                  </a:lnTo>
                  <a:lnTo>
                    <a:pt x="992441" y="521042"/>
                  </a:lnTo>
                  <a:lnTo>
                    <a:pt x="1015916" y="519942"/>
                  </a:lnTo>
                  <a:lnTo>
                    <a:pt x="1042796" y="519442"/>
                  </a:lnTo>
                  <a:lnTo>
                    <a:pt x="1042796" y="58039"/>
                  </a:lnTo>
                  <a:close/>
                </a:path>
                <a:path w="1126490" h="688975">
                  <a:moveTo>
                    <a:pt x="1126235" y="0"/>
                  </a:moveTo>
                  <a:lnTo>
                    <a:pt x="154939" y="0"/>
                  </a:lnTo>
                  <a:lnTo>
                    <a:pt x="154939" y="58039"/>
                  </a:lnTo>
                  <a:lnTo>
                    <a:pt x="1042796" y="58039"/>
                  </a:lnTo>
                  <a:lnTo>
                    <a:pt x="1042796" y="462394"/>
                  </a:lnTo>
                  <a:lnTo>
                    <a:pt x="1068895" y="461194"/>
                  </a:lnTo>
                  <a:lnTo>
                    <a:pt x="1095625" y="460369"/>
                  </a:lnTo>
                  <a:lnTo>
                    <a:pt x="1126235" y="459994"/>
                  </a:lnTo>
                  <a:lnTo>
                    <a:pt x="1126235" y="0"/>
                  </a:lnTo>
                  <a:close/>
                </a:path>
              </a:pathLst>
            </a:custGeom>
            <a:solidFill>
              <a:srgbClr val="00DF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789164" y="5481828"/>
              <a:ext cx="1126490" cy="688975"/>
            </a:xfrm>
            <a:custGeom>
              <a:avLst/>
              <a:gdLst/>
              <a:ahLst/>
              <a:cxnLst/>
              <a:rect l="l" t="t" r="r" b="b"/>
              <a:pathLst>
                <a:path w="1126490" h="688975">
                  <a:moveTo>
                    <a:pt x="0" y="117462"/>
                  </a:moveTo>
                  <a:lnTo>
                    <a:pt x="969517" y="117462"/>
                  </a:lnTo>
                  <a:lnTo>
                    <a:pt x="969517" y="576008"/>
                  </a:lnTo>
                  <a:lnTo>
                    <a:pt x="908957" y="576972"/>
                  </a:lnTo>
                  <a:lnTo>
                    <a:pt x="853418" y="579720"/>
                  </a:lnTo>
                  <a:lnTo>
                    <a:pt x="802420" y="584034"/>
                  </a:lnTo>
                  <a:lnTo>
                    <a:pt x="755486" y="589697"/>
                  </a:lnTo>
                  <a:lnTo>
                    <a:pt x="712137" y="596490"/>
                  </a:lnTo>
                  <a:lnTo>
                    <a:pt x="671897" y="604197"/>
                  </a:lnTo>
                  <a:lnTo>
                    <a:pt x="634286" y="612600"/>
                  </a:lnTo>
                  <a:lnTo>
                    <a:pt x="565040" y="630624"/>
                  </a:lnTo>
                  <a:lnTo>
                    <a:pt x="500576" y="648823"/>
                  </a:lnTo>
                  <a:lnTo>
                    <a:pt x="468941" y="657443"/>
                  </a:lnTo>
                  <a:lnTo>
                    <a:pt x="404477" y="672640"/>
                  </a:lnTo>
                  <a:lnTo>
                    <a:pt x="335231" y="683660"/>
                  </a:lnTo>
                  <a:lnTo>
                    <a:pt x="257380" y="688764"/>
                  </a:lnTo>
                  <a:lnTo>
                    <a:pt x="214031" y="688554"/>
                  </a:lnTo>
                  <a:lnTo>
                    <a:pt x="167097" y="686212"/>
                  </a:lnTo>
                  <a:lnTo>
                    <a:pt x="116099" y="681521"/>
                  </a:lnTo>
                  <a:lnTo>
                    <a:pt x="60560" y="674264"/>
                  </a:lnTo>
                  <a:lnTo>
                    <a:pt x="0" y="664222"/>
                  </a:lnTo>
                  <a:lnTo>
                    <a:pt x="0" y="117462"/>
                  </a:lnTo>
                  <a:close/>
                </a:path>
                <a:path w="1126490" h="688975">
                  <a:moveTo>
                    <a:pt x="79882" y="117462"/>
                  </a:moveTo>
                  <a:lnTo>
                    <a:pt x="79882" y="58039"/>
                  </a:lnTo>
                  <a:lnTo>
                    <a:pt x="1042796" y="58039"/>
                  </a:lnTo>
                  <a:lnTo>
                    <a:pt x="1042796" y="519442"/>
                  </a:lnTo>
                  <a:lnTo>
                    <a:pt x="1015916" y="519942"/>
                  </a:lnTo>
                  <a:lnTo>
                    <a:pt x="992441" y="521042"/>
                  </a:lnTo>
                  <a:lnTo>
                    <a:pt x="975824" y="522143"/>
                  </a:lnTo>
                  <a:lnTo>
                    <a:pt x="969517" y="522643"/>
                  </a:lnTo>
                </a:path>
                <a:path w="1126490" h="688975">
                  <a:moveTo>
                    <a:pt x="154939" y="58039"/>
                  </a:moveTo>
                  <a:lnTo>
                    <a:pt x="154939" y="0"/>
                  </a:lnTo>
                  <a:lnTo>
                    <a:pt x="1126235" y="0"/>
                  </a:lnTo>
                  <a:lnTo>
                    <a:pt x="1126235" y="459994"/>
                  </a:lnTo>
                  <a:lnTo>
                    <a:pt x="1095625" y="460369"/>
                  </a:lnTo>
                  <a:lnTo>
                    <a:pt x="1068895" y="461194"/>
                  </a:lnTo>
                  <a:lnTo>
                    <a:pt x="1049976" y="462019"/>
                  </a:lnTo>
                  <a:lnTo>
                    <a:pt x="1042796" y="462394"/>
                  </a:lnTo>
                </a:path>
              </a:pathLst>
            </a:custGeom>
            <a:ln w="12192">
              <a:solidFill>
                <a:srgbClr val="D3D3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7920355" y="5671210"/>
            <a:ext cx="76073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CC0000"/>
                </a:solidFill>
                <a:latin typeface="Arial"/>
                <a:cs typeface="Arial"/>
              </a:rPr>
              <a:t>Model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638800" y="5334000"/>
            <a:ext cx="1447800" cy="995680"/>
            <a:chOff x="5638800" y="5334000"/>
            <a:chExt cx="1447800" cy="995680"/>
          </a:xfrm>
        </p:grpSpPr>
        <p:sp>
          <p:nvSpPr>
            <p:cNvPr id="24" name="object 24"/>
            <p:cNvSpPr/>
            <p:nvPr/>
          </p:nvSpPr>
          <p:spPr>
            <a:xfrm>
              <a:off x="5638800" y="5334000"/>
              <a:ext cx="1447800" cy="124460"/>
            </a:xfrm>
            <a:custGeom>
              <a:avLst/>
              <a:gdLst/>
              <a:ahLst/>
              <a:cxnLst/>
              <a:rect l="l" t="t" r="r" b="b"/>
              <a:pathLst>
                <a:path w="1447800" h="124460">
                  <a:moveTo>
                    <a:pt x="1447800" y="0"/>
                  </a:moveTo>
                  <a:lnTo>
                    <a:pt x="0" y="0"/>
                  </a:lnTo>
                  <a:lnTo>
                    <a:pt x="124333" y="124333"/>
                  </a:lnTo>
                  <a:lnTo>
                    <a:pt x="1323467" y="124333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638800" y="6204775"/>
              <a:ext cx="1447800" cy="124460"/>
            </a:xfrm>
            <a:custGeom>
              <a:avLst/>
              <a:gdLst/>
              <a:ahLst/>
              <a:cxnLst/>
              <a:rect l="l" t="t" r="r" b="b"/>
              <a:pathLst>
                <a:path w="1447800" h="124460">
                  <a:moveTo>
                    <a:pt x="1323467" y="0"/>
                  </a:moveTo>
                  <a:lnTo>
                    <a:pt x="124333" y="0"/>
                  </a:lnTo>
                  <a:lnTo>
                    <a:pt x="0" y="124396"/>
                  </a:lnTo>
                  <a:lnTo>
                    <a:pt x="1447800" y="124396"/>
                  </a:lnTo>
                  <a:lnTo>
                    <a:pt x="1323467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638800" y="5334000"/>
              <a:ext cx="124460" cy="995680"/>
            </a:xfrm>
            <a:custGeom>
              <a:avLst/>
              <a:gdLst/>
              <a:ahLst/>
              <a:cxnLst/>
              <a:rect l="l" t="t" r="r" b="b"/>
              <a:pathLst>
                <a:path w="124460" h="995679">
                  <a:moveTo>
                    <a:pt x="0" y="0"/>
                  </a:moveTo>
                  <a:lnTo>
                    <a:pt x="0" y="995172"/>
                  </a:lnTo>
                  <a:lnTo>
                    <a:pt x="124333" y="870775"/>
                  </a:lnTo>
                  <a:lnTo>
                    <a:pt x="124333" y="124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962266" y="5334000"/>
              <a:ext cx="124460" cy="995680"/>
            </a:xfrm>
            <a:custGeom>
              <a:avLst/>
              <a:gdLst/>
              <a:ahLst/>
              <a:cxnLst/>
              <a:rect l="l" t="t" r="r" b="b"/>
              <a:pathLst>
                <a:path w="124459" h="995679">
                  <a:moveTo>
                    <a:pt x="124332" y="0"/>
                  </a:moveTo>
                  <a:lnTo>
                    <a:pt x="0" y="124333"/>
                  </a:lnTo>
                  <a:lnTo>
                    <a:pt x="0" y="870775"/>
                  </a:lnTo>
                  <a:lnTo>
                    <a:pt x="124332" y="995172"/>
                  </a:lnTo>
                  <a:lnTo>
                    <a:pt x="12433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763133" y="5458396"/>
            <a:ext cx="1199515" cy="746760"/>
          </a:xfrm>
          <a:prstGeom prst="rect">
            <a:avLst/>
          </a:prstGeom>
          <a:solidFill>
            <a:srgbClr val="C0C0C0"/>
          </a:solidFill>
        </p:spPr>
        <p:txBody>
          <a:bodyPr wrap="square" lIns="0" tIns="0" rIns="0" bIns="0" rtlCol="0" vert="horz">
            <a:spAutoFit/>
          </a:bodyPr>
          <a:lstStyle/>
          <a:p>
            <a:pPr marL="233679">
              <a:lnSpc>
                <a:spcPts val="2335"/>
              </a:lnSpc>
            </a:pPr>
            <a:r>
              <a:rPr dirty="0" sz="2000" b="1">
                <a:latin typeface="Arial"/>
                <a:cs typeface="Arial"/>
              </a:rPr>
              <a:t>Learn</a:t>
            </a:r>
            <a:endParaRPr sz="2000">
              <a:latin typeface="Arial"/>
              <a:cs typeface="Arial"/>
            </a:endParaRPr>
          </a:p>
          <a:p>
            <a:pPr marL="43180">
              <a:lnSpc>
                <a:spcPct val="100000"/>
              </a:lnSpc>
              <a:spcBef>
                <a:spcPts val="480"/>
              </a:spcBef>
            </a:pPr>
            <a:r>
              <a:rPr dirty="0" sz="2000" b="1">
                <a:latin typeface="Arial"/>
                <a:cs typeface="Arial"/>
              </a:rPr>
              <a:t>Classifier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134355" y="5739384"/>
            <a:ext cx="497205" cy="154305"/>
            <a:chOff x="5134355" y="5739384"/>
            <a:chExt cx="497205" cy="154305"/>
          </a:xfrm>
        </p:grpSpPr>
        <p:sp>
          <p:nvSpPr>
            <p:cNvPr id="30" name="object 30"/>
            <p:cNvSpPr/>
            <p:nvPr/>
          </p:nvSpPr>
          <p:spPr>
            <a:xfrm>
              <a:off x="5140451" y="5745480"/>
              <a:ext cx="485140" cy="142240"/>
            </a:xfrm>
            <a:custGeom>
              <a:avLst/>
              <a:gdLst/>
              <a:ahLst/>
              <a:cxnLst/>
              <a:rect l="l" t="t" r="r" b="b"/>
              <a:pathLst>
                <a:path w="485139" h="142239">
                  <a:moveTo>
                    <a:pt x="363220" y="0"/>
                  </a:moveTo>
                  <a:lnTo>
                    <a:pt x="363220" y="35433"/>
                  </a:lnTo>
                  <a:lnTo>
                    <a:pt x="0" y="35433"/>
                  </a:lnTo>
                  <a:lnTo>
                    <a:pt x="0" y="106299"/>
                  </a:lnTo>
                  <a:lnTo>
                    <a:pt x="363220" y="106299"/>
                  </a:lnTo>
                  <a:lnTo>
                    <a:pt x="363220" y="141732"/>
                  </a:lnTo>
                  <a:lnTo>
                    <a:pt x="484632" y="70866"/>
                  </a:lnTo>
                  <a:lnTo>
                    <a:pt x="36322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140451" y="5745480"/>
              <a:ext cx="485140" cy="142240"/>
            </a:xfrm>
            <a:custGeom>
              <a:avLst/>
              <a:gdLst/>
              <a:ahLst/>
              <a:cxnLst/>
              <a:rect l="l" t="t" r="r" b="b"/>
              <a:pathLst>
                <a:path w="485139" h="142239">
                  <a:moveTo>
                    <a:pt x="0" y="35433"/>
                  </a:moveTo>
                  <a:lnTo>
                    <a:pt x="363220" y="35433"/>
                  </a:lnTo>
                  <a:lnTo>
                    <a:pt x="363220" y="0"/>
                  </a:lnTo>
                  <a:lnTo>
                    <a:pt x="484632" y="70866"/>
                  </a:lnTo>
                  <a:lnTo>
                    <a:pt x="363220" y="141732"/>
                  </a:lnTo>
                  <a:lnTo>
                    <a:pt x="363220" y="106299"/>
                  </a:lnTo>
                  <a:lnTo>
                    <a:pt x="0" y="106299"/>
                  </a:lnTo>
                  <a:lnTo>
                    <a:pt x="0" y="35433"/>
                  </a:lnTo>
                  <a:close/>
                </a:path>
              </a:pathLst>
            </a:custGeom>
            <a:ln w="12192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7156704" y="5704332"/>
            <a:ext cx="497205" cy="154305"/>
            <a:chOff x="7156704" y="5704332"/>
            <a:chExt cx="497205" cy="154305"/>
          </a:xfrm>
        </p:grpSpPr>
        <p:sp>
          <p:nvSpPr>
            <p:cNvPr id="33" name="object 33"/>
            <p:cNvSpPr/>
            <p:nvPr/>
          </p:nvSpPr>
          <p:spPr>
            <a:xfrm>
              <a:off x="7162800" y="5710428"/>
              <a:ext cx="485140" cy="142240"/>
            </a:xfrm>
            <a:custGeom>
              <a:avLst/>
              <a:gdLst/>
              <a:ahLst/>
              <a:cxnLst/>
              <a:rect l="l" t="t" r="r" b="b"/>
              <a:pathLst>
                <a:path w="485140" h="142239">
                  <a:moveTo>
                    <a:pt x="363220" y="0"/>
                  </a:moveTo>
                  <a:lnTo>
                    <a:pt x="363220" y="35433"/>
                  </a:lnTo>
                  <a:lnTo>
                    <a:pt x="0" y="35433"/>
                  </a:lnTo>
                  <a:lnTo>
                    <a:pt x="0" y="106299"/>
                  </a:lnTo>
                  <a:lnTo>
                    <a:pt x="363220" y="106299"/>
                  </a:lnTo>
                  <a:lnTo>
                    <a:pt x="363220" y="141732"/>
                  </a:lnTo>
                  <a:lnTo>
                    <a:pt x="484631" y="70866"/>
                  </a:lnTo>
                  <a:lnTo>
                    <a:pt x="36322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162800" y="5710428"/>
              <a:ext cx="485140" cy="142240"/>
            </a:xfrm>
            <a:custGeom>
              <a:avLst/>
              <a:gdLst/>
              <a:ahLst/>
              <a:cxnLst/>
              <a:rect l="l" t="t" r="r" b="b"/>
              <a:pathLst>
                <a:path w="485140" h="142239">
                  <a:moveTo>
                    <a:pt x="0" y="35433"/>
                  </a:moveTo>
                  <a:lnTo>
                    <a:pt x="363220" y="35433"/>
                  </a:lnTo>
                  <a:lnTo>
                    <a:pt x="363220" y="0"/>
                  </a:lnTo>
                  <a:lnTo>
                    <a:pt x="484631" y="70866"/>
                  </a:lnTo>
                  <a:lnTo>
                    <a:pt x="363220" y="141732"/>
                  </a:lnTo>
                  <a:lnTo>
                    <a:pt x="363220" y="106299"/>
                  </a:lnTo>
                  <a:lnTo>
                    <a:pt x="0" y="106299"/>
                  </a:lnTo>
                  <a:lnTo>
                    <a:pt x="0" y="35433"/>
                  </a:lnTo>
                  <a:close/>
                </a:path>
              </a:pathLst>
            </a:custGeom>
            <a:ln w="12192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8299704" y="5099303"/>
            <a:ext cx="165100" cy="325120"/>
            <a:chOff x="8299704" y="5099303"/>
            <a:chExt cx="165100" cy="325120"/>
          </a:xfrm>
        </p:grpSpPr>
        <p:sp>
          <p:nvSpPr>
            <p:cNvPr id="36" name="object 36"/>
            <p:cNvSpPr/>
            <p:nvPr/>
          </p:nvSpPr>
          <p:spPr>
            <a:xfrm>
              <a:off x="8305800" y="5105399"/>
              <a:ext cx="152400" cy="312420"/>
            </a:xfrm>
            <a:custGeom>
              <a:avLst/>
              <a:gdLst/>
              <a:ahLst/>
              <a:cxnLst/>
              <a:rect l="l" t="t" r="r" b="b"/>
              <a:pathLst>
                <a:path w="152400" h="312420">
                  <a:moveTo>
                    <a:pt x="114300" y="0"/>
                  </a:moveTo>
                  <a:lnTo>
                    <a:pt x="38100" y="0"/>
                  </a:lnTo>
                  <a:lnTo>
                    <a:pt x="38100" y="234187"/>
                  </a:lnTo>
                  <a:lnTo>
                    <a:pt x="0" y="234187"/>
                  </a:lnTo>
                  <a:lnTo>
                    <a:pt x="76200" y="312419"/>
                  </a:lnTo>
                  <a:lnTo>
                    <a:pt x="152400" y="234187"/>
                  </a:lnTo>
                  <a:lnTo>
                    <a:pt x="114300" y="234187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8305800" y="5105399"/>
              <a:ext cx="152400" cy="312420"/>
            </a:xfrm>
            <a:custGeom>
              <a:avLst/>
              <a:gdLst/>
              <a:ahLst/>
              <a:cxnLst/>
              <a:rect l="l" t="t" r="r" b="b"/>
              <a:pathLst>
                <a:path w="152400" h="312420">
                  <a:moveTo>
                    <a:pt x="114300" y="0"/>
                  </a:moveTo>
                  <a:lnTo>
                    <a:pt x="114300" y="234187"/>
                  </a:lnTo>
                  <a:lnTo>
                    <a:pt x="152400" y="234187"/>
                  </a:lnTo>
                  <a:lnTo>
                    <a:pt x="76200" y="312419"/>
                  </a:lnTo>
                  <a:lnTo>
                    <a:pt x="0" y="234187"/>
                  </a:lnTo>
                  <a:lnTo>
                    <a:pt x="38100" y="234187"/>
                  </a:lnTo>
                  <a:lnTo>
                    <a:pt x="38100" y="0"/>
                  </a:lnTo>
                  <a:lnTo>
                    <a:pt x="114300" y="0"/>
                  </a:lnTo>
                  <a:close/>
                </a:path>
              </a:pathLst>
            </a:custGeom>
            <a:ln w="12192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/>
          <p:nvPr/>
        </p:nvSpPr>
        <p:spPr>
          <a:xfrm>
            <a:off x="3804284" y="4874005"/>
            <a:ext cx="310515" cy="612775"/>
          </a:xfrm>
          <a:custGeom>
            <a:avLst/>
            <a:gdLst/>
            <a:ahLst/>
            <a:cxnLst/>
            <a:rect l="l" t="t" r="r" b="b"/>
            <a:pathLst>
              <a:path w="310514" h="612775">
                <a:moveTo>
                  <a:pt x="270773" y="547010"/>
                </a:moveTo>
                <a:lnTo>
                  <a:pt x="242315" y="561213"/>
                </a:lnTo>
                <a:lnTo>
                  <a:pt x="310514" y="612394"/>
                </a:lnTo>
                <a:lnTo>
                  <a:pt x="310514" y="558419"/>
                </a:lnTo>
                <a:lnTo>
                  <a:pt x="276478" y="558419"/>
                </a:lnTo>
                <a:lnTo>
                  <a:pt x="270773" y="547010"/>
                </a:lnTo>
                <a:close/>
              </a:path>
              <a:path w="310514" h="612775">
                <a:moveTo>
                  <a:pt x="282107" y="541354"/>
                </a:moveTo>
                <a:lnTo>
                  <a:pt x="270773" y="547010"/>
                </a:lnTo>
                <a:lnTo>
                  <a:pt x="276478" y="558419"/>
                </a:lnTo>
                <a:lnTo>
                  <a:pt x="287781" y="552704"/>
                </a:lnTo>
                <a:lnTo>
                  <a:pt x="282107" y="541354"/>
                </a:lnTo>
                <a:close/>
              </a:path>
              <a:path w="310514" h="612775">
                <a:moveTo>
                  <a:pt x="310514" y="527177"/>
                </a:moveTo>
                <a:lnTo>
                  <a:pt x="282107" y="541354"/>
                </a:lnTo>
                <a:lnTo>
                  <a:pt x="287781" y="552704"/>
                </a:lnTo>
                <a:lnTo>
                  <a:pt x="276478" y="558419"/>
                </a:lnTo>
                <a:lnTo>
                  <a:pt x="310514" y="558419"/>
                </a:lnTo>
                <a:lnTo>
                  <a:pt x="310514" y="527177"/>
                </a:lnTo>
                <a:close/>
              </a:path>
              <a:path w="310514" h="612775">
                <a:moveTo>
                  <a:pt x="11429" y="0"/>
                </a:moveTo>
                <a:lnTo>
                  <a:pt x="0" y="5588"/>
                </a:lnTo>
                <a:lnTo>
                  <a:pt x="270773" y="547010"/>
                </a:lnTo>
                <a:lnTo>
                  <a:pt x="282107" y="541354"/>
                </a:lnTo>
                <a:lnTo>
                  <a:pt x="114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461884" y="3807205"/>
            <a:ext cx="310515" cy="612775"/>
          </a:xfrm>
          <a:custGeom>
            <a:avLst/>
            <a:gdLst/>
            <a:ahLst/>
            <a:cxnLst/>
            <a:rect l="l" t="t" r="r" b="b"/>
            <a:pathLst>
              <a:path w="310515" h="612775">
                <a:moveTo>
                  <a:pt x="270773" y="547010"/>
                </a:moveTo>
                <a:lnTo>
                  <a:pt x="242316" y="561213"/>
                </a:lnTo>
                <a:lnTo>
                  <a:pt x="310515" y="612394"/>
                </a:lnTo>
                <a:lnTo>
                  <a:pt x="310515" y="558419"/>
                </a:lnTo>
                <a:lnTo>
                  <a:pt x="276479" y="558419"/>
                </a:lnTo>
                <a:lnTo>
                  <a:pt x="270773" y="547010"/>
                </a:lnTo>
                <a:close/>
              </a:path>
              <a:path w="310515" h="612775">
                <a:moveTo>
                  <a:pt x="282107" y="541354"/>
                </a:moveTo>
                <a:lnTo>
                  <a:pt x="270773" y="547010"/>
                </a:lnTo>
                <a:lnTo>
                  <a:pt x="276479" y="558419"/>
                </a:lnTo>
                <a:lnTo>
                  <a:pt x="287782" y="552704"/>
                </a:lnTo>
                <a:lnTo>
                  <a:pt x="282107" y="541354"/>
                </a:lnTo>
                <a:close/>
              </a:path>
              <a:path w="310515" h="612775">
                <a:moveTo>
                  <a:pt x="310515" y="527177"/>
                </a:moveTo>
                <a:lnTo>
                  <a:pt x="282107" y="541354"/>
                </a:lnTo>
                <a:lnTo>
                  <a:pt x="287782" y="552704"/>
                </a:lnTo>
                <a:lnTo>
                  <a:pt x="276479" y="558419"/>
                </a:lnTo>
                <a:lnTo>
                  <a:pt x="310515" y="558419"/>
                </a:lnTo>
                <a:lnTo>
                  <a:pt x="310515" y="527177"/>
                </a:lnTo>
                <a:close/>
              </a:path>
              <a:path w="310515" h="612775">
                <a:moveTo>
                  <a:pt x="11430" y="0"/>
                </a:moveTo>
                <a:lnTo>
                  <a:pt x="0" y="5588"/>
                </a:lnTo>
                <a:lnTo>
                  <a:pt x="270773" y="547010"/>
                </a:lnTo>
                <a:lnTo>
                  <a:pt x="282107" y="541354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1563" y="762000"/>
            <a:ext cx="6402324" cy="387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7200" y="1828800"/>
            <a:ext cx="8205034" cy="451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2603500"/>
            </a:xfrm>
            <a:custGeom>
              <a:avLst/>
              <a:gdLst/>
              <a:ahLst/>
              <a:cxnLst/>
              <a:rect l="l" t="t" r="r" b="b"/>
              <a:pathLst>
                <a:path w="9144000" h="2603500">
                  <a:moveTo>
                    <a:pt x="9144000" y="0"/>
                  </a:moveTo>
                  <a:lnTo>
                    <a:pt x="0" y="0"/>
                  </a:lnTo>
                  <a:lnTo>
                    <a:pt x="0" y="2602991"/>
                  </a:lnTo>
                  <a:lnTo>
                    <a:pt x="9144000" y="260299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580132"/>
              <a:ext cx="9144000" cy="1127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2602992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19">
                  <a:moveTo>
                    <a:pt x="91440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9144000" y="4572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67155" y="1171955"/>
              <a:ext cx="2567940" cy="5730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5404" y="621791"/>
            <a:ext cx="3593591" cy="3977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236" y="1841957"/>
            <a:ext cx="7579359" cy="1220470"/>
          </a:xfrm>
          <a:prstGeom prst="rect"/>
        </p:spPr>
        <p:txBody>
          <a:bodyPr wrap="square" lIns="0" tIns="55244" rIns="0" bIns="0" rtlCol="0" vert="horz">
            <a:spAutoFit/>
          </a:bodyPr>
          <a:lstStyle/>
          <a:p>
            <a:pPr marL="332105" marR="5080" indent="-320040">
              <a:lnSpc>
                <a:spcPct val="90000"/>
              </a:lnSpc>
              <a:spcBef>
                <a:spcPts val="434"/>
              </a:spcBef>
              <a:tabLst>
                <a:tab pos="332105" algn="l"/>
              </a:tabLst>
            </a:pPr>
            <a:r>
              <a:rPr dirty="0" sz="2250" spc="-595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2800" spc="-130">
                <a:latin typeface="Arial"/>
                <a:cs typeface="Arial"/>
              </a:rPr>
              <a:t>Given </a:t>
            </a:r>
            <a:r>
              <a:rPr dirty="0" sz="2800" spc="-190">
                <a:latin typeface="Arial"/>
                <a:cs typeface="Arial"/>
              </a:rPr>
              <a:t>a </a:t>
            </a:r>
            <a:r>
              <a:rPr dirty="0" sz="2800" spc="-85">
                <a:latin typeface="Arial"/>
                <a:cs typeface="Arial"/>
              </a:rPr>
              <a:t>set </a:t>
            </a:r>
            <a:r>
              <a:rPr dirty="0" sz="2800" spc="20">
                <a:latin typeface="Arial"/>
                <a:cs typeface="Arial"/>
              </a:rPr>
              <a:t>of </a:t>
            </a:r>
            <a:r>
              <a:rPr dirty="0" sz="2800" spc="-60">
                <a:latin typeface="Arial"/>
                <a:cs typeface="Arial"/>
              </a:rPr>
              <a:t>data </a:t>
            </a:r>
            <a:r>
              <a:rPr dirty="0" sz="2800" spc="-45">
                <a:latin typeface="Arial"/>
                <a:cs typeface="Arial"/>
              </a:rPr>
              <a:t>points, </a:t>
            </a:r>
            <a:r>
              <a:rPr dirty="0" sz="2800" spc="-150">
                <a:latin typeface="Arial"/>
                <a:cs typeface="Arial"/>
              </a:rPr>
              <a:t>each </a:t>
            </a:r>
            <a:r>
              <a:rPr dirty="0" sz="2800" spc="-85">
                <a:latin typeface="Arial"/>
                <a:cs typeface="Arial"/>
              </a:rPr>
              <a:t>having </a:t>
            </a:r>
            <a:r>
              <a:rPr dirty="0" sz="2800" spc="-190">
                <a:latin typeface="Arial"/>
                <a:cs typeface="Arial"/>
              </a:rPr>
              <a:t>a </a:t>
            </a:r>
            <a:r>
              <a:rPr dirty="0" sz="2800" spc="-85">
                <a:latin typeface="Arial"/>
                <a:cs typeface="Arial"/>
              </a:rPr>
              <a:t>set </a:t>
            </a:r>
            <a:r>
              <a:rPr dirty="0" sz="2800" spc="15">
                <a:latin typeface="Arial"/>
                <a:cs typeface="Arial"/>
              </a:rPr>
              <a:t>of  </a:t>
            </a:r>
            <a:r>
              <a:rPr dirty="0" sz="2800" spc="-25">
                <a:latin typeface="Arial"/>
                <a:cs typeface="Arial"/>
              </a:rPr>
              <a:t>attributes,</a:t>
            </a:r>
            <a:r>
              <a:rPr dirty="0" sz="2800" spc="-195">
                <a:latin typeface="Arial"/>
                <a:cs typeface="Arial"/>
              </a:rPr>
              <a:t> </a:t>
            </a:r>
            <a:r>
              <a:rPr dirty="0" sz="2800" spc="-114">
                <a:latin typeface="Arial"/>
                <a:cs typeface="Arial"/>
              </a:rPr>
              <a:t>and</a:t>
            </a:r>
            <a:r>
              <a:rPr dirty="0" sz="2800" spc="-200">
                <a:latin typeface="Arial"/>
                <a:cs typeface="Arial"/>
              </a:rPr>
              <a:t> </a:t>
            </a:r>
            <a:r>
              <a:rPr dirty="0" sz="2800" spc="-190">
                <a:latin typeface="Arial"/>
                <a:cs typeface="Arial"/>
              </a:rPr>
              <a:t>a</a:t>
            </a:r>
            <a:r>
              <a:rPr dirty="0" sz="2800" spc="-215">
                <a:latin typeface="Arial"/>
                <a:cs typeface="Arial"/>
              </a:rPr>
              <a:t> </a:t>
            </a:r>
            <a:r>
              <a:rPr dirty="0" sz="2800" spc="-30">
                <a:latin typeface="Arial"/>
                <a:cs typeface="Arial"/>
              </a:rPr>
              <a:t>similarity</a:t>
            </a:r>
            <a:r>
              <a:rPr dirty="0" sz="2800" spc="-175">
                <a:latin typeface="Arial"/>
                <a:cs typeface="Arial"/>
              </a:rPr>
              <a:t> </a:t>
            </a:r>
            <a:r>
              <a:rPr dirty="0" sz="2800" spc="-130">
                <a:latin typeface="Arial"/>
                <a:cs typeface="Arial"/>
              </a:rPr>
              <a:t>measure</a:t>
            </a:r>
            <a:r>
              <a:rPr dirty="0" sz="2800" spc="-204">
                <a:latin typeface="Arial"/>
                <a:cs typeface="Arial"/>
              </a:rPr>
              <a:t> </a:t>
            </a:r>
            <a:r>
              <a:rPr dirty="0" sz="2800" spc="-90">
                <a:latin typeface="Arial"/>
                <a:cs typeface="Arial"/>
              </a:rPr>
              <a:t>among</a:t>
            </a:r>
            <a:r>
              <a:rPr dirty="0" sz="2800" spc="-195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them,  </a:t>
            </a:r>
            <a:r>
              <a:rPr dirty="0" sz="2800" spc="-5">
                <a:latin typeface="Arial"/>
                <a:cs typeface="Arial"/>
              </a:rPr>
              <a:t>find </a:t>
            </a:r>
            <a:r>
              <a:rPr dirty="0" sz="2800" spc="-100">
                <a:latin typeface="Arial"/>
                <a:cs typeface="Arial"/>
              </a:rPr>
              <a:t>clusters </a:t>
            </a:r>
            <a:r>
              <a:rPr dirty="0" sz="2800" spc="-160">
                <a:latin typeface="Arial"/>
                <a:cs typeface="Arial"/>
              </a:rPr>
              <a:t>such</a:t>
            </a:r>
            <a:r>
              <a:rPr dirty="0" sz="2800" spc="-515">
                <a:latin typeface="Arial"/>
                <a:cs typeface="Arial"/>
              </a:rPr>
              <a:t> </a:t>
            </a:r>
            <a:r>
              <a:rPr dirty="0" sz="2800" spc="25">
                <a:latin typeface="Arial"/>
                <a:cs typeface="Arial"/>
              </a:rPr>
              <a:t>that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236" y="3040848"/>
            <a:ext cx="7902575" cy="234823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625475" indent="-274955">
              <a:lnSpc>
                <a:spcPct val="100000"/>
              </a:lnSpc>
              <a:spcBef>
                <a:spcPts val="385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400" spc="-75">
                <a:latin typeface="Arial"/>
                <a:cs typeface="Arial"/>
              </a:rPr>
              <a:t>Data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40">
                <a:latin typeface="Arial"/>
                <a:cs typeface="Arial"/>
              </a:rPr>
              <a:t>points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in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one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cluster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100">
                <a:latin typeface="Arial"/>
                <a:cs typeface="Arial"/>
              </a:rPr>
              <a:t>are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more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similar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to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one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65">
                <a:latin typeface="Arial"/>
                <a:cs typeface="Arial"/>
              </a:rPr>
              <a:t>another.</a:t>
            </a:r>
            <a:endParaRPr sz="2400">
              <a:latin typeface="Arial"/>
              <a:cs typeface="Arial"/>
            </a:endParaRPr>
          </a:p>
          <a:p>
            <a:pPr marL="625475" indent="-274955">
              <a:lnSpc>
                <a:spcPts val="2735"/>
              </a:lnSpc>
              <a:spcBef>
                <a:spcPts val="285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400" spc="-75">
                <a:latin typeface="Arial"/>
                <a:cs typeface="Arial"/>
              </a:rPr>
              <a:t>Data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40">
                <a:latin typeface="Arial"/>
                <a:cs typeface="Arial"/>
              </a:rPr>
              <a:t>points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in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separate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clusters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00">
                <a:latin typeface="Arial"/>
                <a:cs typeface="Arial"/>
              </a:rPr>
              <a:t>are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145">
                <a:latin typeface="Arial"/>
                <a:cs typeface="Arial"/>
              </a:rPr>
              <a:t>less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similar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to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one</a:t>
            </a:r>
            <a:endParaRPr sz="2400">
              <a:latin typeface="Arial"/>
              <a:cs typeface="Arial"/>
            </a:endParaRPr>
          </a:p>
          <a:p>
            <a:pPr marL="625475">
              <a:lnSpc>
                <a:spcPts val="2555"/>
              </a:lnSpc>
            </a:pPr>
            <a:r>
              <a:rPr dirty="0" sz="2400" spc="-65">
                <a:latin typeface="Arial"/>
                <a:cs typeface="Arial"/>
              </a:rPr>
              <a:t>another.</a:t>
            </a:r>
            <a:endParaRPr sz="2400">
              <a:latin typeface="Arial"/>
              <a:cs typeface="Arial"/>
            </a:endParaRPr>
          </a:p>
          <a:p>
            <a:pPr marL="332740" indent="-320040">
              <a:lnSpc>
                <a:spcPts val="3180"/>
              </a:lnSpc>
              <a:buClr>
                <a:srgbClr val="EFAC00"/>
              </a:buClr>
              <a:buSzPct val="80357"/>
              <a:buChar char=""/>
              <a:tabLst>
                <a:tab pos="332105" algn="l"/>
                <a:tab pos="332740" algn="l"/>
              </a:tabLst>
            </a:pPr>
            <a:r>
              <a:rPr dirty="0" sz="2800" spc="-30">
                <a:latin typeface="Arial"/>
                <a:cs typeface="Arial"/>
              </a:rPr>
              <a:t>Similarity</a:t>
            </a:r>
            <a:r>
              <a:rPr dirty="0" sz="2800" spc="-190">
                <a:latin typeface="Arial"/>
                <a:cs typeface="Arial"/>
              </a:rPr>
              <a:t> </a:t>
            </a:r>
            <a:r>
              <a:rPr dirty="0" sz="2800" spc="-140">
                <a:latin typeface="Arial"/>
                <a:cs typeface="Arial"/>
              </a:rPr>
              <a:t>Measures:</a:t>
            </a:r>
            <a:endParaRPr sz="2800">
              <a:latin typeface="Arial"/>
              <a:cs typeface="Arial"/>
            </a:endParaRPr>
          </a:p>
          <a:p>
            <a:pPr lvl="1" marL="625475" indent="-274955">
              <a:lnSpc>
                <a:spcPct val="100000"/>
              </a:lnSpc>
              <a:spcBef>
                <a:spcPts val="32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400" spc="-105">
                <a:latin typeface="Arial"/>
                <a:cs typeface="Arial"/>
              </a:rPr>
              <a:t>Euclidean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90">
                <a:latin typeface="Arial"/>
                <a:cs typeface="Arial"/>
              </a:rPr>
              <a:t>Distance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55">
                <a:latin typeface="Arial"/>
                <a:cs typeface="Arial"/>
              </a:rPr>
              <a:t>if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attributes</a:t>
            </a:r>
            <a:r>
              <a:rPr dirty="0" sz="2400" spc="-160">
                <a:latin typeface="Arial"/>
                <a:cs typeface="Arial"/>
              </a:rPr>
              <a:t> </a:t>
            </a:r>
            <a:r>
              <a:rPr dirty="0" sz="2400" spc="-100">
                <a:latin typeface="Arial"/>
                <a:cs typeface="Arial"/>
              </a:rPr>
              <a:t>are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65">
                <a:latin typeface="Arial"/>
                <a:cs typeface="Arial"/>
              </a:rPr>
              <a:t>continuous.</a:t>
            </a:r>
            <a:endParaRPr sz="2400">
              <a:latin typeface="Arial"/>
              <a:cs typeface="Arial"/>
            </a:endParaRPr>
          </a:p>
          <a:p>
            <a:pPr lvl="1" marL="625475" indent="-274955">
              <a:lnSpc>
                <a:spcPct val="100000"/>
              </a:lnSpc>
              <a:spcBef>
                <a:spcPts val="285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400" spc="-35">
                <a:latin typeface="Arial"/>
                <a:cs typeface="Arial"/>
              </a:rPr>
              <a:t>Other </a:t>
            </a:r>
            <a:r>
              <a:rPr dirty="0" sz="2400" spc="-70">
                <a:latin typeface="Arial"/>
                <a:cs typeface="Arial"/>
              </a:rPr>
              <a:t>Problem-specific</a:t>
            </a:r>
            <a:r>
              <a:rPr dirty="0" sz="2400" spc="-345">
                <a:latin typeface="Arial"/>
                <a:cs typeface="Arial"/>
              </a:rPr>
              <a:t> </a:t>
            </a:r>
            <a:r>
              <a:rPr dirty="0" sz="2400" spc="-120">
                <a:latin typeface="Arial"/>
                <a:cs typeface="Arial"/>
              </a:rPr>
              <a:t>Measures.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6072" y="627887"/>
            <a:ext cx="3732276" cy="391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2012645"/>
            <a:ext cx="5798185" cy="3314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5FB5CC"/>
                </a:solidFill>
                <a:latin typeface="Arial"/>
                <a:cs typeface="Arial"/>
              </a:rPr>
              <a:t>x </a:t>
            </a:r>
            <a:r>
              <a:rPr dirty="0" sz="2000" spc="-5">
                <a:latin typeface="Tahoma"/>
                <a:cs typeface="Tahoma"/>
              </a:rPr>
              <a:t>Euclidean </a:t>
            </a:r>
            <a:r>
              <a:rPr dirty="0" sz="2000">
                <a:latin typeface="Tahoma"/>
                <a:cs typeface="Tahoma"/>
              </a:rPr>
              <a:t>Distance Based Clustering in </a:t>
            </a:r>
            <a:r>
              <a:rPr dirty="0" sz="2000" spc="5">
                <a:latin typeface="Tahoma"/>
                <a:cs typeface="Tahoma"/>
              </a:rPr>
              <a:t>3-D</a:t>
            </a:r>
            <a:r>
              <a:rPr dirty="0" sz="2000" spc="-34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space.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29511" y="2695955"/>
            <a:ext cx="2950845" cy="1009015"/>
            <a:chOff x="1429511" y="2695955"/>
            <a:chExt cx="2950845" cy="1009015"/>
          </a:xfrm>
        </p:grpSpPr>
        <p:sp>
          <p:nvSpPr>
            <p:cNvPr id="5" name="object 5"/>
            <p:cNvSpPr/>
            <p:nvPr/>
          </p:nvSpPr>
          <p:spPr>
            <a:xfrm>
              <a:off x="1522475" y="2741675"/>
              <a:ext cx="2766060" cy="8260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29511" y="2695955"/>
              <a:ext cx="2950464" cy="1008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447800" y="2667000"/>
            <a:ext cx="2763520" cy="822960"/>
          </a:xfrm>
          <a:prstGeom prst="rect">
            <a:avLst/>
          </a:prstGeom>
          <a:solidFill>
            <a:srgbClr val="00FFCC"/>
          </a:solidFill>
        </p:spPr>
        <p:txBody>
          <a:bodyPr wrap="square" lIns="0" tIns="35560" rIns="0" bIns="0" rtlCol="0" vert="horz">
            <a:spAutoFit/>
          </a:bodyPr>
          <a:lstStyle/>
          <a:p>
            <a:pPr marL="506730" marR="85090" indent="-416559">
              <a:lnSpc>
                <a:spcPct val="100000"/>
              </a:lnSpc>
              <a:spcBef>
                <a:spcPts val="280"/>
              </a:spcBef>
            </a:pPr>
            <a:r>
              <a:rPr dirty="0" sz="2400">
                <a:latin typeface="Times New Roman"/>
                <a:cs typeface="Times New Roman"/>
              </a:rPr>
              <a:t>Intracluster</a:t>
            </a:r>
            <a:r>
              <a:rPr dirty="0" sz="2400" spc="-1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distances  are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minimized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15711" y="2695955"/>
            <a:ext cx="2950845" cy="1009015"/>
            <a:chOff x="5315711" y="2695955"/>
            <a:chExt cx="2950845" cy="1009015"/>
          </a:xfrm>
        </p:grpSpPr>
        <p:sp>
          <p:nvSpPr>
            <p:cNvPr id="9" name="object 9"/>
            <p:cNvSpPr/>
            <p:nvPr/>
          </p:nvSpPr>
          <p:spPr>
            <a:xfrm>
              <a:off x="5408675" y="2741675"/>
              <a:ext cx="2766060" cy="8260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315711" y="2695955"/>
              <a:ext cx="2950464" cy="1008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334000" y="2667000"/>
            <a:ext cx="2763520" cy="822960"/>
          </a:xfrm>
          <a:prstGeom prst="rect">
            <a:avLst/>
          </a:prstGeom>
          <a:solidFill>
            <a:srgbClr val="00FFCC"/>
          </a:solidFill>
        </p:spPr>
        <p:txBody>
          <a:bodyPr wrap="square" lIns="0" tIns="35560" rIns="0" bIns="0" rtlCol="0" vert="horz">
            <a:spAutoFit/>
          </a:bodyPr>
          <a:lstStyle/>
          <a:p>
            <a:pPr marL="481330" marR="84455" indent="-390525">
              <a:lnSpc>
                <a:spcPct val="100000"/>
              </a:lnSpc>
              <a:spcBef>
                <a:spcPts val="280"/>
              </a:spcBef>
            </a:pPr>
            <a:r>
              <a:rPr dirty="0" sz="2400">
                <a:latin typeface="Times New Roman"/>
                <a:cs typeface="Times New Roman"/>
              </a:rPr>
              <a:t>Intercluster</a:t>
            </a:r>
            <a:r>
              <a:rPr dirty="0" sz="2400" spc="-1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distances  are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maximized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424428" y="3886200"/>
            <a:ext cx="3053080" cy="2682240"/>
            <a:chOff x="3424428" y="3886200"/>
            <a:chExt cx="3053080" cy="2682240"/>
          </a:xfrm>
        </p:grpSpPr>
        <p:sp>
          <p:nvSpPr>
            <p:cNvPr id="13" name="object 13"/>
            <p:cNvSpPr/>
            <p:nvPr/>
          </p:nvSpPr>
          <p:spPr>
            <a:xfrm>
              <a:off x="3534156" y="3886200"/>
              <a:ext cx="2943225" cy="2677795"/>
            </a:xfrm>
            <a:custGeom>
              <a:avLst/>
              <a:gdLst/>
              <a:ahLst/>
              <a:cxnLst/>
              <a:rect l="l" t="t" r="r" b="b"/>
              <a:pathLst>
                <a:path w="2943225" h="2677795">
                  <a:moveTo>
                    <a:pt x="809244" y="0"/>
                  </a:moveTo>
                  <a:lnTo>
                    <a:pt x="809244" y="1828800"/>
                  </a:lnTo>
                </a:path>
                <a:path w="2943225" h="2677795">
                  <a:moveTo>
                    <a:pt x="809244" y="1828800"/>
                  </a:moveTo>
                  <a:lnTo>
                    <a:pt x="2942844" y="1828800"/>
                  </a:lnTo>
                </a:path>
                <a:path w="2943225" h="2677795">
                  <a:moveTo>
                    <a:pt x="809244" y="1828800"/>
                  </a:moveTo>
                  <a:lnTo>
                    <a:pt x="0" y="267766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1816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07823" y="0"/>
                  </a:moveTo>
                  <a:lnTo>
                    <a:pt x="44576" y="0"/>
                  </a:lnTo>
                  <a:lnTo>
                    <a:pt x="0" y="44576"/>
                  </a:lnTo>
                  <a:lnTo>
                    <a:pt x="0" y="107823"/>
                  </a:lnTo>
                  <a:lnTo>
                    <a:pt x="44576" y="152400"/>
                  </a:lnTo>
                  <a:lnTo>
                    <a:pt x="107823" y="152400"/>
                  </a:lnTo>
                  <a:lnTo>
                    <a:pt x="152400" y="107823"/>
                  </a:lnTo>
                  <a:lnTo>
                    <a:pt x="152400" y="44576"/>
                  </a:lnTo>
                  <a:lnTo>
                    <a:pt x="107823" y="0"/>
                  </a:lnTo>
                  <a:close/>
                </a:path>
              </a:pathLst>
            </a:custGeom>
            <a:solidFill>
              <a:srgbClr val="EFA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1816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44576"/>
                  </a:moveTo>
                  <a:lnTo>
                    <a:pt x="44576" y="0"/>
                  </a:lnTo>
                  <a:lnTo>
                    <a:pt x="107823" y="0"/>
                  </a:lnTo>
                  <a:lnTo>
                    <a:pt x="152400" y="44576"/>
                  </a:lnTo>
                  <a:lnTo>
                    <a:pt x="152400" y="107823"/>
                  </a:lnTo>
                  <a:lnTo>
                    <a:pt x="107823" y="152400"/>
                  </a:lnTo>
                  <a:lnTo>
                    <a:pt x="44576" y="152400"/>
                  </a:lnTo>
                  <a:lnTo>
                    <a:pt x="0" y="107823"/>
                  </a:lnTo>
                  <a:lnTo>
                    <a:pt x="0" y="4457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4102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07823" y="0"/>
                  </a:moveTo>
                  <a:lnTo>
                    <a:pt x="44576" y="0"/>
                  </a:lnTo>
                  <a:lnTo>
                    <a:pt x="0" y="44576"/>
                  </a:lnTo>
                  <a:lnTo>
                    <a:pt x="0" y="107823"/>
                  </a:lnTo>
                  <a:lnTo>
                    <a:pt x="44576" y="152400"/>
                  </a:lnTo>
                  <a:lnTo>
                    <a:pt x="107823" y="152400"/>
                  </a:lnTo>
                  <a:lnTo>
                    <a:pt x="152400" y="107823"/>
                  </a:lnTo>
                  <a:lnTo>
                    <a:pt x="152400" y="44576"/>
                  </a:lnTo>
                  <a:lnTo>
                    <a:pt x="107823" y="0"/>
                  </a:lnTo>
                  <a:close/>
                </a:path>
              </a:pathLst>
            </a:custGeom>
            <a:solidFill>
              <a:srgbClr val="EFA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4102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44576"/>
                  </a:moveTo>
                  <a:lnTo>
                    <a:pt x="44576" y="0"/>
                  </a:lnTo>
                  <a:lnTo>
                    <a:pt x="107823" y="0"/>
                  </a:lnTo>
                  <a:lnTo>
                    <a:pt x="152400" y="44576"/>
                  </a:lnTo>
                  <a:lnTo>
                    <a:pt x="152400" y="107823"/>
                  </a:lnTo>
                  <a:lnTo>
                    <a:pt x="107823" y="152400"/>
                  </a:lnTo>
                  <a:lnTo>
                    <a:pt x="44576" y="152400"/>
                  </a:lnTo>
                  <a:lnTo>
                    <a:pt x="0" y="107823"/>
                  </a:lnTo>
                  <a:lnTo>
                    <a:pt x="0" y="4457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329428" y="4186427"/>
              <a:ext cx="161544" cy="1615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29428" y="4643627"/>
              <a:ext cx="161544" cy="1615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7150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07823" y="0"/>
                  </a:moveTo>
                  <a:lnTo>
                    <a:pt x="44576" y="0"/>
                  </a:lnTo>
                  <a:lnTo>
                    <a:pt x="0" y="44576"/>
                  </a:lnTo>
                  <a:lnTo>
                    <a:pt x="0" y="107823"/>
                  </a:lnTo>
                  <a:lnTo>
                    <a:pt x="44576" y="152400"/>
                  </a:lnTo>
                  <a:lnTo>
                    <a:pt x="107823" y="152400"/>
                  </a:lnTo>
                  <a:lnTo>
                    <a:pt x="152400" y="107823"/>
                  </a:lnTo>
                  <a:lnTo>
                    <a:pt x="152400" y="44576"/>
                  </a:lnTo>
                  <a:lnTo>
                    <a:pt x="107823" y="0"/>
                  </a:lnTo>
                  <a:close/>
                </a:path>
              </a:pathLst>
            </a:custGeom>
            <a:solidFill>
              <a:srgbClr val="EFA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7150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44576"/>
                  </a:moveTo>
                  <a:lnTo>
                    <a:pt x="44576" y="0"/>
                  </a:lnTo>
                  <a:lnTo>
                    <a:pt x="107823" y="0"/>
                  </a:lnTo>
                  <a:lnTo>
                    <a:pt x="152400" y="44576"/>
                  </a:lnTo>
                  <a:lnTo>
                    <a:pt x="152400" y="107823"/>
                  </a:lnTo>
                  <a:lnTo>
                    <a:pt x="107823" y="152400"/>
                  </a:lnTo>
                  <a:lnTo>
                    <a:pt x="44576" y="152400"/>
                  </a:lnTo>
                  <a:lnTo>
                    <a:pt x="0" y="107823"/>
                  </a:lnTo>
                  <a:lnTo>
                    <a:pt x="0" y="4457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5626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07823" y="0"/>
                  </a:moveTo>
                  <a:lnTo>
                    <a:pt x="44576" y="0"/>
                  </a:lnTo>
                  <a:lnTo>
                    <a:pt x="0" y="44576"/>
                  </a:lnTo>
                  <a:lnTo>
                    <a:pt x="0" y="107823"/>
                  </a:lnTo>
                  <a:lnTo>
                    <a:pt x="44576" y="152400"/>
                  </a:lnTo>
                  <a:lnTo>
                    <a:pt x="107823" y="152400"/>
                  </a:lnTo>
                  <a:lnTo>
                    <a:pt x="152400" y="107823"/>
                  </a:lnTo>
                  <a:lnTo>
                    <a:pt x="152400" y="44576"/>
                  </a:lnTo>
                  <a:lnTo>
                    <a:pt x="107823" y="0"/>
                  </a:lnTo>
                  <a:close/>
                </a:path>
              </a:pathLst>
            </a:custGeom>
            <a:solidFill>
              <a:srgbClr val="EFA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5626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44576"/>
                  </a:moveTo>
                  <a:lnTo>
                    <a:pt x="44576" y="0"/>
                  </a:lnTo>
                  <a:lnTo>
                    <a:pt x="107823" y="0"/>
                  </a:lnTo>
                  <a:lnTo>
                    <a:pt x="152400" y="44576"/>
                  </a:lnTo>
                  <a:lnTo>
                    <a:pt x="152400" y="107823"/>
                  </a:lnTo>
                  <a:lnTo>
                    <a:pt x="107823" y="152400"/>
                  </a:lnTo>
                  <a:lnTo>
                    <a:pt x="44576" y="152400"/>
                  </a:lnTo>
                  <a:lnTo>
                    <a:pt x="0" y="107823"/>
                  </a:lnTo>
                  <a:lnTo>
                    <a:pt x="0" y="4457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024628" y="4186427"/>
              <a:ext cx="161544" cy="1615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562600" y="4572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07823" y="0"/>
                  </a:moveTo>
                  <a:lnTo>
                    <a:pt x="44576" y="0"/>
                  </a:lnTo>
                  <a:lnTo>
                    <a:pt x="0" y="44576"/>
                  </a:lnTo>
                  <a:lnTo>
                    <a:pt x="0" y="107823"/>
                  </a:lnTo>
                  <a:lnTo>
                    <a:pt x="44576" y="152400"/>
                  </a:lnTo>
                  <a:lnTo>
                    <a:pt x="107823" y="152400"/>
                  </a:lnTo>
                  <a:lnTo>
                    <a:pt x="152400" y="107823"/>
                  </a:lnTo>
                  <a:lnTo>
                    <a:pt x="152400" y="44576"/>
                  </a:lnTo>
                  <a:lnTo>
                    <a:pt x="107823" y="0"/>
                  </a:lnTo>
                  <a:close/>
                </a:path>
              </a:pathLst>
            </a:custGeom>
            <a:solidFill>
              <a:srgbClr val="EFA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562600" y="4572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44576"/>
                  </a:moveTo>
                  <a:lnTo>
                    <a:pt x="44576" y="0"/>
                  </a:lnTo>
                  <a:lnTo>
                    <a:pt x="107823" y="0"/>
                  </a:lnTo>
                  <a:lnTo>
                    <a:pt x="152400" y="44576"/>
                  </a:lnTo>
                  <a:lnTo>
                    <a:pt x="152400" y="107823"/>
                  </a:lnTo>
                  <a:lnTo>
                    <a:pt x="107823" y="152400"/>
                  </a:lnTo>
                  <a:lnTo>
                    <a:pt x="44576" y="152400"/>
                  </a:lnTo>
                  <a:lnTo>
                    <a:pt x="0" y="107823"/>
                  </a:lnTo>
                  <a:lnTo>
                    <a:pt x="0" y="4457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029200" y="4572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07823" y="0"/>
                  </a:moveTo>
                  <a:lnTo>
                    <a:pt x="44576" y="0"/>
                  </a:lnTo>
                  <a:lnTo>
                    <a:pt x="0" y="44576"/>
                  </a:lnTo>
                  <a:lnTo>
                    <a:pt x="0" y="107823"/>
                  </a:lnTo>
                  <a:lnTo>
                    <a:pt x="44576" y="152400"/>
                  </a:lnTo>
                  <a:lnTo>
                    <a:pt x="107823" y="152400"/>
                  </a:lnTo>
                  <a:lnTo>
                    <a:pt x="152400" y="107823"/>
                  </a:lnTo>
                  <a:lnTo>
                    <a:pt x="152400" y="44576"/>
                  </a:lnTo>
                  <a:lnTo>
                    <a:pt x="107823" y="0"/>
                  </a:lnTo>
                  <a:close/>
                </a:path>
              </a:pathLst>
            </a:custGeom>
            <a:solidFill>
              <a:srgbClr val="EFA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029200" y="4572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44576"/>
                  </a:moveTo>
                  <a:lnTo>
                    <a:pt x="44576" y="0"/>
                  </a:lnTo>
                  <a:lnTo>
                    <a:pt x="107823" y="0"/>
                  </a:lnTo>
                  <a:lnTo>
                    <a:pt x="152400" y="44576"/>
                  </a:lnTo>
                  <a:lnTo>
                    <a:pt x="152400" y="107823"/>
                  </a:lnTo>
                  <a:lnTo>
                    <a:pt x="107823" y="152400"/>
                  </a:lnTo>
                  <a:lnTo>
                    <a:pt x="44576" y="152400"/>
                  </a:lnTo>
                  <a:lnTo>
                    <a:pt x="0" y="107823"/>
                  </a:lnTo>
                  <a:lnTo>
                    <a:pt x="0" y="4457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424428" y="5024627"/>
              <a:ext cx="161544" cy="1615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653028" y="5100827"/>
              <a:ext cx="161544" cy="1615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653028" y="5329427"/>
              <a:ext cx="161544" cy="1615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881628" y="5100827"/>
              <a:ext cx="161544" cy="1615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729228" y="4872227"/>
              <a:ext cx="161544" cy="1615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881628" y="5329427"/>
              <a:ext cx="161544" cy="1615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424428" y="5253227"/>
              <a:ext cx="161544" cy="1615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562600" y="54864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07823" y="0"/>
                  </a:moveTo>
                  <a:lnTo>
                    <a:pt x="44576" y="0"/>
                  </a:lnTo>
                  <a:lnTo>
                    <a:pt x="0" y="44577"/>
                  </a:lnTo>
                  <a:lnTo>
                    <a:pt x="0" y="107772"/>
                  </a:lnTo>
                  <a:lnTo>
                    <a:pt x="44576" y="152400"/>
                  </a:lnTo>
                  <a:lnTo>
                    <a:pt x="107823" y="152400"/>
                  </a:lnTo>
                  <a:lnTo>
                    <a:pt x="152400" y="107772"/>
                  </a:lnTo>
                  <a:lnTo>
                    <a:pt x="152400" y="44577"/>
                  </a:lnTo>
                  <a:lnTo>
                    <a:pt x="107823" y="0"/>
                  </a:lnTo>
                  <a:close/>
                </a:path>
              </a:pathLst>
            </a:custGeom>
            <a:solidFill>
              <a:srgbClr val="5FB5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562600" y="54864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44577"/>
                  </a:moveTo>
                  <a:lnTo>
                    <a:pt x="44576" y="0"/>
                  </a:lnTo>
                  <a:lnTo>
                    <a:pt x="107823" y="0"/>
                  </a:lnTo>
                  <a:lnTo>
                    <a:pt x="152400" y="44577"/>
                  </a:lnTo>
                  <a:lnTo>
                    <a:pt x="152400" y="107772"/>
                  </a:lnTo>
                  <a:lnTo>
                    <a:pt x="107823" y="152400"/>
                  </a:lnTo>
                  <a:lnTo>
                    <a:pt x="44576" y="152400"/>
                  </a:lnTo>
                  <a:lnTo>
                    <a:pt x="0" y="107772"/>
                  </a:lnTo>
                  <a:lnTo>
                    <a:pt x="0" y="44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019800" y="5562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07823" y="0"/>
                  </a:moveTo>
                  <a:lnTo>
                    <a:pt x="44576" y="0"/>
                  </a:lnTo>
                  <a:lnTo>
                    <a:pt x="0" y="44627"/>
                  </a:lnTo>
                  <a:lnTo>
                    <a:pt x="0" y="107772"/>
                  </a:lnTo>
                  <a:lnTo>
                    <a:pt x="44576" y="152400"/>
                  </a:lnTo>
                  <a:lnTo>
                    <a:pt x="107823" y="152400"/>
                  </a:lnTo>
                  <a:lnTo>
                    <a:pt x="152400" y="107772"/>
                  </a:lnTo>
                  <a:lnTo>
                    <a:pt x="152400" y="44627"/>
                  </a:lnTo>
                  <a:lnTo>
                    <a:pt x="107823" y="0"/>
                  </a:lnTo>
                  <a:close/>
                </a:path>
              </a:pathLst>
            </a:custGeom>
            <a:solidFill>
              <a:srgbClr val="5FB5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019800" y="5562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44627"/>
                  </a:moveTo>
                  <a:lnTo>
                    <a:pt x="44576" y="0"/>
                  </a:lnTo>
                  <a:lnTo>
                    <a:pt x="107823" y="0"/>
                  </a:lnTo>
                  <a:lnTo>
                    <a:pt x="152400" y="44627"/>
                  </a:lnTo>
                  <a:lnTo>
                    <a:pt x="152400" y="107772"/>
                  </a:lnTo>
                  <a:lnTo>
                    <a:pt x="107823" y="152400"/>
                  </a:lnTo>
                  <a:lnTo>
                    <a:pt x="44576" y="152400"/>
                  </a:lnTo>
                  <a:lnTo>
                    <a:pt x="0" y="107772"/>
                  </a:lnTo>
                  <a:lnTo>
                    <a:pt x="0" y="4462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791200" y="5715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07823" y="0"/>
                  </a:moveTo>
                  <a:lnTo>
                    <a:pt x="44576" y="0"/>
                  </a:lnTo>
                  <a:lnTo>
                    <a:pt x="0" y="44627"/>
                  </a:lnTo>
                  <a:lnTo>
                    <a:pt x="0" y="107772"/>
                  </a:lnTo>
                  <a:lnTo>
                    <a:pt x="44576" y="152400"/>
                  </a:lnTo>
                  <a:lnTo>
                    <a:pt x="107823" y="152400"/>
                  </a:lnTo>
                  <a:lnTo>
                    <a:pt x="152400" y="107772"/>
                  </a:lnTo>
                  <a:lnTo>
                    <a:pt x="152400" y="44627"/>
                  </a:lnTo>
                  <a:lnTo>
                    <a:pt x="107823" y="0"/>
                  </a:lnTo>
                  <a:close/>
                </a:path>
              </a:pathLst>
            </a:custGeom>
            <a:solidFill>
              <a:srgbClr val="5FB5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791200" y="5715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44627"/>
                  </a:moveTo>
                  <a:lnTo>
                    <a:pt x="44576" y="0"/>
                  </a:lnTo>
                  <a:lnTo>
                    <a:pt x="107823" y="0"/>
                  </a:lnTo>
                  <a:lnTo>
                    <a:pt x="152400" y="44627"/>
                  </a:lnTo>
                  <a:lnTo>
                    <a:pt x="152400" y="107772"/>
                  </a:lnTo>
                  <a:lnTo>
                    <a:pt x="107823" y="152400"/>
                  </a:lnTo>
                  <a:lnTo>
                    <a:pt x="44576" y="152400"/>
                  </a:lnTo>
                  <a:lnTo>
                    <a:pt x="0" y="107772"/>
                  </a:lnTo>
                  <a:lnTo>
                    <a:pt x="0" y="4462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558028" y="5862827"/>
              <a:ext cx="161544" cy="1615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867400" y="58674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07823" y="0"/>
                  </a:moveTo>
                  <a:lnTo>
                    <a:pt x="44576" y="0"/>
                  </a:lnTo>
                  <a:lnTo>
                    <a:pt x="0" y="44627"/>
                  </a:lnTo>
                  <a:lnTo>
                    <a:pt x="0" y="107772"/>
                  </a:lnTo>
                  <a:lnTo>
                    <a:pt x="44576" y="152400"/>
                  </a:lnTo>
                  <a:lnTo>
                    <a:pt x="107823" y="152400"/>
                  </a:lnTo>
                  <a:lnTo>
                    <a:pt x="152400" y="107772"/>
                  </a:lnTo>
                  <a:lnTo>
                    <a:pt x="152400" y="44627"/>
                  </a:lnTo>
                  <a:lnTo>
                    <a:pt x="107823" y="0"/>
                  </a:lnTo>
                  <a:close/>
                </a:path>
              </a:pathLst>
            </a:custGeom>
            <a:solidFill>
              <a:srgbClr val="5FB5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867400" y="58674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44627"/>
                  </a:moveTo>
                  <a:lnTo>
                    <a:pt x="44576" y="0"/>
                  </a:lnTo>
                  <a:lnTo>
                    <a:pt x="107823" y="0"/>
                  </a:lnTo>
                  <a:lnTo>
                    <a:pt x="152400" y="44627"/>
                  </a:lnTo>
                  <a:lnTo>
                    <a:pt x="152400" y="107772"/>
                  </a:lnTo>
                  <a:lnTo>
                    <a:pt x="107823" y="152400"/>
                  </a:lnTo>
                  <a:lnTo>
                    <a:pt x="44576" y="152400"/>
                  </a:lnTo>
                  <a:lnTo>
                    <a:pt x="0" y="107772"/>
                  </a:lnTo>
                  <a:lnTo>
                    <a:pt x="0" y="4462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562600" y="5638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07823" y="0"/>
                  </a:moveTo>
                  <a:lnTo>
                    <a:pt x="44576" y="0"/>
                  </a:lnTo>
                  <a:lnTo>
                    <a:pt x="0" y="44627"/>
                  </a:lnTo>
                  <a:lnTo>
                    <a:pt x="0" y="107772"/>
                  </a:lnTo>
                  <a:lnTo>
                    <a:pt x="44576" y="152400"/>
                  </a:lnTo>
                  <a:lnTo>
                    <a:pt x="107823" y="152400"/>
                  </a:lnTo>
                  <a:lnTo>
                    <a:pt x="152400" y="107772"/>
                  </a:lnTo>
                  <a:lnTo>
                    <a:pt x="152400" y="44627"/>
                  </a:lnTo>
                  <a:lnTo>
                    <a:pt x="107823" y="0"/>
                  </a:lnTo>
                  <a:close/>
                </a:path>
              </a:pathLst>
            </a:custGeom>
            <a:solidFill>
              <a:srgbClr val="5FB5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562600" y="5638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07772"/>
                  </a:moveTo>
                  <a:lnTo>
                    <a:pt x="44576" y="152400"/>
                  </a:lnTo>
                  <a:lnTo>
                    <a:pt x="107823" y="152400"/>
                  </a:lnTo>
                  <a:lnTo>
                    <a:pt x="152400" y="107772"/>
                  </a:lnTo>
                  <a:lnTo>
                    <a:pt x="152400" y="44627"/>
                  </a:lnTo>
                  <a:lnTo>
                    <a:pt x="107823" y="0"/>
                  </a:lnTo>
                  <a:lnTo>
                    <a:pt x="44576" y="0"/>
                  </a:lnTo>
                  <a:lnTo>
                    <a:pt x="0" y="44627"/>
                  </a:lnTo>
                  <a:lnTo>
                    <a:pt x="0" y="10777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5867400" y="5410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07823" y="0"/>
                  </a:moveTo>
                  <a:lnTo>
                    <a:pt x="44576" y="0"/>
                  </a:lnTo>
                  <a:lnTo>
                    <a:pt x="0" y="44577"/>
                  </a:lnTo>
                  <a:lnTo>
                    <a:pt x="0" y="107822"/>
                  </a:lnTo>
                  <a:lnTo>
                    <a:pt x="44576" y="152400"/>
                  </a:lnTo>
                  <a:lnTo>
                    <a:pt x="107823" y="152400"/>
                  </a:lnTo>
                  <a:lnTo>
                    <a:pt x="152400" y="107822"/>
                  </a:lnTo>
                  <a:lnTo>
                    <a:pt x="152400" y="44577"/>
                  </a:lnTo>
                  <a:lnTo>
                    <a:pt x="107823" y="0"/>
                  </a:lnTo>
                  <a:close/>
                </a:path>
              </a:pathLst>
            </a:custGeom>
            <a:solidFill>
              <a:srgbClr val="5FB5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5867400" y="5410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44577"/>
                  </a:moveTo>
                  <a:lnTo>
                    <a:pt x="44576" y="0"/>
                  </a:lnTo>
                  <a:lnTo>
                    <a:pt x="107823" y="0"/>
                  </a:lnTo>
                  <a:lnTo>
                    <a:pt x="152400" y="44577"/>
                  </a:lnTo>
                  <a:lnTo>
                    <a:pt x="152400" y="107822"/>
                  </a:lnTo>
                  <a:lnTo>
                    <a:pt x="107823" y="152400"/>
                  </a:lnTo>
                  <a:lnTo>
                    <a:pt x="44576" y="152400"/>
                  </a:lnTo>
                  <a:lnTo>
                    <a:pt x="0" y="107822"/>
                  </a:lnTo>
                  <a:lnTo>
                    <a:pt x="0" y="44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5404" y="627887"/>
            <a:ext cx="3951732" cy="391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236" y="1831593"/>
            <a:ext cx="35439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2105" algn="l"/>
              </a:tabLst>
            </a:pPr>
            <a:r>
              <a:rPr dirty="0" sz="2250" spc="-595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2800" spc="-75">
                <a:latin typeface="Arial"/>
                <a:cs typeface="Arial"/>
              </a:rPr>
              <a:t>Document</a:t>
            </a:r>
            <a:r>
              <a:rPr dirty="0" sz="2800" spc="-335">
                <a:latin typeface="Arial"/>
                <a:cs typeface="Arial"/>
              </a:rPr>
              <a:t> </a:t>
            </a:r>
            <a:r>
              <a:rPr dirty="0" sz="2800" spc="-85">
                <a:latin typeface="Arial"/>
                <a:cs typeface="Arial"/>
              </a:rPr>
              <a:t>Clustering: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6868" y="2334514"/>
            <a:ext cx="7527925" cy="309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dirty="0" sz="2400" spc="-100">
                <a:latin typeface="Arial"/>
                <a:cs typeface="Arial"/>
              </a:rPr>
              <a:t>Goal:</a:t>
            </a:r>
            <a:r>
              <a:rPr dirty="0" sz="2400" spc="-370">
                <a:latin typeface="Arial"/>
                <a:cs typeface="Arial"/>
              </a:rPr>
              <a:t> </a:t>
            </a:r>
            <a:r>
              <a:rPr dirty="0" sz="2400" spc="-175">
                <a:latin typeface="Arial"/>
                <a:cs typeface="Arial"/>
              </a:rPr>
              <a:t>To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find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groups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of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documents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that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00">
                <a:latin typeface="Arial"/>
                <a:cs typeface="Arial"/>
              </a:rPr>
              <a:t>are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similar</a:t>
            </a:r>
            <a:r>
              <a:rPr dirty="0" sz="2400" spc="-160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to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25">
                <a:latin typeface="Arial"/>
                <a:cs typeface="Arial"/>
              </a:rPr>
              <a:t>each  </a:t>
            </a:r>
            <a:r>
              <a:rPr dirty="0" sz="2400" spc="-25">
                <a:latin typeface="Arial"/>
                <a:cs typeface="Arial"/>
              </a:rPr>
              <a:t>other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30">
                <a:latin typeface="Arial"/>
                <a:cs typeface="Arial"/>
              </a:rPr>
              <a:t>based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65">
                <a:latin typeface="Arial"/>
                <a:cs typeface="Arial"/>
              </a:rPr>
              <a:t>on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the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important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terms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appearing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in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them.</a:t>
            </a:r>
            <a:endParaRPr sz="2400">
              <a:latin typeface="Arial"/>
              <a:cs typeface="Arial"/>
            </a:endParaRPr>
          </a:p>
          <a:p>
            <a:pPr marL="287020" marR="195580" indent="-274320">
              <a:lnSpc>
                <a:spcPct val="100000"/>
              </a:lnSpc>
              <a:spcBef>
                <a:spcPts val="575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dirty="0" sz="2400" spc="-75">
                <a:latin typeface="Arial"/>
                <a:cs typeface="Arial"/>
              </a:rPr>
              <a:t>Approach:</a:t>
            </a:r>
            <a:r>
              <a:rPr dirty="0" sz="2400" spc="-370">
                <a:latin typeface="Arial"/>
                <a:cs typeface="Arial"/>
              </a:rPr>
              <a:t> </a:t>
            </a:r>
            <a:r>
              <a:rPr dirty="0" sz="2400" spc="-175">
                <a:latin typeface="Arial"/>
                <a:cs typeface="Arial"/>
              </a:rPr>
              <a:t>To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identify</a:t>
            </a:r>
            <a:r>
              <a:rPr dirty="0" sz="2400" spc="-16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frequently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occurring</a:t>
            </a:r>
            <a:r>
              <a:rPr dirty="0" sz="2400" spc="-215">
                <a:latin typeface="Arial"/>
                <a:cs typeface="Arial"/>
              </a:rPr>
              <a:t> </a:t>
            </a:r>
            <a:r>
              <a:rPr dirty="0" sz="2400" spc="-45">
                <a:latin typeface="Arial"/>
                <a:cs typeface="Arial"/>
              </a:rPr>
              <a:t>terms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in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30">
                <a:latin typeface="Arial"/>
                <a:cs typeface="Arial"/>
              </a:rPr>
              <a:t>each  </a:t>
            </a:r>
            <a:r>
              <a:rPr dirty="0" sz="2400" spc="-50">
                <a:latin typeface="Arial"/>
                <a:cs typeface="Arial"/>
              </a:rPr>
              <a:t>document. </a:t>
            </a:r>
            <a:r>
              <a:rPr dirty="0" sz="2400" spc="-85">
                <a:latin typeface="Arial"/>
                <a:cs typeface="Arial"/>
              </a:rPr>
              <a:t>Form </a:t>
            </a:r>
            <a:r>
              <a:rPr dirty="0" sz="2400" spc="-160">
                <a:latin typeface="Arial"/>
                <a:cs typeface="Arial"/>
              </a:rPr>
              <a:t>a </a:t>
            </a:r>
            <a:r>
              <a:rPr dirty="0" sz="2400" spc="-25">
                <a:latin typeface="Arial"/>
                <a:cs typeface="Arial"/>
              </a:rPr>
              <a:t>similarity </a:t>
            </a:r>
            <a:r>
              <a:rPr dirty="0" sz="2400" spc="-110">
                <a:latin typeface="Arial"/>
                <a:cs typeface="Arial"/>
              </a:rPr>
              <a:t>measure </a:t>
            </a:r>
            <a:r>
              <a:rPr dirty="0" sz="2400" spc="-130">
                <a:latin typeface="Arial"/>
                <a:cs typeface="Arial"/>
              </a:rPr>
              <a:t>based </a:t>
            </a:r>
            <a:r>
              <a:rPr dirty="0" sz="2400" spc="-65">
                <a:latin typeface="Arial"/>
                <a:cs typeface="Arial"/>
              </a:rPr>
              <a:t>on </a:t>
            </a:r>
            <a:r>
              <a:rPr dirty="0" sz="2400" spc="-20">
                <a:latin typeface="Arial"/>
                <a:cs typeface="Arial"/>
              </a:rPr>
              <a:t>the  </a:t>
            </a:r>
            <a:r>
              <a:rPr dirty="0" sz="2400" spc="-85">
                <a:latin typeface="Arial"/>
                <a:cs typeface="Arial"/>
              </a:rPr>
              <a:t>frequencies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of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different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45">
                <a:latin typeface="Arial"/>
                <a:cs typeface="Arial"/>
              </a:rPr>
              <a:t>terms.</a:t>
            </a:r>
            <a:r>
              <a:rPr dirty="0" sz="2400" spc="-254">
                <a:latin typeface="Arial"/>
                <a:cs typeface="Arial"/>
              </a:rPr>
              <a:t> </a:t>
            </a:r>
            <a:r>
              <a:rPr dirty="0" sz="2400" spc="-165">
                <a:latin typeface="Arial"/>
                <a:cs typeface="Arial"/>
              </a:rPr>
              <a:t>Use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90">
                <a:latin typeface="Arial"/>
                <a:cs typeface="Arial"/>
              </a:rPr>
              <a:t>it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to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75">
                <a:latin typeface="Arial"/>
                <a:cs typeface="Arial"/>
              </a:rPr>
              <a:t>cluster.</a:t>
            </a:r>
            <a:endParaRPr sz="2400">
              <a:latin typeface="Arial"/>
              <a:cs typeface="Arial"/>
            </a:endParaRPr>
          </a:p>
          <a:p>
            <a:pPr marL="287020" marR="662940" indent="-274320">
              <a:lnSpc>
                <a:spcPct val="100000"/>
              </a:lnSpc>
              <a:spcBef>
                <a:spcPts val="58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dirty="0" sz="2400" spc="-105">
                <a:latin typeface="Arial"/>
                <a:cs typeface="Arial"/>
              </a:rPr>
              <a:t>Gain: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Information</a:t>
            </a:r>
            <a:r>
              <a:rPr dirty="0" sz="2400" spc="-210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Retrieval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 spc="-130">
                <a:latin typeface="Arial"/>
                <a:cs typeface="Arial"/>
              </a:rPr>
              <a:t>can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utilize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the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clusters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to  </a:t>
            </a:r>
            <a:r>
              <a:rPr dirty="0" sz="2400" spc="-45">
                <a:latin typeface="Arial"/>
                <a:cs typeface="Arial"/>
              </a:rPr>
              <a:t>relate </a:t>
            </a:r>
            <a:r>
              <a:rPr dirty="0" sz="2400" spc="-160">
                <a:latin typeface="Arial"/>
                <a:cs typeface="Arial"/>
              </a:rPr>
              <a:t>a </a:t>
            </a:r>
            <a:r>
              <a:rPr dirty="0" sz="2400" spc="-85">
                <a:latin typeface="Arial"/>
                <a:cs typeface="Arial"/>
              </a:rPr>
              <a:t>new </a:t>
            </a:r>
            <a:r>
              <a:rPr dirty="0" sz="2400" spc="-50">
                <a:latin typeface="Arial"/>
                <a:cs typeface="Arial"/>
              </a:rPr>
              <a:t>document </a:t>
            </a:r>
            <a:r>
              <a:rPr dirty="0" sz="2400" spc="-30">
                <a:latin typeface="Arial"/>
                <a:cs typeface="Arial"/>
              </a:rPr>
              <a:t>or </a:t>
            </a:r>
            <a:r>
              <a:rPr dirty="0" sz="2400" spc="-125">
                <a:latin typeface="Arial"/>
                <a:cs typeface="Arial"/>
              </a:rPr>
              <a:t>search </a:t>
            </a:r>
            <a:r>
              <a:rPr dirty="0" sz="2400">
                <a:latin typeface="Arial"/>
                <a:cs typeface="Arial"/>
              </a:rPr>
              <a:t>term </a:t>
            </a:r>
            <a:r>
              <a:rPr dirty="0" sz="2400" spc="50">
                <a:latin typeface="Arial"/>
                <a:cs typeface="Arial"/>
              </a:rPr>
              <a:t>to </a:t>
            </a:r>
            <a:r>
              <a:rPr dirty="0" sz="2400" spc="-75">
                <a:latin typeface="Arial"/>
                <a:cs typeface="Arial"/>
              </a:rPr>
              <a:t>clustered  </a:t>
            </a:r>
            <a:r>
              <a:rPr dirty="0" sz="2400" spc="-70">
                <a:latin typeface="Arial"/>
                <a:cs typeface="Arial"/>
              </a:rPr>
              <a:t>documents.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2603500"/>
            </a:xfrm>
            <a:custGeom>
              <a:avLst/>
              <a:gdLst/>
              <a:ahLst/>
              <a:cxnLst/>
              <a:rect l="l" t="t" r="r" b="b"/>
              <a:pathLst>
                <a:path w="9144000" h="2603500">
                  <a:moveTo>
                    <a:pt x="9144000" y="0"/>
                  </a:moveTo>
                  <a:lnTo>
                    <a:pt x="0" y="0"/>
                  </a:lnTo>
                  <a:lnTo>
                    <a:pt x="0" y="2602991"/>
                  </a:lnTo>
                  <a:lnTo>
                    <a:pt x="9144000" y="260299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580132"/>
              <a:ext cx="9144000" cy="1127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2602992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19">
                  <a:moveTo>
                    <a:pt x="91440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9144000" y="4572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45819" y="1171955"/>
              <a:ext cx="5974080" cy="5730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163" y="621791"/>
            <a:ext cx="6641592" cy="393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1659" y="1670050"/>
            <a:ext cx="7917815" cy="683895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295910" marR="5080" indent="-283845">
              <a:lnSpc>
                <a:spcPts val="2300"/>
              </a:lnSpc>
              <a:spcBef>
                <a:spcPts val="660"/>
              </a:spcBef>
              <a:tabLst>
                <a:tab pos="295910" algn="l"/>
              </a:tabLst>
            </a:pPr>
            <a:r>
              <a:rPr dirty="0" sz="1900" spc="-484">
                <a:solidFill>
                  <a:srgbClr val="EFAC00"/>
                </a:solidFill>
                <a:latin typeface="Arial"/>
                <a:cs typeface="Arial"/>
              </a:rPr>
              <a:t>	</a:t>
            </a:r>
            <a:r>
              <a:rPr dirty="0" spc="-114">
                <a:latin typeface="Arial"/>
                <a:cs typeface="Arial"/>
              </a:rPr>
              <a:t>Given</a:t>
            </a:r>
            <a:r>
              <a:rPr dirty="0" spc="-175">
                <a:latin typeface="Arial"/>
                <a:cs typeface="Arial"/>
              </a:rPr>
              <a:t> </a:t>
            </a:r>
            <a:r>
              <a:rPr dirty="0" spc="-160">
                <a:latin typeface="Arial"/>
                <a:cs typeface="Arial"/>
              </a:rPr>
              <a:t>a</a:t>
            </a:r>
            <a:r>
              <a:rPr dirty="0" spc="-195">
                <a:latin typeface="Arial"/>
                <a:cs typeface="Arial"/>
              </a:rPr>
              <a:t> </a:t>
            </a:r>
            <a:r>
              <a:rPr dirty="0" spc="-70">
                <a:latin typeface="Arial"/>
                <a:cs typeface="Arial"/>
              </a:rPr>
              <a:t>set</a:t>
            </a:r>
            <a:r>
              <a:rPr dirty="0" spc="-180">
                <a:latin typeface="Arial"/>
                <a:cs typeface="Arial"/>
              </a:rPr>
              <a:t> </a:t>
            </a:r>
            <a:r>
              <a:rPr dirty="0" spc="20">
                <a:latin typeface="Arial"/>
                <a:cs typeface="Arial"/>
              </a:rPr>
              <a:t>of</a:t>
            </a:r>
            <a:r>
              <a:rPr dirty="0" spc="-204">
                <a:latin typeface="Arial"/>
                <a:cs typeface="Arial"/>
              </a:rPr>
              <a:t> </a:t>
            </a:r>
            <a:r>
              <a:rPr dirty="0" spc="-90">
                <a:latin typeface="Arial"/>
                <a:cs typeface="Arial"/>
              </a:rPr>
              <a:t>records</a:t>
            </a:r>
            <a:r>
              <a:rPr dirty="0" spc="-204">
                <a:latin typeface="Arial"/>
                <a:cs typeface="Arial"/>
              </a:rPr>
              <a:t> </a:t>
            </a:r>
            <a:r>
              <a:rPr dirty="0" spc="-130">
                <a:latin typeface="Arial"/>
                <a:cs typeface="Arial"/>
              </a:rPr>
              <a:t>each</a:t>
            </a:r>
            <a:r>
              <a:rPr dirty="0" spc="-185">
                <a:latin typeface="Arial"/>
                <a:cs typeface="Arial"/>
              </a:rPr>
              <a:t> </a:t>
            </a:r>
            <a:r>
              <a:rPr dirty="0" spc="20">
                <a:latin typeface="Arial"/>
                <a:cs typeface="Arial"/>
              </a:rPr>
              <a:t>of</a:t>
            </a:r>
            <a:r>
              <a:rPr dirty="0" spc="-210">
                <a:latin typeface="Arial"/>
                <a:cs typeface="Arial"/>
              </a:rPr>
              <a:t> </a:t>
            </a:r>
            <a:r>
              <a:rPr dirty="0" spc="-60">
                <a:latin typeface="Arial"/>
                <a:cs typeface="Arial"/>
              </a:rPr>
              <a:t>which</a:t>
            </a:r>
            <a:r>
              <a:rPr dirty="0" spc="-170">
                <a:latin typeface="Arial"/>
                <a:cs typeface="Arial"/>
              </a:rPr>
              <a:t> </a:t>
            </a:r>
            <a:r>
              <a:rPr dirty="0" spc="-50">
                <a:latin typeface="Arial"/>
                <a:cs typeface="Arial"/>
              </a:rPr>
              <a:t>contain</a:t>
            </a:r>
            <a:r>
              <a:rPr dirty="0" spc="-180">
                <a:latin typeface="Arial"/>
                <a:cs typeface="Arial"/>
              </a:rPr>
              <a:t> </a:t>
            </a:r>
            <a:r>
              <a:rPr dirty="0" spc="-110">
                <a:latin typeface="Arial"/>
                <a:cs typeface="Arial"/>
              </a:rPr>
              <a:t>some</a:t>
            </a:r>
            <a:r>
              <a:rPr dirty="0" spc="-200">
                <a:latin typeface="Arial"/>
                <a:cs typeface="Arial"/>
              </a:rPr>
              <a:t> </a:t>
            </a:r>
            <a:r>
              <a:rPr dirty="0" spc="-65">
                <a:latin typeface="Arial"/>
                <a:cs typeface="Arial"/>
              </a:rPr>
              <a:t>number</a:t>
            </a:r>
            <a:r>
              <a:rPr dirty="0" spc="-185">
                <a:latin typeface="Arial"/>
                <a:cs typeface="Arial"/>
              </a:rPr>
              <a:t> </a:t>
            </a:r>
            <a:r>
              <a:rPr dirty="0" spc="15">
                <a:latin typeface="Arial"/>
                <a:cs typeface="Arial"/>
              </a:rPr>
              <a:t>of  </a:t>
            </a:r>
            <a:r>
              <a:rPr dirty="0" spc="-40">
                <a:latin typeface="Arial"/>
                <a:cs typeface="Arial"/>
              </a:rPr>
              <a:t>items </a:t>
            </a:r>
            <a:r>
              <a:rPr dirty="0" spc="10">
                <a:latin typeface="Arial"/>
                <a:cs typeface="Arial"/>
              </a:rPr>
              <a:t>from</a:t>
            </a:r>
            <a:r>
              <a:rPr dirty="0" spc="-490">
                <a:latin typeface="Arial"/>
                <a:cs typeface="Arial"/>
              </a:rPr>
              <a:t> </a:t>
            </a:r>
            <a:r>
              <a:rPr dirty="0" spc="-160">
                <a:latin typeface="Arial"/>
                <a:cs typeface="Arial"/>
              </a:rPr>
              <a:t>a </a:t>
            </a:r>
            <a:r>
              <a:rPr dirty="0" spc="-70">
                <a:latin typeface="Arial"/>
                <a:cs typeface="Arial"/>
              </a:rPr>
              <a:t>given </a:t>
            </a:r>
            <a:r>
              <a:rPr dirty="0" spc="-40">
                <a:latin typeface="Arial"/>
                <a:cs typeface="Arial"/>
              </a:rPr>
              <a:t>collection;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2330323"/>
            <a:ext cx="7223125" cy="574675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250190" marR="5080" indent="-238125">
              <a:lnSpc>
                <a:spcPts val="1920"/>
              </a:lnSpc>
              <a:spcBef>
                <a:spcPts val="565"/>
              </a:spcBef>
              <a:buClr>
                <a:srgbClr val="5FB5CC"/>
              </a:buClr>
              <a:buSzPct val="90000"/>
              <a:buFont typeface="Verdana"/>
              <a:buChar char="◦"/>
              <a:tabLst>
                <a:tab pos="250190" algn="l"/>
                <a:tab pos="250825" algn="l"/>
              </a:tabLst>
            </a:pPr>
            <a:r>
              <a:rPr dirty="0" sz="2000" spc="-90">
                <a:latin typeface="Arial"/>
                <a:cs typeface="Arial"/>
              </a:rPr>
              <a:t>Produce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dependency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rules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which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will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predict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occurrence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95">
                <a:latin typeface="Arial"/>
                <a:cs typeface="Arial"/>
              </a:rPr>
              <a:t>an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item  </a:t>
            </a:r>
            <a:r>
              <a:rPr dirty="0" sz="2000" spc="-105">
                <a:latin typeface="Arial"/>
                <a:cs typeface="Arial"/>
              </a:rPr>
              <a:t>based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on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95">
                <a:latin typeface="Arial"/>
                <a:cs typeface="Arial"/>
              </a:rPr>
              <a:t>occurrences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other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items.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76042" y="3733807"/>
          <a:ext cx="4045585" cy="19977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50"/>
                <a:gridCol w="3284854"/>
              </a:tblGrid>
              <a:tr h="335267"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</a:pPr>
                      <a:r>
                        <a:rPr dirty="0" sz="1500" spc="20" b="1" i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TID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</a:pPr>
                      <a:r>
                        <a:rPr dirty="0" sz="1500" spc="15" b="1" i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Items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80"/>
                    </a:solidFill>
                  </a:tcPr>
                </a:tc>
              </a:tr>
              <a:tr h="328928">
                <a:tc>
                  <a:txBody>
                    <a:bodyPr/>
                    <a:lstStyle/>
                    <a:p>
                      <a:pPr marL="74930">
                        <a:lnSpc>
                          <a:spcPts val="2000"/>
                        </a:lnSpc>
                      </a:pPr>
                      <a:r>
                        <a:rPr dirty="0" sz="1700" b="1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ts val="2000"/>
                        </a:lnSpc>
                      </a:pPr>
                      <a:r>
                        <a:rPr dirty="0" sz="1700" spc="20" b="1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Bread, Coke,</a:t>
                      </a:r>
                      <a:r>
                        <a:rPr dirty="0" sz="1700" spc="-10" b="1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700" spc="25" b="1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Milk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</a:tr>
              <a:tr h="326949">
                <a:tc>
                  <a:txBody>
                    <a:bodyPr/>
                    <a:lstStyle/>
                    <a:p>
                      <a:pPr marL="74930">
                        <a:lnSpc>
                          <a:spcPts val="1985"/>
                        </a:lnSpc>
                      </a:pPr>
                      <a:r>
                        <a:rPr dirty="0" sz="1700" b="1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ts val="1985"/>
                        </a:lnSpc>
                      </a:pPr>
                      <a:r>
                        <a:rPr dirty="0" sz="1700" spc="20" b="1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Beer,</a:t>
                      </a:r>
                      <a:r>
                        <a:rPr dirty="0" sz="1700" b="1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700" spc="25" b="1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Bread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</a:tr>
              <a:tr h="327162">
                <a:tc>
                  <a:txBody>
                    <a:bodyPr/>
                    <a:lstStyle/>
                    <a:p>
                      <a:pPr marL="74930">
                        <a:lnSpc>
                          <a:spcPts val="1985"/>
                        </a:lnSpc>
                      </a:pPr>
                      <a:r>
                        <a:rPr dirty="0" sz="1700" b="1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ts val="1985"/>
                        </a:lnSpc>
                      </a:pPr>
                      <a:r>
                        <a:rPr dirty="0" sz="1700" spc="20" b="1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Beer, Coke, Diaper,</a:t>
                      </a:r>
                      <a:r>
                        <a:rPr dirty="0" sz="1700" spc="-40" b="1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700" spc="25" b="1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Milk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</a:tr>
              <a:tr h="327149">
                <a:tc>
                  <a:txBody>
                    <a:bodyPr/>
                    <a:lstStyle/>
                    <a:p>
                      <a:pPr marL="74930">
                        <a:lnSpc>
                          <a:spcPts val="1985"/>
                        </a:lnSpc>
                      </a:pPr>
                      <a:r>
                        <a:rPr dirty="0" sz="1700" b="1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ts val="1985"/>
                        </a:lnSpc>
                      </a:pPr>
                      <a:r>
                        <a:rPr dirty="0" sz="1700" spc="20" b="1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Beer, </a:t>
                      </a:r>
                      <a:r>
                        <a:rPr dirty="0" sz="1700" spc="25" b="1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Bread, </a:t>
                      </a:r>
                      <a:r>
                        <a:rPr dirty="0" sz="1700" spc="20" b="1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Diaper,</a:t>
                      </a:r>
                      <a:r>
                        <a:rPr dirty="0" sz="1700" spc="-50" b="1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700" spc="25" b="1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Milk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</a:tr>
              <a:tr h="332172">
                <a:tc>
                  <a:txBody>
                    <a:bodyPr/>
                    <a:lstStyle/>
                    <a:p>
                      <a:pPr marL="74930">
                        <a:lnSpc>
                          <a:spcPts val="1985"/>
                        </a:lnSpc>
                      </a:pPr>
                      <a:r>
                        <a:rPr dirty="0" sz="1700" b="1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ts val="1985"/>
                        </a:lnSpc>
                      </a:pPr>
                      <a:r>
                        <a:rPr dirty="0" sz="1700" spc="20" b="1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Coke, Diaper,</a:t>
                      </a:r>
                      <a:r>
                        <a:rPr dirty="0" sz="1700" spc="-20" b="1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700" spc="25" b="1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Milk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4890515" y="4158996"/>
            <a:ext cx="3548379" cy="1096010"/>
            <a:chOff x="4890515" y="4158996"/>
            <a:chExt cx="3548379" cy="1096010"/>
          </a:xfrm>
        </p:grpSpPr>
        <p:sp>
          <p:nvSpPr>
            <p:cNvPr id="7" name="object 7"/>
            <p:cNvSpPr/>
            <p:nvPr/>
          </p:nvSpPr>
          <p:spPr>
            <a:xfrm>
              <a:off x="4951475" y="4189476"/>
              <a:ext cx="3445764" cy="9799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890515" y="4158996"/>
              <a:ext cx="3547872" cy="10957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876800" y="4114800"/>
            <a:ext cx="3442970" cy="977265"/>
          </a:xfrm>
          <a:prstGeom prst="rect">
            <a:avLst/>
          </a:prstGeom>
          <a:solidFill>
            <a:srgbClr val="CCCCFF"/>
          </a:solidFill>
        </p:spPr>
        <p:txBody>
          <a:bodyPr wrap="square" lIns="0" tIns="3810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dirty="0" sz="2000">
                <a:latin typeface="Times New Roman"/>
                <a:cs typeface="Times New Roman"/>
              </a:rPr>
              <a:t>Rules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Discovered:</a:t>
            </a:r>
            <a:endParaRPr sz="2000">
              <a:latin typeface="Times New Roman"/>
              <a:cs typeface="Times New Roman"/>
            </a:endParaRPr>
          </a:p>
          <a:p>
            <a:pPr marL="346710">
              <a:lnSpc>
                <a:spcPct val="100000"/>
              </a:lnSpc>
              <a:spcBef>
                <a:spcPts val="200"/>
              </a:spcBef>
            </a:pPr>
            <a:r>
              <a:rPr dirty="0" sz="1800" spc="-5" b="1">
                <a:solidFill>
                  <a:srgbClr val="CC0000"/>
                </a:solidFill>
                <a:latin typeface="Tahoma"/>
                <a:cs typeface="Tahoma"/>
              </a:rPr>
              <a:t>{Milk} </a:t>
            </a:r>
            <a:r>
              <a:rPr dirty="0" sz="1800" b="1">
                <a:solidFill>
                  <a:srgbClr val="CC0000"/>
                </a:solidFill>
                <a:latin typeface="Tahoma"/>
                <a:cs typeface="Tahoma"/>
              </a:rPr>
              <a:t>--&gt;</a:t>
            </a:r>
            <a:r>
              <a:rPr dirty="0" sz="1800" spc="-15" b="1">
                <a:solidFill>
                  <a:srgbClr val="CC0000"/>
                </a:solidFill>
                <a:latin typeface="Tahoma"/>
                <a:cs typeface="Tahoma"/>
              </a:rPr>
              <a:t> </a:t>
            </a:r>
            <a:r>
              <a:rPr dirty="0" sz="1800" spc="-10" b="1">
                <a:solidFill>
                  <a:srgbClr val="CC0000"/>
                </a:solidFill>
                <a:latin typeface="Tahoma"/>
                <a:cs typeface="Tahoma"/>
              </a:rPr>
              <a:t>{Coke}</a:t>
            </a:r>
            <a:endParaRPr sz="1800">
              <a:latin typeface="Tahoma"/>
              <a:cs typeface="Tahoma"/>
            </a:endParaRPr>
          </a:p>
          <a:p>
            <a:pPr marL="358775">
              <a:lnSpc>
                <a:spcPct val="100000"/>
              </a:lnSpc>
              <a:spcBef>
                <a:spcPts val="60"/>
              </a:spcBef>
            </a:pPr>
            <a:r>
              <a:rPr dirty="0" sz="1800" spc="-5" b="1">
                <a:solidFill>
                  <a:srgbClr val="CC0000"/>
                </a:solidFill>
                <a:latin typeface="Tahoma"/>
                <a:cs typeface="Tahoma"/>
              </a:rPr>
              <a:t>{Diaper, Milk} </a:t>
            </a:r>
            <a:r>
              <a:rPr dirty="0" sz="1800" b="1">
                <a:solidFill>
                  <a:srgbClr val="CC0000"/>
                </a:solidFill>
                <a:latin typeface="Tahoma"/>
                <a:cs typeface="Tahoma"/>
              </a:rPr>
              <a:t>--&gt;</a:t>
            </a:r>
            <a:r>
              <a:rPr dirty="0" sz="1800" spc="-40" b="1">
                <a:solidFill>
                  <a:srgbClr val="CC0000"/>
                </a:solidFill>
                <a:latin typeface="Tahoma"/>
                <a:cs typeface="Tahoma"/>
              </a:rPr>
              <a:t> </a:t>
            </a:r>
            <a:r>
              <a:rPr dirty="0" sz="1800" spc="-10" b="1">
                <a:solidFill>
                  <a:srgbClr val="CC0000"/>
                </a:solidFill>
                <a:latin typeface="Tahoma"/>
                <a:cs typeface="Tahoma"/>
              </a:rPr>
              <a:t>{Beer}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6389" y="1662430"/>
            <a:ext cx="2176145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2105" algn="l"/>
              </a:tabLst>
            </a:pPr>
            <a:r>
              <a:rPr dirty="0" sz="1600" spc="-425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2000" spc="-65">
                <a:latin typeface="Arial"/>
                <a:cs typeface="Arial"/>
              </a:rPr>
              <a:t>Association</a:t>
            </a:r>
            <a:r>
              <a:rPr dirty="0" sz="2000" spc="-240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Rules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96389" y="1972792"/>
            <a:ext cx="6819265" cy="3801110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624840" indent="-274955">
              <a:lnSpc>
                <a:spcPct val="100000"/>
              </a:lnSpc>
              <a:spcBef>
                <a:spcPts val="565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4840" algn="l"/>
                <a:tab pos="625475" algn="l"/>
              </a:tabLst>
            </a:pPr>
            <a:r>
              <a:rPr dirty="0" sz="2000" spc="-30">
                <a:latin typeface="Arial"/>
                <a:cs typeface="Arial"/>
              </a:rPr>
              <a:t>Implication:</a:t>
            </a:r>
            <a:r>
              <a:rPr dirty="0" sz="2000" spc="-270">
                <a:latin typeface="Arial"/>
                <a:cs typeface="Arial"/>
              </a:rPr>
              <a:t> </a:t>
            </a:r>
            <a:r>
              <a:rPr dirty="0" sz="2000" spc="-165">
                <a:latin typeface="Arial"/>
                <a:cs typeface="Arial"/>
              </a:rPr>
              <a:t>X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20">
                <a:latin typeface="Wingdings"/>
                <a:cs typeface="Wingdings"/>
              </a:rPr>
              <a:t></a:t>
            </a:r>
            <a:r>
              <a:rPr dirty="0" sz="2000" spc="20">
                <a:latin typeface="Arial"/>
                <a:cs typeface="Arial"/>
              </a:rPr>
              <a:t>Y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where</a:t>
            </a:r>
            <a:r>
              <a:rPr dirty="0" sz="2000" spc="-220">
                <a:latin typeface="Arial"/>
                <a:cs typeface="Arial"/>
              </a:rPr>
              <a:t> </a:t>
            </a:r>
            <a:r>
              <a:rPr dirty="0" sz="2000" spc="-160">
                <a:latin typeface="Arial"/>
                <a:cs typeface="Arial"/>
              </a:rPr>
              <a:t>X,Y</a:t>
            </a:r>
            <a:r>
              <a:rPr dirty="0" sz="2000" spc="-185">
                <a:latin typeface="Arial"/>
                <a:cs typeface="Arial"/>
              </a:rPr>
              <a:t> </a:t>
            </a:r>
            <a:r>
              <a:rPr dirty="0" sz="2000">
                <a:latin typeface="Symbol"/>
                <a:cs typeface="Symbol"/>
              </a:rPr>
              <a:t></a:t>
            </a:r>
            <a:r>
              <a:rPr dirty="0" sz="2000" spc="-95">
                <a:latin typeface="Times New Roman"/>
                <a:cs typeface="Times New Roman"/>
              </a:rPr>
              <a:t> </a:t>
            </a:r>
            <a:r>
              <a:rPr dirty="0" sz="2000" spc="-65">
                <a:latin typeface="Arial"/>
                <a:cs typeface="Arial"/>
              </a:rPr>
              <a:t>I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254">
                <a:latin typeface="Arial"/>
                <a:cs typeface="Arial"/>
              </a:rPr>
              <a:t> </a:t>
            </a:r>
            <a:r>
              <a:rPr dirty="0" sz="2000" spc="-165">
                <a:latin typeface="Arial"/>
                <a:cs typeface="Arial"/>
              </a:rPr>
              <a:t>X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75">
                <a:latin typeface="Symbol"/>
                <a:cs typeface="Symbol"/>
              </a:rPr>
              <a:t></a:t>
            </a:r>
            <a:r>
              <a:rPr dirty="0" sz="2000" spc="-75">
                <a:latin typeface="Arial"/>
                <a:cs typeface="Arial"/>
              </a:rPr>
              <a:t>Y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145">
                <a:latin typeface="Arial"/>
                <a:cs typeface="Arial"/>
              </a:rPr>
              <a:t>=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15">
                <a:latin typeface="Symbol"/>
                <a:cs typeface="Symbol"/>
              </a:rPr>
              <a:t></a:t>
            </a:r>
            <a:r>
              <a:rPr dirty="0" sz="2000" spc="-15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marL="624840" indent="-274955">
              <a:lnSpc>
                <a:spcPct val="100000"/>
              </a:lnSpc>
              <a:spcBef>
                <a:spcPts val="47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4840" algn="l"/>
                <a:tab pos="625475" algn="l"/>
              </a:tabLst>
            </a:pPr>
            <a:r>
              <a:rPr dirty="0" sz="2000" spc="-45">
                <a:latin typeface="Arial"/>
                <a:cs typeface="Arial"/>
              </a:rPr>
              <a:t>Support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260">
                <a:latin typeface="Arial"/>
                <a:cs typeface="Arial"/>
              </a:rPr>
              <a:t> </a:t>
            </a:r>
            <a:r>
              <a:rPr dirty="0" sz="2000" spc="-165">
                <a:latin typeface="Arial"/>
                <a:cs typeface="Arial"/>
              </a:rPr>
              <a:t>AR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110">
                <a:latin typeface="Arial"/>
                <a:cs typeface="Arial"/>
              </a:rPr>
              <a:t>(s)</a:t>
            </a:r>
            <a:r>
              <a:rPr dirty="0" sz="2000" spc="-229">
                <a:latin typeface="Arial"/>
                <a:cs typeface="Arial"/>
              </a:rPr>
              <a:t> </a:t>
            </a:r>
            <a:r>
              <a:rPr dirty="0" sz="2000" spc="-165">
                <a:latin typeface="Arial"/>
                <a:cs typeface="Arial"/>
              </a:rPr>
              <a:t>X  </a:t>
            </a:r>
            <a:r>
              <a:rPr dirty="0" sz="2000">
                <a:latin typeface="Wingdings"/>
                <a:cs typeface="Wingdings"/>
              </a:rPr>
              <a:t></a:t>
            </a:r>
            <a:r>
              <a:rPr dirty="0" sz="2000" spc="-330">
                <a:latin typeface="Times New Roman"/>
                <a:cs typeface="Times New Roman"/>
              </a:rPr>
              <a:t> </a:t>
            </a:r>
            <a:r>
              <a:rPr dirty="0" sz="2000" spc="-145">
                <a:latin typeface="Arial"/>
                <a:cs typeface="Arial"/>
              </a:rPr>
              <a:t>Y:</a:t>
            </a:r>
            <a:endParaRPr sz="2000">
              <a:latin typeface="Arial"/>
              <a:cs typeface="Arial"/>
            </a:endParaRPr>
          </a:p>
          <a:p>
            <a:pPr lvl="1" marL="890269" indent="-229235">
              <a:lnSpc>
                <a:spcPct val="100000"/>
              </a:lnSpc>
              <a:spcBef>
                <a:spcPts val="465"/>
              </a:spcBef>
              <a:buClr>
                <a:srgbClr val="E66C7C"/>
              </a:buClr>
              <a:buChar char="▪"/>
              <a:tabLst>
                <a:tab pos="890269" algn="l"/>
                <a:tab pos="890905" algn="l"/>
              </a:tabLst>
            </a:pPr>
            <a:r>
              <a:rPr dirty="0" sz="2000" spc="-85">
                <a:latin typeface="Arial"/>
                <a:cs typeface="Arial"/>
              </a:rPr>
              <a:t>Percentage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transactions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that</a:t>
            </a:r>
            <a:r>
              <a:rPr dirty="0" sz="2000" spc="-180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contain</a:t>
            </a:r>
            <a:endParaRPr sz="20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25"/>
              </a:spcBef>
              <a:buClr>
                <a:srgbClr val="EFAC00"/>
              </a:buClr>
              <a:buSzPct val="80000"/>
              <a:buChar char=""/>
              <a:tabLst>
                <a:tab pos="332105" algn="l"/>
                <a:tab pos="332740" algn="l"/>
              </a:tabLst>
            </a:pPr>
            <a:r>
              <a:rPr dirty="0" sz="2000" spc="-165">
                <a:latin typeface="Arial"/>
                <a:cs typeface="Arial"/>
              </a:rPr>
              <a:t>X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15">
                <a:latin typeface="Symbol"/>
                <a:cs typeface="Symbol"/>
              </a:rPr>
              <a:t></a:t>
            </a:r>
            <a:r>
              <a:rPr dirty="0" sz="2000" spc="15"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  <a:p>
            <a:pPr lvl="1" marL="890269" indent="-229235">
              <a:lnSpc>
                <a:spcPct val="100000"/>
              </a:lnSpc>
              <a:spcBef>
                <a:spcPts val="480"/>
              </a:spcBef>
              <a:buClr>
                <a:srgbClr val="E66C7C"/>
              </a:buClr>
              <a:buChar char="▪"/>
              <a:tabLst>
                <a:tab pos="890269" algn="l"/>
                <a:tab pos="890905" algn="l"/>
              </a:tabLst>
            </a:pPr>
            <a:r>
              <a:rPr dirty="0" sz="2000" spc="-30">
                <a:latin typeface="Arial"/>
                <a:cs typeface="Arial"/>
              </a:rPr>
              <a:t>Probability</a:t>
            </a:r>
            <a:r>
              <a:rPr dirty="0" sz="2000" spc="-185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that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130">
                <a:latin typeface="Arial"/>
                <a:cs typeface="Arial"/>
              </a:rPr>
              <a:t>a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transaction</a:t>
            </a:r>
            <a:r>
              <a:rPr dirty="0" sz="2000" spc="-200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contains</a:t>
            </a:r>
            <a:r>
              <a:rPr dirty="0" sz="2000" spc="-260">
                <a:latin typeface="Arial"/>
                <a:cs typeface="Arial"/>
              </a:rPr>
              <a:t> </a:t>
            </a:r>
            <a:r>
              <a:rPr dirty="0" sz="2000" spc="-175">
                <a:latin typeface="Arial"/>
                <a:cs typeface="Arial"/>
              </a:rPr>
              <a:t>X</a:t>
            </a:r>
            <a:r>
              <a:rPr dirty="0" sz="2000" spc="-175">
                <a:latin typeface="Symbol"/>
                <a:cs typeface="Symbol"/>
              </a:rPr>
              <a:t></a:t>
            </a:r>
            <a:r>
              <a:rPr dirty="0" sz="2000" spc="-175">
                <a:latin typeface="Arial"/>
                <a:cs typeface="Arial"/>
              </a:rPr>
              <a:t>Y.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1600" spc="-425">
                <a:solidFill>
                  <a:srgbClr val="EFAC00"/>
                </a:solidFill>
                <a:latin typeface="Arial"/>
                <a:cs typeface="Arial"/>
              </a:rPr>
              <a:t></a:t>
            </a:r>
            <a:endParaRPr sz="1600">
              <a:latin typeface="Arial"/>
              <a:cs typeface="Arial"/>
            </a:endParaRPr>
          </a:p>
          <a:p>
            <a:pPr marL="624840" indent="-274955">
              <a:lnSpc>
                <a:spcPct val="100000"/>
              </a:lnSpc>
              <a:spcBef>
                <a:spcPts val="57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4840" algn="l"/>
                <a:tab pos="625475" algn="l"/>
              </a:tabLst>
            </a:pPr>
            <a:r>
              <a:rPr dirty="0" sz="2000" spc="-80">
                <a:latin typeface="Arial"/>
                <a:cs typeface="Arial"/>
              </a:rPr>
              <a:t>Confidence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260">
                <a:latin typeface="Arial"/>
                <a:cs typeface="Arial"/>
              </a:rPr>
              <a:t> </a:t>
            </a:r>
            <a:r>
              <a:rPr dirty="0" sz="2000" spc="-165">
                <a:latin typeface="Arial"/>
                <a:cs typeface="Arial"/>
              </a:rPr>
              <a:t>AR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90">
                <a:latin typeface="Arial"/>
                <a:cs typeface="Arial"/>
              </a:rPr>
              <a:t>(a)</a:t>
            </a:r>
            <a:r>
              <a:rPr dirty="0" sz="2000" spc="-235">
                <a:latin typeface="Arial"/>
                <a:cs typeface="Arial"/>
              </a:rPr>
              <a:t> </a:t>
            </a:r>
            <a:r>
              <a:rPr dirty="0" sz="2000" spc="-165">
                <a:latin typeface="Arial"/>
                <a:cs typeface="Arial"/>
              </a:rPr>
              <a:t>X </a:t>
            </a:r>
            <a:r>
              <a:rPr dirty="0" sz="2000" spc="-40">
                <a:latin typeface="Wingdings"/>
                <a:cs typeface="Wingdings"/>
              </a:rPr>
              <a:t></a:t>
            </a:r>
            <a:r>
              <a:rPr dirty="0" sz="2000" spc="-40">
                <a:latin typeface="Arial"/>
                <a:cs typeface="Arial"/>
              </a:rPr>
              <a:t>Y:</a:t>
            </a:r>
            <a:endParaRPr sz="2000">
              <a:latin typeface="Arial"/>
              <a:cs typeface="Arial"/>
            </a:endParaRPr>
          </a:p>
          <a:p>
            <a:pPr lvl="1" marL="890269" marR="5080" indent="-229235">
              <a:lnSpc>
                <a:spcPts val="2380"/>
              </a:lnSpc>
              <a:spcBef>
                <a:spcPts val="590"/>
              </a:spcBef>
              <a:buClr>
                <a:srgbClr val="E66C7C"/>
              </a:buClr>
              <a:buChar char="▪"/>
              <a:tabLst>
                <a:tab pos="890269" algn="l"/>
                <a:tab pos="890905" algn="l"/>
              </a:tabLst>
            </a:pPr>
            <a:r>
              <a:rPr dirty="0" sz="2000" spc="-55">
                <a:latin typeface="Arial"/>
                <a:cs typeface="Arial"/>
              </a:rPr>
              <a:t>Ratio</a:t>
            </a:r>
            <a:r>
              <a:rPr dirty="0" sz="2000" spc="-180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number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transactions</a:t>
            </a:r>
            <a:r>
              <a:rPr dirty="0" sz="2000" spc="-190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that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contain</a:t>
            </a:r>
            <a:r>
              <a:rPr dirty="0" sz="2000" spc="-254">
                <a:latin typeface="Arial"/>
                <a:cs typeface="Arial"/>
              </a:rPr>
              <a:t> </a:t>
            </a:r>
            <a:r>
              <a:rPr dirty="0" sz="2000" spc="-165">
                <a:latin typeface="Arial"/>
                <a:cs typeface="Arial"/>
              </a:rPr>
              <a:t>X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20">
                <a:latin typeface="Symbol"/>
                <a:cs typeface="Symbol"/>
              </a:rPr>
              <a:t></a:t>
            </a:r>
            <a:r>
              <a:rPr dirty="0" sz="2000" spc="20">
                <a:latin typeface="Arial"/>
                <a:cs typeface="Arial"/>
              </a:rPr>
              <a:t>Y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45">
                <a:latin typeface="Arial"/>
                <a:cs typeface="Arial"/>
              </a:rPr>
              <a:t>to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  </a:t>
            </a:r>
            <a:r>
              <a:rPr dirty="0" sz="2000" spc="-55">
                <a:latin typeface="Arial"/>
                <a:cs typeface="Arial"/>
              </a:rPr>
              <a:t>number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that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contain</a:t>
            </a:r>
            <a:r>
              <a:rPr dirty="0" sz="2000" spc="-254">
                <a:latin typeface="Arial"/>
                <a:cs typeface="Arial"/>
              </a:rPr>
              <a:t> </a:t>
            </a:r>
            <a:r>
              <a:rPr dirty="0" sz="2000" spc="-165">
                <a:latin typeface="Arial"/>
                <a:cs typeface="Arial"/>
              </a:rPr>
              <a:t>X</a:t>
            </a:r>
            <a:endParaRPr sz="2000">
              <a:latin typeface="Arial"/>
              <a:cs typeface="Arial"/>
            </a:endParaRPr>
          </a:p>
          <a:p>
            <a:pPr lvl="1" marL="890269" marR="200025" indent="-229235">
              <a:lnSpc>
                <a:spcPct val="100000"/>
              </a:lnSpc>
              <a:spcBef>
                <a:spcPts val="400"/>
              </a:spcBef>
              <a:buClr>
                <a:srgbClr val="E66C7C"/>
              </a:buClr>
              <a:buChar char="▪"/>
              <a:tabLst>
                <a:tab pos="890269" algn="l"/>
                <a:tab pos="890905" algn="l"/>
              </a:tabLst>
            </a:pPr>
            <a:r>
              <a:rPr dirty="0" sz="2000" spc="-45">
                <a:latin typeface="Arial"/>
                <a:cs typeface="Arial"/>
              </a:rPr>
              <a:t>Conditional</a:t>
            </a:r>
            <a:r>
              <a:rPr dirty="0" sz="2000" spc="-20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probability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that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a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transaction</a:t>
            </a:r>
            <a:r>
              <a:rPr dirty="0" sz="2000" spc="-195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having</a:t>
            </a:r>
            <a:r>
              <a:rPr dirty="0" sz="2000" spc="-250">
                <a:latin typeface="Arial"/>
                <a:cs typeface="Arial"/>
              </a:rPr>
              <a:t> </a:t>
            </a:r>
            <a:r>
              <a:rPr dirty="0" sz="2000" spc="-165">
                <a:latin typeface="Arial"/>
                <a:cs typeface="Arial"/>
              </a:rPr>
              <a:t>X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also  </a:t>
            </a:r>
            <a:r>
              <a:rPr dirty="0" sz="2000" spc="-60">
                <a:latin typeface="Arial"/>
                <a:cs typeface="Arial"/>
              </a:rPr>
              <a:t>contains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150" i="1">
                <a:latin typeface="Arial"/>
                <a:cs typeface="Arial"/>
              </a:rPr>
              <a:t>Y</a:t>
            </a:r>
            <a:r>
              <a:rPr dirty="0" sz="2000" spc="-15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90507" y="1600200"/>
            <a:ext cx="5925185" cy="3311525"/>
            <a:chOff x="1690507" y="1600200"/>
            <a:chExt cx="5925185" cy="3311525"/>
          </a:xfrm>
        </p:grpSpPr>
        <p:sp>
          <p:nvSpPr>
            <p:cNvPr id="3" name="object 3"/>
            <p:cNvSpPr/>
            <p:nvPr/>
          </p:nvSpPr>
          <p:spPr>
            <a:xfrm>
              <a:off x="1690507" y="3130296"/>
              <a:ext cx="5924920" cy="17808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981199" y="1600200"/>
              <a:ext cx="5506211" cy="21808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263" y="559308"/>
            <a:ext cx="6161532" cy="554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8236" y="1837689"/>
            <a:ext cx="7846059" cy="3379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32105" marR="360680" indent="-320040">
              <a:lnSpc>
                <a:spcPct val="100000"/>
              </a:lnSpc>
              <a:spcBef>
                <a:spcPts val="105"/>
              </a:spcBef>
              <a:buClr>
                <a:srgbClr val="EFAC00"/>
              </a:buClr>
              <a:buSzPct val="80000"/>
              <a:buChar char=""/>
              <a:tabLst>
                <a:tab pos="332105" algn="l"/>
                <a:tab pos="332740" algn="l"/>
              </a:tabLst>
            </a:pPr>
            <a:r>
              <a:rPr dirty="0" sz="2000" spc="-80">
                <a:latin typeface="Arial"/>
                <a:cs typeface="Arial"/>
              </a:rPr>
              <a:t>Three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kinds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data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warehouse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applications:</a:t>
            </a:r>
            <a:r>
              <a:rPr dirty="0" sz="2000" spc="-19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information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processing,  </a:t>
            </a:r>
            <a:r>
              <a:rPr dirty="0" sz="2000" spc="-45">
                <a:latin typeface="Arial"/>
                <a:cs typeface="Arial"/>
              </a:rPr>
              <a:t>analytical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processing,</a:t>
            </a:r>
            <a:r>
              <a:rPr dirty="0" sz="2000" spc="-210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data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mining:</a:t>
            </a:r>
            <a:endParaRPr sz="2000">
              <a:latin typeface="Arial"/>
              <a:cs typeface="Arial"/>
            </a:endParaRPr>
          </a:p>
          <a:p>
            <a:pPr marL="332105" marR="293370" indent="-320040">
              <a:lnSpc>
                <a:spcPct val="100000"/>
              </a:lnSpc>
              <a:buClr>
                <a:srgbClr val="EFAC00"/>
              </a:buClr>
              <a:buSzPct val="80000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2000" spc="-60" b="1">
                <a:latin typeface="Trebuchet MS"/>
                <a:cs typeface="Trebuchet MS"/>
              </a:rPr>
              <a:t>Information</a:t>
            </a:r>
            <a:r>
              <a:rPr dirty="0" sz="2000" spc="-170" b="1">
                <a:latin typeface="Trebuchet MS"/>
                <a:cs typeface="Trebuchet MS"/>
              </a:rPr>
              <a:t> </a:t>
            </a:r>
            <a:r>
              <a:rPr dirty="0" sz="2000" spc="-60" b="1">
                <a:latin typeface="Trebuchet MS"/>
                <a:cs typeface="Trebuchet MS"/>
              </a:rPr>
              <a:t>processing</a:t>
            </a:r>
            <a:r>
              <a:rPr dirty="0" sz="2000" spc="-60">
                <a:latin typeface="Arial"/>
                <a:cs typeface="Arial"/>
              </a:rPr>
              <a:t>: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supports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querying,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 spc="-95">
                <a:latin typeface="Arial"/>
                <a:cs typeface="Arial"/>
              </a:rPr>
              <a:t>basic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statistical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analysis, 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reporting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using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crosstabs,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tables,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charts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or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graphs.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EFAC00"/>
              </a:buClr>
              <a:buFont typeface="Arial"/>
              <a:buChar char=""/>
            </a:pPr>
            <a:endParaRPr sz="205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80000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2000" spc="-60" b="1">
                <a:latin typeface="Trebuchet MS"/>
                <a:cs typeface="Trebuchet MS"/>
              </a:rPr>
              <a:t>Analytical</a:t>
            </a:r>
            <a:r>
              <a:rPr dirty="0" sz="2000" spc="-229" b="1">
                <a:latin typeface="Trebuchet MS"/>
                <a:cs typeface="Trebuchet MS"/>
              </a:rPr>
              <a:t> </a:t>
            </a:r>
            <a:r>
              <a:rPr dirty="0" sz="2000" spc="-60" b="1">
                <a:latin typeface="Trebuchet MS"/>
                <a:cs typeface="Trebuchet MS"/>
              </a:rPr>
              <a:t>processing</a:t>
            </a:r>
            <a:r>
              <a:rPr dirty="0" sz="2000" spc="-60">
                <a:latin typeface="Arial"/>
                <a:cs typeface="Arial"/>
              </a:rPr>
              <a:t>: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supports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95">
                <a:latin typeface="Arial"/>
                <a:cs typeface="Arial"/>
              </a:rPr>
              <a:t>basic</a:t>
            </a:r>
            <a:r>
              <a:rPr dirty="0" sz="2000" spc="-254">
                <a:latin typeface="Arial"/>
                <a:cs typeface="Arial"/>
              </a:rPr>
              <a:t> </a:t>
            </a:r>
            <a:r>
              <a:rPr dirty="0" sz="2000" spc="-110">
                <a:latin typeface="Arial"/>
                <a:cs typeface="Arial"/>
              </a:rPr>
              <a:t>OLAP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operations,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including</a:t>
            </a:r>
            <a:r>
              <a:rPr dirty="0" sz="2000" spc="-180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slice-</a:t>
            </a:r>
            <a:endParaRPr sz="2000">
              <a:latin typeface="Arial"/>
              <a:cs typeface="Arial"/>
            </a:endParaRPr>
          </a:p>
          <a:p>
            <a:pPr marL="332105">
              <a:lnSpc>
                <a:spcPct val="100000"/>
              </a:lnSpc>
              <a:spcBef>
                <a:spcPts val="5"/>
              </a:spcBef>
            </a:pPr>
            <a:r>
              <a:rPr dirty="0" sz="2000" spc="-60">
                <a:latin typeface="Arial"/>
                <a:cs typeface="Arial"/>
              </a:rPr>
              <a:t>and-dice,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drill-down,</a:t>
            </a:r>
            <a:r>
              <a:rPr dirty="0" sz="2000" spc="-18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roll-up,</a:t>
            </a:r>
            <a:r>
              <a:rPr dirty="0" sz="2000" spc="-180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pivoting.</a:t>
            </a:r>
            <a:endParaRPr sz="2000">
              <a:latin typeface="Arial"/>
              <a:cs typeface="Arial"/>
            </a:endParaRPr>
          </a:p>
          <a:p>
            <a:pPr marL="332105" marR="5080" indent="-320040">
              <a:lnSpc>
                <a:spcPct val="100000"/>
              </a:lnSpc>
              <a:buClr>
                <a:srgbClr val="EFAC00"/>
              </a:buClr>
              <a:buSzPct val="80000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2000" spc="-5" b="1">
                <a:latin typeface="Trebuchet MS"/>
                <a:cs typeface="Trebuchet MS"/>
              </a:rPr>
              <a:t>Data</a:t>
            </a:r>
            <a:r>
              <a:rPr dirty="0" sz="2000" spc="-204" b="1">
                <a:latin typeface="Trebuchet MS"/>
                <a:cs typeface="Trebuchet MS"/>
              </a:rPr>
              <a:t> </a:t>
            </a:r>
            <a:r>
              <a:rPr dirty="0" sz="2000" spc="-40" b="1">
                <a:latin typeface="Trebuchet MS"/>
                <a:cs typeface="Trebuchet MS"/>
              </a:rPr>
              <a:t>mining</a:t>
            </a:r>
            <a:r>
              <a:rPr dirty="0" sz="2000" spc="-40">
                <a:latin typeface="Arial"/>
                <a:cs typeface="Arial"/>
              </a:rPr>
              <a:t>:</a:t>
            </a:r>
            <a:r>
              <a:rPr dirty="0" sz="2000" spc="-190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supports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knowledge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discovery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by</a:t>
            </a:r>
            <a:r>
              <a:rPr dirty="0" sz="2000" spc="254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finding</a:t>
            </a:r>
            <a:r>
              <a:rPr dirty="0" sz="2000" spc="-18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hidden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patterns  </a:t>
            </a:r>
            <a:r>
              <a:rPr dirty="0" sz="2000" spc="-80">
                <a:latin typeface="Arial"/>
                <a:cs typeface="Arial"/>
              </a:rPr>
              <a:t>and associations, </a:t>
            </a:r>
            <a:r>
              <a:rPr dirty="0" sz="2000" spc="-40">
                <a:latin typeface="Arial"/>
                <a:cs typeface="Arial"/>
              </a:rPr>
              <a:t>constructing </a:t>
            </a:r>
            <a:r>
              <a:rPr dirty="0" sz="2000" spc="-45">
                <a:latin typeface="Arial"/>
                <a:cs typeface="Arial"/>
              </a:rPr>
              <a:t>analytical </a:t>
            </a:r>
            <a:r>
              <a:rPr dirty="0" sz="2000" spc="-60">
                <a:latin typeface="Arial"/>
                <a:cs typeface="Arial"/>
              </a:rPr>
              <a:t>models, </a:t>
            </a:r>
            <a:r>
              <a:rPr dirty="0" sz="2000" spc="-25">
                <a:latin typeface="Arial"/>
                <a:cs typeface="Arial"/>
              </a:rPr>
              <a:t>performing  </a:t>
            </a:r>
            <a:r>
              <a:rPr dirty="0" sz="2000" spc="-55">
                <a:latin typeface="Arial"/>
                <a:cs typeface="Arial"/>
              </a:rPr>
              <a:t>classification </a:t>
            </a:r>
            <a:r>
              <a:rPr dirty="0" sz="2000" spc="-80">
                <a:latin typeface="Arial"/>
                <a:cs typeface="Arial"/>
              </a:rPr>
              <a:t>and </a:t>
            </a:r>
            <a:r>
              <a:rPr dirty="0" sz="2000" spc="-25">
                <a:latin typeface="Arial"/>
                <a:cs typeface="Arial"/>
              </a:rPr>
              <a:t>prediction, </a:t>
            </a:r>
            <a:r>
              <a:rPr dirty="0" sz="2000" spc="-80">
                <a:latin typeface="Arial"/>
                <a:cs typeface="Arial"/>
              </a:rPr>
              <a:t>and </a:t>
            </a:r>
            <a:r>
              <a:rPr dirty="0" sz="2000" spc="-50">
                <a:latin typeface="Arial"/>
                <a:cs typeface="Arial"/>
              </a:rPr>
              <a:t>presenting </a:t>
            </a:r>
            <a:r>
              <a:rPr dirty="0" sz="2000" spc="-15">
                <a:latin typeface="Arial"/>
                <a:cs typeface="Arial"/>
              </a:rPr>
              <a:t>the </a:t>
            </a:r>
            <a:r>
              <a:rPr dirty="0" sz="2000" spc="-20">
                <a:latin typeface="Arial"/>
                <a:cs typeface="Arial"/>
              </a:rPr>
              <a:t>mining </a:t>
            </a:r>
            <a:r>
              <a:rPr dirty="0" sz="2000" spc="-60">
                <a:latin typeface="Arial"/>
                <a:cs typeface="Arial"/>
              </a:rPr>
              <a:t>results </a:t>
            </a:r>
            <a:r>
              <a:rPr dirty="0" sz="2000" spc="-70">
                <a:latin typeface="Arial"/>
                <a:cs typeface="Arial"/>
              </a:rPr>
              <a:t>using  </a:t>
            </a:r>
            <a:r>
              <a:rPr dirty="0" sz="2000" spc="-45">
                <a:latin typeface="Arial"/>
                <a:cs typeface="Arial"/>
              </a:rPr>
              <a:t>visualization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tools.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507990"/>
            <a:chOff x="0" y="0"/>
            <a:chExt cx="9144000" cy="5507990"/>
          </a:xfrm>
        </p:grpSpPr>
        <p:sp>
          <p:nvSpPr>
            <p:cNvPr id="3" name="object 3"/>
            <p:cNvSpPr/>
            <p:nvPr/>
          </p:nvSpPr>
          <p:spPr>
            <a:xfrm>
              <a:off x="589787" y="565404"/>
              <a:ext cx="7206996" cy="5425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19200" y="1447800"/>
              <a:ext cx="7772400" cy="40599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9852" y="545591"/>
            <a:ext cx="4657344" cy="341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6821" y="1533271"/>
            <a:ext cx="629158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2105" algn="l"/>
              </a:tabLst>
            </a:pPr>
            <a:r>
              <a:rPr dirty="0" sz="1900" spc="-484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pc="-70" b="1">
                <a:latin typeface="Trebuchet MS"/>
                <a:cs typeface="Trebuchet MS"/>
              </a:rPr>
              <a:t>Database-oriented</a:t>
            </a:r>
            <a:r>
              <a:rPr dirty="0" spc="-270" b="1">
                <a:latin typeface="Trebuchet MS"/>
                <a:cs typeface="Trebuchet MS"/>
              </a:rPr>
              <a:t> </a:t>
            </a:r>
            <a:r>
              <a:rPr dirty="0" spc="-45" b="1">
                <a:latin typeface="Trebuchet MS"/>
                <a:cs typeface="Trebuchet MS"/>
              </a:rPr>
              <a:t>data</a:t>
            </a:r>
            <a:r>
              <a:rPr dirty="0" spc="-240" b="1">
                <a:latin typeface="Trebuchet MS"/>
                <a:cs typeface="Trebuchet MS"/>
              </a:rPr>
              <a:t> </a:t>
            </a:r>
            <a:r>
              <a:rPr dirty="0" spc="-55" b="1">
                <a:latin typeface="Trebuchet MS"/>
                <a:cs typeface="Trebuchet MS"/>
              </a:rPr>
              <a:t>sets</a:t>
            </a:r>
            <a:r>
              <a:rPr dirty="0" spc="-265" b="1">
                <a:latin typeface="Trebuchet MS"/>
                <a:cs typeface="Trebuchet MS"/>
              </a:rPr>
              <a:t> </a:t>
            </a:r>
            <a:r>
              <a:rPr dirty="0" spc="-65" b="1">
                <a:latin typeface="Trebuchet MS"/>
                <a:cs typeface="Trebuchet MS"/>
              </a:rPr>
              <a:t>and</a:t>
            </a:r>
            <a:r>
              <a:rPr dirty="0" spc="-225" b="1">
                <a:latin typeface="Trebuchet MS"/>
                <a:cs typeface="Trebuchet MS"/>
              </a:rPr>
              <a:t> </a:t>
            </a:r>
            <a:r>
              <a:rPr dirty="0" spc="-80" b="1">
                <a:latin typeface="Trebuchet MS"/>
                <a:cs typeface="Trebuchet MS"/>
              </a:rPr>
              <a:t>applications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6821" y="2060829"/>
            <a:ext cx="7003415" cy="44646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25475" indent="-275590">
              <a:lnSpc>
                <a:spcPct val="100000"/>
              </a:lnSpc>
              <a:spcBef>
                <a:spcPts val="105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60">
                <a:latin typeface="Arial"/>
                <a:cs typeface="Arial"/>
              </a:rPr>
              <a:t>Relational</a:t>
            </a:r>
            <a:r>
              <a:rPr dirty="0" sz="2000" spc="-190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database,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data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warehouse,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transactional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database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79166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2400" spc="-75" b="1">
                <a:latin typeface="Trebuchet MS"/>
                <a:cs typeface="Trebuchet MS"/>
              </a:rPr>
              <a:t>Advanced</a:t>
            </a:r>
            <a:r>
              <a:rPr dirty="0" sz="2400" spc="-229" b="1">
                <a:latin typeface="Trebuchet MS"/>
                <a:cs typeface="Trebuchet MS"/>
              </a:rPr>
              <a:t> </a:t>
            </a:r>
            <a:r>
              <a:rPr dirty="0" sz="2400" spc="-50" b="1">
                <a:latin typeface="Trebuchet MS"/>
                <a:cs typeface="Trebuchet MS"/>
              </a:rPr>
              <a:t>data</a:t>
            </a:r>
            <a:r>
              <a:rPr dirty="0" sz="2400" spc="-235" b="1">
                <a:latin typeface="Trebuchet MS"/>
                <a:cs typeface="Trebuchet MS"/>
              </a:rPr>
              <a:t> </a:t>
            </a:r>
            <a:r>
              <a:rPr dirty="0" sz="2400" spc="-55" b="1">
                <a:latin typeface="Trebuchet MS"/>
                <a:cs typeface="Trebuchet MS"/>
              </a:rPr>
              <a:t>sets</a:t>
            </a:r>
            <a:r>
              <a:rPr dirty="0" sz="2400" spc="-245" b="1">
                <a:latin typeface="Trebuchet MS"/>
                <a:cs typeface="Trebuchet MS"/>
              </a:rPr>
              <a:t> </a:t>
            </a:r>
            <a:r>
              <a:rPr dirty="0" sz="2400" spc="-65" b="1">
                <a:latin typeface="Trebuchet MS"/>
                <a:cs typeface="Trebuchet MS"/>
              </a:rPr>
              <a:t>and</a:t>
            </a:r>
            <a:r>
              <a:rPr dirty="0" sz="2400" spc="-215" b="1">
                <a:latin typeface="Trebuchet MS"/>
                <a:cs typeface="Trebuchet MS"/>
              </a:rPr>
              <a:t> </a:t>
            </a:r>
            <a:r>
              <a:rPr dirty="0" sz="2400" spc="-90" b="1">
                <a:latin typeface="Trebuchet MS"/>
                <a:cs typeface="Trebuchet MS"/>
              </a:rPr>
              <a:t>advanced</a:t>
            </a:r>
            <a:r>
              <a:rPr dirty="0" sz="2400" spc="-245" b="1">
                <a:latin typeface="Trebuchet MS"/>
                <a:cs typeface="Trebuchet MS"/>
              </a:rPr>
              <a:t> </a:t>
            </a:r>
            <a:r>
              <a:rPr dirty="0" sz="2400" spc="-80" b="1">
                <a:latin typeface="Trebuchet MS"/>
                <a:cs typeface="Trebuchet MS"/>
              </a:rPr>
              <a:t>applications</a:t>
            </a:r>
            <a:endParaRPr sz="2400">
              <a:latin typeface="Trebuchet MS"/>
              <a:cs typeface="Trebuchet MS"/>
            </a:endParaRPr>
          </a:p>
          <a:p>
            <a:pPr lvl="1" marL="625475" indent="-275590">
              <a:lnSpc>
                <a:spcPct val="100000"/>
              </a:lnSpc>
              <a:spcBef>
                <a:spcPts val="1275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50">
                <a:latin typeface="Arial"/>
                <a:cs typeface="Arial"/>
              </a:rPr>
              <a:t>Object-Relational</a:t>
            </a:r>
            <a:r>
              <a:rPr dirty="0" sz="2000" spc="-185">
                <a:latin typeface="Arial"/>
                <a:cs typeface="Arial"/>
              </a:rPr>
              <a:t> </a:t>
            </a:r>
            <a:r>
              <a:rPr dirty="0" sz="2000" spc="-100">
                <a:latin typeface="Arial"/>
                <a:cs typeface="Arial"/>
              </a:rPr>
              <a:t>Databases</a:t>
            </a:r>
            <a:endParaRPr sz="2000">
              <a:latin typeface="Arial"/>
              <a:cs typeface="Arial"/>
            </a:endParaRPr>
          </a:p>
          <a:p>
            <a:pPr lvl="1" marL="625475" indent="-275590">
              <a:lnSpc>
                <a:spcPct val="100000"/>
              </a:lnSpc>
              <a:spcBef>
                <a:spcPts val="1205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75">
                <a:latin typeface="Arial"/>
                <a:cs typeface="Arial"/>
              </a:rPr>
              <a:t>Temporal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100">
                <a:latin typeface="Arial"/>
                <a:cs typeface="Arial"/>
              </a:rPr>
              <a:t>Databases</a:t>
            </a:r>
            <a:endParaRPr sz="2000">
              <a:latin typeface="Arial"/>
              <a:cs typeface="Arial"/>
            </a:endParaRPr>
          </a:p>
          <a:p>
            <a:pPr lvl="1" marL="625475" indent="-275590">
              <a:lnSpc>
                <a:spcPct val="100000"/>
              </a:lnSpc>
              <a:spcBef>
                <a:spcPts val="120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55">
                <a:latin typeface="Arial"/>
                <a:cs typeface="Arial"/>
              </a:rPr>
              <a:t>Spatial</a:t>
            </a:r>
            <a:r>
              <a:rPr dirty="0" sz="2000" spc="-195">
                <a:latin typeface="Arial"/>
                <a:cs typeface="Arial"/>
              </a:rPr>
              <a:t> </a:t>
            </a:r>
            <a:r>
              <a:rPr dirty="0" sz="2000" spc="-100">
                <a:latin typeface="Arial"/>
                <a:cs typeface="Arial"/>
              </a:rPr>
              <a:t>Databases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22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Spatiotemporal</a:t>
            </a:r>
            <a:r>
              <a:rPr dirty="0" sz="2000" spc="-185">
                <a:latin typeface="Arial"/>
                <a:cs typeface="Arial"/>
              </a:rPr>
              <a:t> </a:t>
            </a:r>
            <a:r>
              <a:rPr dirty="0" sz="2000" spc="-100">
                <a:latin typeface="Arial"/>
                <a:cs typeface="Arial"/>
              </a:rPr>
              <a:t>Databases</a:t>
            </a:r>
            <a:endParaRPr sz="2000">
              <a:latin typeface="Arial"/>
              <a:cs typeface="Arial"/>
            </a:endParaRPr>
          </a:p>
          <a:p>
            <a:pPr lvl="1" marL="625475" indent="-275590">
              <a:lnSpc>
                <a:spcPct val="100000"/>
              </a:lnSpc>
              <a:spcBef>
                <a:spcPts val="120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80">
                <a:latin typeface="Arial"/>
                <a:cs typeface="Arial"/>
              </a:rPr>
              <a:t>Text </a:t>
            </a:r>
            <a:r>
              <a:rPr dirty="0" sz="2000" spc="-95">
                <a:latin typeface="Arial"/>
                <a:cs typeface="Arial"/>
              </a:rPr>
              <a:t>databases </a:t>
            </a:r>
            <a:r>
              <a:rPr dirty="0" sz="2000" spc="-80">
                <a:latin typeface="Arial"/>
                <a:cs typeface="Arial"/>
              </a:rPr>
              <a:t>and </a:t>
            </a:r>
            <a:r>
              <a:rPr dirty="0" sz="2000" spc="-25">
                <a:latin typeface="Arial"/>
                <a:cs typeface="Arial"/>
              </a:rPr>
              <a:t>Multimedia</a:t>
            </a:r>
            <a:r>
              <a:rPr dirty="0" sz="2000" spc="-390">
                <a:latin typeface="Arial"/>
                <a:cs typeface="Arial"/>
              </a:rPr>
              <a:t> </a:t>
            </a:r>
            <a:r>
              <a:rPr dirty="0" sz="2000" spc="-95">
                <a:latin typeface="Arial"/>
                <a:cs typeface="Arial"/>
              </a:rPr>
              <a:t>databases</a:t>
            </a:r>
            <a:endParaRPr sz="2000">
              <a:latin typeface="Arial"/>
              <a:cs typeface="Arial"/>
            </a:endParaRPr>
          </a:p>
          <a:p>
            <a:pPr lvl="1" marL="625475" indent="-275590">
              <a:lnSpc>
                <a:spcPct val="100000"/>
              </a:lnSpc>
              <a:spcBef>
                <a:spcPts val="120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75">
                <a:latin typeface="Arial"/>
                <a:cs typeface="Arial"/>
              </a:rPr>
              <a:t>Heterogeneous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100">
                <a:latin typeface="Arial"/>
                <a:cs typeface="Arial"/>
              </a:rPr>
              <a:t>Databases</a:t>
            </a:r>
            <a:endParaRPr sz="2000">
              <a:latin typeface="Arial"/>
              <a:cs typeface="Arial"/>
            </a:endParaRPr>
          </a:p>
          <a:p>
            <a:pPr lvl="1" marL="625475" indent="-275590">
              <a:lnSpc>
                <a:spcPct val="100000"/>
              </a:lnSpc>
              <a:spcBef>
                <a:spcPts val="120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60">
                <a:latin typeface="Arial"/>
                <a:cs typeface="Arial"/>
              </a:rPr>
              <a:t>Data</a:t>
            </a:r>
            <a:r>
              <a:rPr dirty="0" sz="2000" spc="-220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Streams</a:t>
            </a:r>
            <a:endParaRPr sz="2000">
              <a:latin typeface="Arial"/>
              <a:cs typeface="Arial"/>
            </a:endParaRPr>
          </a:p>
          <a:p>
            <a:pPr lvl="1" marL="625475" indent="-275590">
              <a:lnSpc>
                <a:spcPct val="100000"/>
              </a:lnSpc>
              <a:spcBef>
                <a:spcPts val="120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95">
                <a:latin typeface="Arial"/>
                <a:cs typeface="Arial"/>
              </a:rPr>
              <a:t>The</a:t>
            </a:r>
            <a:r>
              <a:rPr dirty="0" sz="2000" spc="-270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World-Wide</a:t>
            </a:r>
            <a:r>
              <a:rPr dirty="0" sz="2000" spc="-270">
                <a:latin typeface="Arial"/>
                <a:cs typeface="Arial"/>
              </a:rPr>
              <a:t> </a:t>
            </a:r>
            <a:r>
              <a:rPr dirty="0" sz="2000" spc="-120">
                <a:latin typeface="Arial"/>
                <a:cs typeface="Arial"/>
              </a:rPr>
              <a:t>Web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277368"/>
            <a:ext cx="3107436" cy="487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81659" y="1837689"/>
            <a:ext cx="8006715" cy="3394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68935" marR="377825" indent="-320040">
              <a:lnSpc>
                <a:spcPct val="100000"/>
              </a:lnSpc>
              <a:spcBef>
                <a:spcPts val="105"/>
              </a:spcBef>
              <a:buClr>
                <a:srgbClr val="EFAC00"/>
              </a:buClr>
              <a:buSzPct val="80000"/>
              <a:buChar char=""/>
              <a:tabLst>
                <a:tab pos="368935" algn="l"/>
                <a:tab pos="369570" algn="l"/>
              </a:tabLst>
            </a:pPr>
            <a:r>
              <a:rPr dirty="0" sz="2000" spc="-85">
                <a:latin typeface="Arial"/>
                <a:cs typeface="Arial"/>
              </a:rPr>
              <a:t>This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component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performs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operations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required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 spc="45">
                <a:latin typeface="Arial"/>
                <a:cs typeface="Arial"/>
              </a:rPr>
              <a:t>to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extract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load  </a:t>
            </a:r>
            <a:r>
              <a:rPr dirty="0" sz="2000" spc="-90">
                <a:latin typeface="Arial"/>
                <a:cs typeface="Arial"/>
              </a:rPr>
              <a:t>process.</a:t>
            </a:r>
            <a:endParaRPr sz="2000">
              <a:latin typeface="Arial"/>
              <a:cs typeface="Arial"/>
            </a:endParaRPr>
          </a:p>
          <a:p>
            <a:pPr marL="368935" marR="467995" indent="-320040">
              <a:lnSpc>
                <a:spcPct val="100000"/>
              </a:lnSpc>
              <a:buClr>
                <a:srgbClr val="EFAC00"/>
              </a:buClr>
              <a:buSzPct val="80000"/>
              <a:buChar char=""/>
              <a:tabLst>
                <a:tab pos="368935" algn="l"/>
                <a:tab pos="369570" algn="l"/>
              </a:tabLst>
            </a:pPr>
            <a:r>
              <a:rPr dirty="0" sz="2000" spc="-95">
                <a:latin typeface="Arial"/>
                <a:cs typeface="Arial"/>
              </a:rPr>
              <a:t>The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size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complexity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load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manager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varies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between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specific  </a:t>
            </a:r>
            <a:r>
              <a:rPr dirty="0" sz="2000" spc="-50">
                <a:latin typeface="Arial"/>
                <a:cs typeface="Arial"/>
              </a:rPr>
              <a:t>solutions</a:t>
            </a:r>
            <a:r>
              <a:rPr dirty="0" sz="2000" spc="-18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from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one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data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warehouse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45">
                <a:latin typeface="Arial"/>
                <a:cs typeface="Arial"/>
              </a:rPr>
              <a:t>to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other.</a:t>
            </a:r>
            <a:endParaRPr sz="2000">
              <a:latin typeface="Arial"/>
              <a:cs typeface="Arial"/>
            </a:endParaRPr>
          </a:p>
          <a:p>
            <a:pPr marL="295910" indent="-283845">
              <a:lnSpc>
                <a:spcPct val="100000"/>
              </a:lnSpc>
              <a:spcBef>
                <a:spcPts val="600"/>
              </a:spcBef>
              <a:buClr>
                <a:srgbClr val="5FB5CC"/>
              </a:buClr>
              <a:buSzPct val="80000"/>
              <a:buChar char=""/>
              <a:tabLst>
                <a:tab pos="295910" algn="l"/>
                <a:tab pos="296545" algn="l"/>
              </a:tabLst>
            </a:pPr>
            <a:r>
              <a:rPr dirty="0" sz="2000" spc="-95">
                <a:latin typeface="Arial"/>
                <a:cs typeface="Arial"/>
              </a:rPr>
              <a:t>The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load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manager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performs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following</a:t>
            </a:r>
            <a:r>
              <a:rPr dirty="0" sz="2000" spc="-190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functions:</a:t>
            </a:r>
            <a:endParaRPr sz="2000">
              <a:latin typeface="Arial"/>
              <a:cs typeface="Arial"/>
            </a:endParaRPr>
          </a:p>
          <a:p>
            <a:pPr lvl="1" marL="661670" indent="-274955">
              <a:lnSpc>
                <a:spcPct val="100000"/>
              </a:lnSpc>
              <a:spcBef>
                <a:spcPts val="48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61670" algn="l"/>
                <a:tab pos="662305" algn="l"/>
              </a:tabLst>
            </a:pPr>
            <a:r>
              <a:rPr dirty="0" sz="2000" spc="-95">
                <a:latin typeface="Arial"/>
                <a:cs typeface="Arial"/>
              </a:rPr>
              <a:t>The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load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manager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performs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following</a:t>
            </a:r>
            <a:r>
              <a:rPr dirty="0" sz="2000" spc="-19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functions:</a:t>
            </a:r>
            <a:endParaRPr sz="2000">
              <a:latin typeface="Arial"/>
              <a:cs typeface="Arial"/>
            </a:endParaRPr>
          </a:p>
          <a:p>
            <a:pPr lvl="1" marL="661670" indent="-274955">
              <a:lnSpc>
                <a:spcPct val="100000"/>
              </a:lnSpc>
              <a:spcBef>
                <a:spcPts val="48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61670" algn="l"/>
                <a:tab pos="662305" algn="l"/>
              </a:tabLst>
            </a:pPr>
            <a:r>
              <a:rPr dirty="0" sz="2000" spc="-45">
                <a:latin typeface="Arial"/>
                <a:cs typeface="Arial"/>
              </a:rPr>
              <a:t>Extract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data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from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95">
                <a:latin typeface="Arial"/>
                <a:cs typeface="Arial"/>
              </a:rPr>
              <a:t>source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system.</a:t>
            </a:r>
            <a:endParaRPr sz="2000">
              <a:latin typeface="Arial"/>
              <a:cs typeface="Arial"/>
            </a:endParaRPr>
          </a:p>
          <a:p>
            <a:pPr lvl="1" marL="661670" indent="-274955">
              <a:lnSpc>
                <a:spcPct val="100000"/>
              </a:lnSpc>
              <a:spcBef>
                <a:spcPts val="48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61670" algn="l"/>
                <a:tab pos="662305" algn="l"/>
              </a:tabLst>
            </a:pPr>
            <a:r>
              <a:rPr dirty="0" sz="2000" spc="-105">
                <a:latin typeface="Arial"/>
                <a:cs typeface="Arial"/>
              </a:rPr>
              <a:t>Fast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Load</a:t>
            </a:r>
            <a:r>
              <a:rPr dirty="0" sz="2000" spc="-18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extracted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data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into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temporary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data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store.</a:t>
            </a:r>
            <a:endParaRPr sz="2000">
              <a:latin typeface="Arial"/>
              <a:cs typeface="Arial"/>
            </a:endParaRPr>
          </a:p>
          <a:p>
            <a:pPr lvl="1" marL="661670" indent="-274955">
              <a:lnSpc>
                <a:spcPct val="100000"/>
              </a:lnSpc>
              <a:spcBef>
                <a:spcPts val="48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61670" algn="l"/>
                <a:tab pos="662305" algn="l"/>
              </a:tabLst>
            </a:pPr>
            <a:r>
              <a:rPr dirty="0" sz="2000" spc="-55">
                <a:latin typeface="Arial"/>
                <a:cs typeface="Arial"/>
              </a:rPr>
              <a:t>Perform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simple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transformations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into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structure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similar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45">
                <a:latin typeface="Arial"/>
                <a:cs typeface="Arial"/>
              </a:rPr>
              <a:t>to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one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in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endParaRPr sz="2000">
              <a:latin typeface="Arial"/>
              <a:cs typeface="Arial"/>
            </a:endParaRPr>
          </a:p>
          <a:p>
            <a:pPr marL="661670">
              <a:lnSpc>
                <a:spcPct val="100000"/>
              </a:lnSpc>
            </a:pPr>
            <a:r>
              <a:rPr dirty="0" sz="2000" spc="-45">
                <a:latin typeface="Arial"/>
                <a:cs typeface="Arial"/>
              </a:rPr>
              <a:t>data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warehouse.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163" y="565404"/>
            <a:ext cx="5091684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8236" y="1837689"/>
            <a:ext cx="7914005" cy="3623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32105" marR="5080" indent="-320040">
              <a:lnSpc>
                <a:spcPct val="100000"/>
              </a:lnSpc>
              <a:spcBef>
                <a:spcPts val="105"/>
              </a:spcBef>
              <a:buClr>
                <a:srgbClr val="EFAC00"/>
              </a:buClr>
              <a:buSzPct val="80000"/>
              <a:buChar char=""/>
              <a:tabLst>
                <a:tab pos="332105" algn="l"/>
                <a:tab pos="332740" algn="l"/>
              </a:tabLst>
            </a:pPr>
            <a:r>
              <a:rPr dirty="0" sz="2000" spc="-65">
                <a:latin typeface="Arial"/>
                <a:cs typeface="Arial"/>
              </a:rPr>
              <a:t>A </a:t>
            </a:r>
            <a:r>
              <a:rPr dirty="0" sz="2000" spc="-85">
                <a:latin typeface="Arial"/>
                <a:cs typeface="Arial"/>
              </a:rPr>
              <a:t>warehouse </a:t>
            </a:r>
            <a:r>
              <a:rPr dirty="0" sz="2000" spc="-70">
                <a:latin typeface="Arial"/>
                <a:cs typeface="Arial"/>
              </a:rPr>
              <a:t>manager </a:t>
            </a:r>
            <a:r>
              <a:rPr dirty="0" sz="2000" spc="-85">
                <a:latin typeface="Arial"/>
                <a:cs typeface="Arial"/>
              </a:rPr>
              <a:t>is </a:t>
            </a:r>
            <a:r>
              <a:rPr dirty="0" sz="2000" spc="-70">
                <a:latin typeface="Arial"/>
                <a:cs typeface="Arial"/>
              </a:rPr>
              <a:t>responsible </a:t>
            </a:r>
            <a:r>
              <a:rPr dirty="0" sz="2000" spc="10">
                <a:latin typeface="Arial"/>
                <a:cs typeface="Arial"/>
              </a:rPr>
              <a:t>for </a:t>
            </a:r>
            <a:r>
              <a:rPr dirty="0" sz="2000" spc="-15">
                <a:latin typeface="Arial"/>
                <a:cs typeface="Arial"/>
              </a:rPr>
              <a:t>the </a:t>
            </a:r>
            <a:r>
              <a:rPr dirty="0" sz="2000" spc="-85">
                <a:latin typeface="Arial"/>
                <a:cs typeface="Arial"/>
              </a:rPr>
              <a:t>warehouse </a:t>
            </a:r>
            <a:r>
              <a:rPr dirty="0" sz="2000" spc="-55">
                <a:latin typeface="Arial"/>
                <a:cs typeface="Arial"/>
              </a:rPr>
              <a:t>management  </a:t>
            </a:r>
            <a:r>
              <a:rPr dirty="0" sz="2000" spc="-90">
                <a:latin typeface="Arial"/>
                <a:cs typeface="Arial"/>
              </a:rPr>
              <a:t>process.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It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consists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third-party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system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software,</a:t>
            </a:r>
            <a:r>
              <a:rPr dirty="0" sz="2000" spc="-240">
                <a:latin typeface="Arial"/>
                <a:cs typeface="Arial"/>
              </a:rPr>
              <a:t> </a:t>
            </a:r>
            <a:r>
              <a:rPr dirty="0" sz="2000" spc="-265">
                <a:latin typeface="Arial"/>
                <a:cs typeface="Arial"/>
              </a:rPr>
              <a:t>C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programs,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shell  </a:t>
            </a:r>
            <a:r>
              <a:rPr dirty="0" sz="2000" spc="-55">
                <a:latin typeface="Arial"/>
                <a:cs typeface="Arial"/>
              </a:rPr>
              <a:t>scripts.</a:t>
            </a:r>
            <a:endParaRPr sz="2000">
              <a:latin typeface="Arial"/>
              <a:cs typeface="Arial"/>
            </a:endParaRPr>
          </a:p>
          <a:p>
            <a:pPr marL="332105" marR="12700" indent="-320040">
              <a:lnSpc>
                <a:spcPct val="100000"/>
              </a:lnSpc>
              <a:buClr>
                <a:srgbClr val="EFAC00"/>
              </a:buClr>
              <a:buSzPct val="80000"/>
              <a:buChar char=""/>
              <a:tabLst>
                <a:tab pos="332105" algn="l"/>
                <a:tab pos="332740" algn="l"/>
              </a:tabLst>
            </a:pPr>
            <a:r>
              <a:rPr dirty="0" sz="2000" spc="-95">
                <a:latin typeface="Arial"/>
                <a:cs typeface="Arial"/>
              </a:rPr>
              <a:t>The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size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complexity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warehouse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managers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varies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between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specific  </a:t>
            </a:r>
            <a:r>
              <a:rPr dirty="0" sz="2000" spc="-50">
                <a:latin typeface="Arial"/>
                <a:cs typeface="Arial"/>
              </a:rPr>
              <a:t>solutions.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EFAC00"/>
              </a:buClr>
              <a:buFont typeface="Arial"/>
              <a:buChar char=""/>
            </a:pPr>
            <a:endParaRPr sz="205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5"/>
              </a:spcBef>
              <a:buClr>
                <a:srgbClr val="EFAC00"/>
              </a:buClr>
              <a:buSzPct val="80000"/>
              <a:buChar char=""/>
              <a:tabLst>
                <a:tab pos="332105" algn="l"/>
                <a:tab pos="332740" algn="l"/>
              </a:tabLst>
            </a:pPr>
            <a:r>
              <a:rPr dirty="0" sz="2000" spc="-65">
                <a:latin typeface="Arial"/>
                <a:cs typeface="Arial"/>
              </a:rPr>
              <a:t>A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warehouse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manager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includes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following:</a:t>
            </a:r>
            <a:endParaRPr sz="2000">
              <a:latin typeface="Arial"/>
              <a:cs typeface="Arial"/>
            </a:endParaRPr>
          </a:p>
          <a:p>
            <a:pPr lvl="1" marL="625475" indent="-274955">
              <a:lnSpc>
                <a:spcPct val="100000"/>
              </a:lnSpc>
              <a:spcBef>
                <a:spcPts val="48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95">
                <a:latin typeface="Arial"/>
                <a:cs typeface="Arial"/>
              </a:rPr>
              <a:t>The </a:t>
            </a:r>
            <a:r>
              <a:rPr dirty="0" sz="2000" spc="-20">
                <a:latin typeface="Arial"/>
                <a:cs typeface="Arial"/>
              </a:rPr>
              <a:t>controlling</a:t>
            </a:r>
            <a:r>
              <a:rPr dirty="0" sz="2000" spc="-265">
                <a:latin typeface="Arial"/>
                <a:cs typeface="Arial"/>
              </a:rPr>
              <a:t> </a:t>
            </a:r>
            <a:r>
              <a:rPr dirty="0" sz="2000" spc="-100">
                <a:latin typeface="Arial"/>
                <a:cs typeface="Arial"/>
              </a:rPr>
              <a:t>process</a:t>
            </a:r>
            <a:endParaRPr sz="2000">
              <a:latin typeface="Arial"/>
              <a:cs typeface="Arial"/>
            </a:endParaRPr>
          </a:p>
          <a:p>
            <a:pPr lvl="1" marL="625475" indent="-274955">
              <a:lnSpc>
                <a:spcPct val="100000"/>
              </a:lnSpc>
              <a:spcBef>
                <a:spcPts val="48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50">
                <a:latin typeface="Arial"/>
                <a:cs typeface="Arial"/>
              </a:rPr>
              <a:t>Stored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procedures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or</a:t>
            </a:r>
            <a:r>
              <a:rPr dirty="0" sz="2000" spc="-235">
                <a:latin typeface="Arial"/>
                <a:cs typeface="Arial"/>
              </a:rPr>
              <a:t> </a:t>
            </a:r>
            <a:r>
              <a:rPr dirty="0" sz="2000" spc="-265">
                <a:latin typeface="Arial"/>
                <a:cs typeface="Arial"/>
              </a:rPr>
              <a:t>C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with</a:t>
            </a:r>
            <a:r>
              <a:rPr dirty="0" sz="2000" spc="-204">
                <a:latin typeface="Arial"/>
                <a:cs typeface="Arial"/>
              </a:rPr>
              <a:t> </a:t>
            </a:r>
            <a:r>
              <a:rPr dirty="0" sz="2000" spc="-130">
                <a:latin typeface="Arial"/>
                <a:cs typeface="Arial"/>
              </a:rPr>
              <a:t>SQL</a:t>
            </a:r>
            <a:endParaRPr sz="2000">
              <a:latin typeface="Arial"/>
              <a:cs typeface="Arial"/>
            </a:endParaRPr>
          </a:p>
          <a:p>
            <a:pPr lvl="1" marL="625475" indent="-274955">
              <a:lnSpc>
                <a:spcPct val="100000"/>
              </a:lnSpc>
              <a:spcBef>
                <a:spcPts val="48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95">
                <a:latin typeface="Arial"/>
                <a:cs typeface="Arial"/>
              </a:rPr>
              <a:t>Backup/Recovery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tool</a:t>
            </a:r>
            <a:endParaRPr sz="2000">
              <a:latin typeface="Arial"/>
              <a:cs typeface="Arial"/>
            </a:endParaRPr>
          </a:p>
          <a:p>
            <a:pPr lvl="1" marL="625475" indent="-274955">
              <a:lnSpc>
                <a:spcPct val="100000"/>
              </a:lnSpc>
              <a:spcBef>
                <a:spcPts val="48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130">
                <a:latin typeface="Arial"/>
                <a:cs typeface="Arial"/>
              </a:rPr>
              <a:t>SQL</a:t>
            </a:r>
            <a:r>
              <a:rPr dirty="0" sz="2000" spc="-225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Scripts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9976" y="294131"/>
            <a:ext cx="3474720" cy="478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8236" y="1837689"/>
            <a:ext cx="7959725" cy="1855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32105" marR="389255" indent="-320040">
              <a:lnSpc>
                <a:spcPct val="100000"/>
              </a:lnSpc>
              <a:spcBef>
                <a:spcPts val="105"/>
              </a:spcBef>
              <a:buClr>
                <a:srgbClr val="EFAC00"/>
              </a:buClr>
              <a:buSzPct val="80000"/>
              <a:buChar char=""/>
              <a:tabLst>
                <a:tab pos="332105" algn="l"/>
                <a:tab pos="332740" algn="l"/>
              </a:tabLst>
            </a:pPr>
            <a:r>
              <a:rPr dirty="0" sz="2000" spc="-65">
                <a:latin typeface="Arial"/>
                <a:cs typeface="Arial"/>
              </a:rPr>
              <a:t>Query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manager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is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responsible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for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directing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queries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 spc="45">
                <a:latin typeface="Arial"/>
                <a:cs typeface="Arial"/>
              </a:rPr>
              <a:t>to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suitable  </a:t>
            </a:r>
            <a:r>
              <a:rPr dirty="0" sz="2000" spc="-55">
                <a:latin typeface="Arial"/>
                <a:cs typeface="Arial"/>
              </a:rPr>
              <a:t>tables.</a:t>
            </a:r>
            <a:endParaRPr sz="2000">
              <a:latin typeface="Arial"/>
              <a:cs typeface="Arial"/>
            </a:endParaRPr>
          </a:p>
          <a:p>
            <a:pPr marL="332105" marR="52705" indent="-320040">
              <a:lnSpc>
                <a:spcPct val="100000"/>
              </a:lnSpc>
              <a:buClr>
                <a:srgbClr val="EFAC00"/>
              </a:buClr>
              <a:buSzPct val="80000"/>
              <a:buChar char=""/>
              <a:tabLst>
                <a:tab pos="332105" algn="l"/>
                <a:tab pos="332740" algn="l"/>
              </a:tabLst>
            </a:pPr>
            <a:r>
              <a:rPr dirty="0" sz="2000" spc="-95">
                <a:latin typeface="Arial"/>
                <a:cs typeface="Arial"/>
              </a:rPr>
              <a:t>By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directing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queries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 spc="45">
                <a:latin typeface="Arial"/>
                <a:cs typeface="Arial"/>
              </a:rPr>
              <a:t>to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appropriate</a:t>
            </a:r>
            <a:r>
              <a:rPr dirty="0" sz="2000" spc="-185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tables,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speed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querying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and  </a:t>
            </a:r>
            <a:r>
              <a:rPr dirty="0" sz="2000" spc="-95">
                <a:latin typeface="Arial"/>
                <a:cs typeface="Arial"/>
              </a:rPr>
              <a:t>response </a:t>
            </a:r>
            <a:r>
              <a:rPr dirty="0" sz="2000" spc="-40">
                <a:latin typeface="Arial"/>
                <a:cs typeface="Arial"/>
              </a:rPr>
              <a:t>generation</a:t>
            </a:r>
            <a:r>
              <a:rPr dirty="0" sz="2000" spc="-400">
                <a:latin typeface="Arial"/>
                <a:cs typeface="Arial"/>
              </a:rPr>
              <a:t> </a:t>
            </a:r>
            <a:r>
              <a:rPr dirty="0" sz="2000" spc="-110">
                <a:latin typeface="Arial"/>
                <a:cs typeface="Arial"/>
              </a:rPr>
              <a:t>can </a:t>
            </a:r>
            <a:r>
              <a:rPr dirty="0" sz="2000" spc="-80">
                <a:latin typeface="Arial"/>
                <a:cs typeface="Arial"/>
              </a:rPr>
              <a:t>be </a:t>
            </a:r>
            <a:r>
              <a:rPr dirty="0" sz="2000" spc="-85">
                <a:latin typeface="Arial"/>
                <a:cs typeface="Arial"/>
              </a:rPr>
              <a:t>increased.</a:t>
            </a:r>
            <a:endParaRPr sz="20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80000"/>
              <a:buChar char=""/>
              <a:tabLst>
                <a:tab pos="332105" algn="l"/>
                <a:tab pos="332740" algn="l"/>
              </a:tabLst>
            </a:pPr>
            <a:r>
              <a:rPr dirty="0" sz="2000" spc="-65">
                <a:latin typeface="Arial"/>
                <a:cs typeface="Arial"/>
              </a:rPr>
              <a:t>Query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manager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is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responsible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for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scheduling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execution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queries</a:t>
            </a:r>
            <a:endParaRPr sz="2000">
              <a:latin typeface="Arial"/>
              <a:cs typeface="Arial"/>
            </a:endParaRPr>
          </a:p>
          <a:p>
            <a:pPr marL="332105">
              <a:lnSpc>
                <a:spcPct val="100000"/>
              </a:lnSpc>
            </a:pPr>
            <a:r>
              <a:rPr dirty="0" sz="2000" spc="-85">
                <a:latin typeface="Arial"/>
                <a:cs typeface="Arial"/>
              </a:rPr>
              <a:t>posed </a:t>
            </a:r>
            <a:r>
              <a:rPr dirty="0" sz="2000" spc="-45">
                <a:latin typeface="Arial"/>
                <a:cs typeface="Arial"/>
              </a:rPr>
              <a:t>by </a:t>
            </a:r>
            <a:r>
              <a:rPr dirty="0" sz="2000" spc="-10">
                <a:latin typeface="Arial"/>
                <a:cs typeface="Arial"/>
              </a:rPr>
              <a:t>the</a:t>
            </a:r>
            <a:r>
              <a:rPr dirty="0" sz="2000" spc="-350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user.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3212" y="565404"/>
            <a:ext cx="3403091" cy="542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8236" y="1765452"/>
            <a:ext cx="6896734" cy="3226435"/>
          </a:xfrm>
          <a:prstGeom prst="rect">
            <a:avLst/>
          </a:prstGeom>
        </p:spPr>
        <p:txBody>
          <a:bodyPr wrap="square" lIns="0" tIns="226060" rIns="0" bIns="0" rtlCol="0" vert="horz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780"/>
              </a:spcBef>
              <a:buClr>
                <a:srgbClr val="EFAC00"/>
              </a:buClr>
              <a:buSzPct val="80357"/>
              <a:buChar char=""/>
              <a:tabLst>
                <a:tab pos="332105" algn="l"/>
                <a:tab pos="332740" algn="l"/>
              </a:tabLst>
            </a:pPr>
            <a:r>
              <a:rPr dirty="0" sz="2800" spc="-85">
                <a:latin typeface="Arial"/>
                <a:cs typeface="Arial"/>
              </a:rPr>
              <a:t>Data </a:t>
            </a:r>
            <a:r>
              <a:rPr dirty="0" sz="2800" spc="-120">
                <a:latin typeface="Arial"/>
                <a:cs typeface="Arial"/>
              </a:rPr>
              <a:t>Preprocessing: </a:t>
            </a:r>
            <a:r>
              <a:rPr dirty="0" sz="2800" spc="-90">
                <a:latin typeface="Arial"/>
                <a:cs typeface="Arial"/>
              </a:rPr>
              <a:t>An</a:t>
            </a:r>
            <a:r>
              <a:rPr dirty="0" sz="2800" spc="-640">
                <a:latin typeface="Arial"/>
                <a:cs typeface="Arial"/>
              </a:rPr>
              <a:t> </a:t>
            </a:r>
            <a:r>
              <a:rPr dirty="0" sz="2800" spc="-90">
                <a:latin typeface="Arial"/>
                <a:cs typeface="Arial"/>
              </a:rPr>
              <a:t>Overview</a:t>
            </a:r>
            <a:endParaRPr sz="28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1680"/>
              </a:spcBef>
              <a:buClr>
                <a:srgbClr val="EFAC00"/>
              </a:buClr>
              <a:buSzPct val="80357"/>
              <a:buChar char=""/>
              <a:tabLst>
                <a:tab pos="332105" algn="l"/>
                <a:tab pos="332740" algn="l"/>
              </a:tabLst>
            </a:pPr>
            <a:r>
              <a:rPr dirty="0" sz="2800" spc="-85">
                <a:latin typeface="Arial"/>
                <a:cs typeface="Arial"/>
              </a:rPr>
              <a:t>Data</a:t>
            </a:r>
            <a:r>
              <a:rPr dirty="0" sz="2800" spc="-320">
                <a:latin typeface="Arial"/>
                <a:cs typeface="Arial"/>
              </a:rPr>
              <a:t> </a:t>
            </a:r>
            <a:r>
              <a:rPr dirty="0" sz="2800" spc="-120">
                <a:latin typeface="Arial"/>
                <a:cs typeface="Arial"/>
              </a:rPr>
              <a:t>Cleaning</a:t>
            </a:r>
            <a:endParaRPr sz="28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1680"/>
              </a:spcBef>
              <a:buClr>
                <a:srgbClr val="EFAC00"/>
              </a:buClr>
              <a:buSzPct val="80357"/>
              <a:buChar char=""/>
              <a:tabLst>
                <a:tab pos="332105" algn="l"/>
                <a:tab pos="332740" algn="l"/>
              </a:tabLst>
            </a:pPr>
            <a:r>
              <a:rPr dirty="0" sz="2800" spc="-85">
                <a:latin typeface="Arial"/>
                <a:cs typeface="Arial"/>
              </a:rPr>
              <a:t>Data</a:t>
            </a:r>
            <a:r>
              <a:rPr dirty="0" sz="2800" spc="-204">
                <a:latin typeface="Arial"/>
                <a:cs typeface="Arial"/>
              </a:rPr>
              <a:t> </a:t>
            </a:r>
            <a:r>
              <a:rPr dirty="0" sz="2800" spc="-30">
                <a:latin typeface="Arial"/>
                <a:cs typeface="Arial"/>
              </a:rPr>
              <a:t>Integration</a:t>
            </a:r>
            <a:endParaRPr sz="28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1680"/>
              </a:spcBef>
              <a:buClr>
                <a:srgbClr val="EFAC00"/>
              </a:buClr>
              <a:buSzPct val="80357"/>
              <a:buChar char=""/>
              <a:tabLst>
                <a:tab pos="332105" algn="l"/>
                <a:tab pos="332740" algn="l"/>
              </a:tabLst>
            </a:pPr>
            <a:r>
              <a:rPr dirty="0" sz="2800" spc="-85">
                <a:latin typeface="Arial"/>
                <a:cs typeface="Arial"/>
              </a:rPr>
              <a:t>Data</a:t>
            </a:r>
            <a:r>
              <a:rPr dirty="0" sz="2800" spc="-200">
                <a:latin typeface="Arial"/>
                <a:cs typeface="Arial"/>
              </a:rPr>
              <a:t> </a:t>
            </a:r>
            <a:r>
              <a:rPr dirty="0" sz="2800" spc="-100">
                <a:latin typeface="Arial"/>
                <a:cs typeface="Arial"/>
              </a:rPr>
              <a:t>Reduction</a:t>
            </a:r>
            <a:endParaRPr sz="28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1680"/>
              </a:spcBef>
              <a:buClr>
                <a:srgbClr val="EFAC00"/>
              </a:buClr>
              <a:buSzPct val="80357"/>
              <a:buChar char=""/>
              <a:tabLst>
                <a:tab pos="332105" algn="l"/>
                <a:tab pos="332740" algn="l"/>
              </a:tabLst>
            </a:pPr>
            <a:r>
              <a:rPr dirty="0" sz="2800" spc="-85">
                <a:latin typeface="Arial"/>
                <a:cs typeface="Arial"/>
              </a:rPr>
              <a:t>Data</a:t>
            </a:r>
            <a:r>
              <a:rPr dirty="0" sz="2800" spc="-385">
                <a:latin typeface="Arial"/>
                <a:cs typeface="Arial"/>
              </a:rPr>
              <a:t> </a:t>
            </a:r>
            <a:r>
              <a:rPr dirty="0" sz="2800" spc="-70">
                <a:latin typeface="Arial"/>
                <a:cs typeface="Arial"/>
              </a:rPr>
              <a:t>Transformation</a:t>
            </a:r>
            <a:r>
              <a:rPr dirty="0" sz="2800" spc="-170">
                <a:latin typeface="Arial"/>
                <a:cs typeface="Arial"/>
              </a:rPr>
              <a:t> </a:t>
            </a:r>
            <a:r>
              <a:rPr dirty="0" sz="2800" spc="-114">
                <a:latin typeface="Arial"/>
                <a:cs typeface="Arial"/>
              </a:rPr>
              <a:t>and</a:t>
            </a:r>
            <a:r>
              <a:rPr dirty="0" sz="2800" spc="-210">
                <a:latin typeface="Arial"/>
                <a:cs typeface="Arial"/>
              </a:rPr>
              <a:t> </a:t>
            </a:r>
            <a:r>
              <a:rPr dirty="0" sz="2800" spc="-85">
                <a:latin typeface="Arial"/>
                <a:cs typeface="Arial"/>
              </a:rPr>
              <a:t>Data</a:t>
            </a:r>
            <a:r>
              <a:rPr dirty="0" sz="2800" spc="-190">
                <a:latin typeface="Arial"/>
                <a:cs typeface="Arial"/>
              </a:rPr>
              <a:t> </a:t>
            </a:r>
            <a:r>
              <a:rPr dirty="0" sz="2800" spc="-60">
                <a:latin typeface="Arial"/>
                <a:cs typeface="Arial"/>
              </a:rPr>
              <a:t>Discretization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363" y="455676"/>
            <a:ext cx="5724144" cy="481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94436" y="1512917"/>
            <a:ext cx="7856855" cy="3212465"/>
          </a:xfrm>
          <a:prstGeom prst="rect">
            <a:avLst/>
          </a:prstGeom>
        </p:spPr>
        <p:txBody>
          <a:bodyPr wrap="square" lIns="0" tIns="208279" rIns="0" bIns="0" rtlCol="0" vert="horz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1639"/>
              </a:spcBef>
              <a:buClr>
                <a:srgbClr val="EFAC00"/>
              </a:buClr>
              <a:buSzPct val="79687"/>
              <a:buChar char=""/>
              <a:tabLst>
                <a:tab pos="332740" algn="l"/>
                <a:tab pos="333375" algn="l"/>
              </a:tabLst>
            </a:pPr>
            <a:r>
              <a:rPr dirty="0" sz="3200" spc="-90">
                <a:latin typeface="Arial"/>
                <a:cs typeface="Arial"/>
              </a:rPr>
              <a:t>Data</a:t>
            </a:r>
            <a:r>
              <a:rPr dirty="0" sz="3200" spc="-285">
                <a:latin typeface="Arial"/>
                <a:cs typeface="Arial"/>
              </a:rPr>
              <a:t> </a:t>
            </a:r>
            <a:r>
              <a:rPr dirty="0" sz="3200" spc="-30">
                <a:latin typeface="Arial"/>
                <a:cs typeface="Arial"/>
              </a:rPr>
              <a:t>in</a:t>
            </a:r>
            <a:r>
              <a:rPr dirty="0" sz="3200" spc="-250">
                <a:latin typeface="Arial"/>
                <a:cs typeface="Arial"/>
              </a:rPr>
              <a:t> </a:t>
            </a:r>
            <a:r>
              <a:rPr dirty="0" sz="3200" spc="-15">
                <a:latin typeface="Arial"/>
                <a:cs typeface="Arial"/>
              </a:rPr>
              <a:t>the</a:t>
            </a:r>
            <a:r>
              <a:rPr dirty="0" sz="3200" spc="-285">
                <a:latin typeface="Arial"/>
                <a:cs typeface="Arial"/>
              </a:rPr>
              <a:t> </a:t>
            </a:r>
            <a:r>
              <a:rPr dirty="0" sz="3200" spc="-90">
                <a:latin typeface="Arial"/>
                <a:cs typeface="Arial"/>
              </a:rPr>
              <a:t>real</a:t>
            </a:r>
            <a:r>
              <a:rPr dirty="0" sz="3200" spc="-275">
                <a:latin typeface="Arial"/>
                <a:cs typeface="Arial"/>
              </a:rPr>
              <a:t> </a:t>
            </a:r>
            <a:r>
              <a:rPr dirty="0" sz="3200" spc="-30">
                <a:latin typeface="Arial"/>
                <a:cs typeface="Arial"/>
              </a:rPr>
              <a:t>world</a:t>
            </a:r>
            <a:r>
              <a:rPr dirty="0" sz="3200" spc="-250">
                <a:latin typeface="Arial"/>
                <a:cs typeface="Arial"/>
              </a:rPr>
              <a:t> </a:t>
            </a:r>
            <a:r>
              <a:rPr dirty="0" sz="3200" spc="-140">
                <a:latin typeface="Arial"/>
                <a:cs typeface="Arial"/>
              </a:rPr>
              <a:t>is</a:t>
            </a:r>
            <a:r>
              <a:rPr dirty="0" sz="3200" spc="-260">
                <a:latin typeface="Arial"/>
                <a:cs typeface="Arial"/>
              </a:rPr>
              <a:t> </a:t>
            </a:r>
            <a:r>
              <a:rPr dirty="0" sz="3200" spc="-10">
                <a:latin typeface="Arial"/>
                <a:cs typeface="Arial"/>
              </a:rPr>
              <a:t>dirty.</a:t>
            </a:r>
            <a:endParaRPr sz="320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1540"/>
              </a:spcBef>
              <a:buClr>
                <a:srgbClr val="EFAC00"/>
              </a:buClr>
              <a:buSzPct val="79687"/>
              <a:buChar char=""/>
              <a:tabLst>
                <a:tab pos="332740" algn="l"/>
                <a:tab pos="333375" algn="l"/>
              </a:tabLst>
            </a:pPr>
            <a:r>
              <a:rPr dirty="0" sz="3200" spc="-80">
                <a:latin typeface="Arial"/>
                <a:cs typeface="Arial"/>
              </a:rPr>
              <a:t>No</a:t>
            </a:r>
            <a:r>
              <a:rPr dirty="0" sz="3200" spc="-260">
                <a:latin typeface="Arial"/>
                <a:cs typeface="Arial"/>
              </a:rPr>
              <a:t> </a:t>
            </a:r>
            <a:r>
              <a:rPr dirty="0" sz="3200" spc="-35">
                <a:latin typeface="Arial"/>
                <a:cs typeface="Arial"/>
              </a:rPr>
              <a:t>quality</a:t>
            </a:r>
            <a:r>
              <a:rPr dirty="0" sz="3200" spc="-285">
                <a:latin typeface="Arial"/>
                <a:cs typeface="Arial"/>
              </a:rPr>
              <a:t> </a:t>
            </a:r>
            <a:r>
              <a:rPr dirty="0" sz="3200" spc="-65">
                <a:latin typeface="Arial"/>
                <a:cs typeface="Arial"/>
              </a:rPr>
              <a:t>data,</a:t>
            </a:r>
            <a:r>
              <a:rPr dirty="0" sz="3200" spc="-265">
                <a:latin typeface="Arial"/>
                <a:cs typeface="Arial"/>
              </a:rPr>
              <a:t> </a:t>
            </a:r>
            <a:r>
              <a:rPr dirty="0" sz="3200" spc="-85">
                <a:latin typeface="Arial"/>
                <a:cs typeface="Arial"/>
              </a:rPr>
              <a:t>no</a:t>
            </a:r>
            <a:r>
              <a:rPr dirty="0" sz="3200" spc="-260">
                <a:latin typeface="Arial"/>
                <a:cs typeface="Arial"/>
              </a:rPr>
              <a:t> </a:t>
            </a:r>
            <a:r>
              <a:rPr dirty="0" sz="3200" spc="-30">
                <a:latin typeface="Arial"/>
                <a:cs typeface="Arial"/>
              </a:rPr>
              <a:t>quality</a:t>
            </a:r>
            <a:r>
              <a:rPr dirty="0" sz="3200" spc="-280">
                <a:latin typeface="Arial"/>
                <a:cs typeface="Arial"/>
              </a:rPr>
              <a:t> </a:t>
            </a:r>
            <a:r>
              <a:rPr dirty="0" sz="3200" spc="-35">
                <a:latin typeface="Arial"/>
                <a:cs typeface="Arial"/>
              </a:rPr>
              <a:t>mining</a:t>
            </a:r>
            <a:r>
              <a:rPr dirty="0" sz="3200" spc="-270">
                <a:latin typeface="Arial"/>
                <a:cs typeface="Arial"/>
              </a:rPr>
              <a:t> </a:t>
            </a:r>
            <a:r>
              <a:rPr dirty="0" sz="3200" spc="-90">
                <a:latin typeface="Arial"/>
                <a:cs typeface="Arial"/>
              </a:rPr>
              <a:t>results!</a:t>
            </a:r>
            <a:endParaRPr sz="320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1535"/>
              </a:spcBef>
              <a:buClr>
                <a:srgbClr val="EFAC00"/>
              </a:buClr>
              <a:buSzPct val="79687"/>
              <a:buChar char=""/>
              <a:tabLst>
                <a:tab pos="332740" algn="l"/>
                <a:tab pos="333375" algn="l"/>
              </a:tabLst>
            </a:pPr>
            <a:r>
              <a:rPr dirty="0" sz="3200" spc="-100">
                <a:latin typeface="Arial"/>
                <a:cs typeface="Arial"/>
              </a:rPr>
              <a:t>A</a:t>
            </a:r>
            <a:r>
              <a:rPr dirty="0" sz="3200" spc="-265">
                <a:latin typeface="Arial"/>
                <a:cs typeface="Arial"/>
              </a:rPr>
              <a:t> </a:t>
            </a:r>
            <a:r>
              <a:rPr dirty="0" sz="3200" spc="-50">
                <a:latin typeface="Arial"/>
                <a:cs typeface="Arial"/>
              </a:rPr>
              <a:t>multi-dimensional</a:t>
            </a:r>
            <a:r>
              <a:rPr dirty="0" sz="3200" spc="-310">
                <a:latin typeface="Arial"/>
                <a:cs typeface="Arial"/>
              </a:rPr>
              <a:t> </a:t>
            </a:r>
            <a:r>
              <a:rPr dirty="0" sz="3200" spc="-145">
                <a:latin typeface="Arial"/>
                <a:cs typeface="Arial"/>
              </a:rPr>
              <a:t>measure</a:t>
            </a:r>
            <a:r>
              <a:rPr dirty="0" sz="3200" spc="-270">
                <a:latin typeface="Arial"/>
                <a:cs typeface="Arial"/>
              </a:rPr>
              <a:t> </a:t>
            </a:r>
            <a:r>
              <a:rPr dirty="0" sz="3200" spc="25">
                <a:latin typeface="Arial"/>
                <a:cs typeface="Arial"/>
              </a:rPr>
              <a:t>of</a:t>
            </a:r>
            <a:r>
              <a:rPr dirty="0" sz="3200" spc="-270">
                <a:latin typeface="Arial"/>
                <a:cs typeface="Arial"/>
              </a:rPr>
              <a:t> </a:t>
            </a:r>
            <a:r>
              <a:rPr dirty="0" sz="3200" spc="-65">
                <a:latin typeface="Arial"/>
                <a:cs typeface="Arial"/>
              </a:rPr>
              <a:t>data</a:t>
            </a:r>
            <a:r>
              <a:rPr dirty="0" sz="3200" spc="-285">
                <a:latin typeface="Arial"/>
                <a:cs typeface="Arial"/>
              </a:rPr>
              <a:t> </a:t>
            </a:r>
            <a:r>
              <a:rPr dirty="0" sz="3200" spc="-55">
                <a:latin typeface="Arial"/>
                <a:cs typeface="Arial"/>
              </a:rPr>
              <a:t>quality.</a:t>
            </a:r>
            <a:endParaRPr sz="3200">
              <a:latin typeface="Arial"/>
              <a:cs typeface="Arial"/>
            </a:endParaRPr>
          </a:p>
          <a:p>
            <a:pPr lvl="1" marL="913130" marR="716915" indent="-342900">
              <a:lnSpc>
                <a:spcPct val="100000"/>
              </a:lnSpc>
              <a:spcBef>
                <a:spcPts val="1275"/>
              </a:spcBef>
              <a:buClr>
                <a:srgbClr val="E66C7C"/>
              </a:buClr>
              <a:buChar char="▪"/>
              <a:tabLst>
                <a:tab pos="913130" algn="l"/>
                <a:tab pos="913765" algn="l"/>
              </a:tabLst>
            </a:pPr>
            <a:r>
              <a:rPr dirty="0" sz="3200" spc="-160">
                <a:latin typeface="Arial"/>
                <a:cs typeface="Arial"/>
              </a:rPr>
              <a:t>accuracy, </a:t>
            </a:r>
            <a:r>
              <a:rPr dirty="0" sz="3200" spc="-114">
                <a:latin typeface="Arial"/>
                <a:cs typeface="Arial"/>
              </a:rPr>
              <a:t>completeness,</a:t>
            </a:r>
            <a:r>
              <a:rPr dirty="0" sz="3200" spc="-370">
                <a:latin typeface="Arial"/>
                <a:cs typeface="Arial"/>
              </a:rPr>
              <a:t> </a:t>
            </a:r>
            <a:r>
              <a:rPr dirty="0" sz="3200" spc="-125">
                <a:latin typeface="Arial"/>
                <a:cs typeface="Arial"/>
              </a:rPr>
              <a:t>consistency,  </a:t>
            </a:r>
            <a:r>
              <a:rPr dirty="0" sz="3200" spc="-80">
                <a:latin typeface="Arial"/>
                <a:cs typeface="Arial"/>
              </a:rPr>
              <a:t>timeliness,</a:t>
            </a:r>
            <a:r>
              <a:rPr dirty="0" sz="3200" spc="-265">
                <a:latin typeface="Arial"/>
                <a:cs typeface="Arial"/>
              </a:rPr>
              <a:t> </a:t>
            </a:r>
            <a:r>
              <a:rPr dirty="0" sz="3200" spc="-55">
                <a:latin typeface="Arial"/>
                <a:cs typeface="Arial"/>
              </a:rPr>
              <a:t>believability.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843" y="473963"/>
            <a:ext cx="6618732" cy="440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3436" y="1398778"/>
            <a:ext cx="215392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2105" algn="l"/>
              </a:tabLst>
            </a:pPr>
            <a:r>
              <a:rPr dirty="0" sz="1900" spc="-484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pc="-5" b="1">
                <a:latin typeface="Trebuchet MS"/>
                <a:cs typeface="Trebuchet MS"/>
              </a:rPr>
              <a:t>Data</a:t>
            </a:r>
            <a:r>
              <a:rPr dirty="0" spc="-310" b="1">
                <a:latin typeface="Trebuchet MS"/>
                <a:cs typeface="Trebuchet MS"/>
              </a:rPr>
              <a:t> </a:t>
            </a:r>
            <a:r>
              <a:rPr dirty="0" spc="-80" b="1">
                <a:latin typeface="Trebuchet MS"/>
                <a:cs typeface="Trebuchet MS"/>
              </a:rPr>
              <a:t>cleaning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3436" y="1836991"/>
            <a:ext cx="8103870" cy="4591685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624840" indent="-274955">
              <a:lnSpc>
                <a:spcPct val="100000"/>
              </a:lnSpc>
              <a:spcBef>
                <a:spcPts val="68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624840" algn="l"/>
                <a:tab pos="625475" algn="l"/>
              </a:tabLst>
            </a:pPr>
            <a:r>
              <a:rPr dirty="0" sz="2400" spc="-50">
                <a:latin typeface="Arial"/>
                <a:cs typeface="Arial"/>
              </a:rPr>
              <a:t>Fill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in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missing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 spc="-105">
                <a:latin typeface="Arial"/>
                <a:cs typeface="Arial"/>
              </a:rPr>
              <a:t>values,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45">
                <a:latin typeface="Arial"/>
                <a:cs typeface="Arial"/>
              </a:rPr>
              <a:t>smooth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noisy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data,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identify</a:t>
            </a:r>
            <a:r>
              <a:rPr dirty="0" sz="2400" spc="-16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or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75">
                <a:latin typeface="Arial"/>
                <a:cs typeface="Arial"/>
              </a:rPr>
              <a:t>remove</a:t>
            </a:r>
            <a:endParaRPr sz="2400">
              <a:latin typeface="Arial"/>
              <a:cs typeface="Arial"/>
            </a:endParaRPr>
          </a:p>
          <a:p>
            <a:pPr marL="624840">
              <a:lnSpc>
                <a:spcPct val="100000"/>
              </a:lnSpc>
              <a:spcBef>
                <a:spcPts val="580"/>
              </a:spcBef>
            </a:pPr>
            <a:r>
              <a:rPr dirty="0" sz="2400" spc="-40">
                <a:latin typeface="Arial"/>
                <a:cs typeface="Arial"/>
              </a:rPr>
              <a:t>outliers, </a:t>
            </a:r>
            <a:r>
              <a:rPr dirty="0" sz="2400" spc="-95">
                <a:latin typeface="Arial"/>
                <a:cs typeface="Arial"/>
              </a:rPr>
              <a:t>and resolve</a:t>
            </a:r>
            <a:r>
              <a:rPr dirty="0" sz="2400" spc="-415">
                <a:latin typeface="Arial"/>
                <a:cs typeface="Arial"/>
              </a:rPr>
              <a:t> </a:t>
            </a:r>
            <a:r>
              <a:rPr dirty="0" sz="2400" spc="-90">
                <a:latin typeface="Arial"/>
                <a:cs typeface="Arial"/>
              </a:rPr>
              <a:t>inconsistencies</a:t>
            </a:r>
            <a:endParaRPr sz="24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575"/>
              </a:spcBef>
              <a:buClr>
                <a:srgbClr val="EFAC00"/>
              </a:buClr>
              <a:buSzPct val="79166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2400" spc="-5" b="1">
                <a:latin typeface="Trebuchet MS"/>
                <a:cs typeface="Trebuchet MS"/>
              </a:rPr>
              <a:t>Data</a:t>
            </a:r>
            <a:r>
              <a:rPr dirty="0" sz="2400" spc="-235" b="1">
                <a:latin typeface="Trebuchet MS"/>
                <a:cs typeface="Trebuchet MS"/>
              </a:rPr>
              <a:t> </a:t>
            </a:r>
            <a:r>
              <a:rPr dirty="0" sz="2400" spc="-70" b="1">
                <a:latin typeface="Trebuchet MS"/>
                <a:cs typeface="Trebuchet MS"/>
              </a:rPr>
              <a:t>integration</a:t>
            </a:r>
            <a:endParaRPr sz="2400">
              <a:latin typeface="Trebuchet MS"/>
              <a:cs typeface="Trebuchet MS"/>
            </a:endParaRPr>
          </a:p>
          <a:p>
            <a:pPr lvl="1" marL="624840" indent="-274955">
              <a:lnSpc>
                <a:spcPct val="100000"/>
              </a:lnSpc>
              <a:spcBef>
                <a:spcPts val="115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624840" algn="l"/>
                <a:tab pos="625475" algn="l"/>
              </a:tabLst>
            </a:pPr>
            <a:r>
              <a:rPr dirty="0" sz="2400" spc="-25">
                <a:latin typeface="Arial"/>
                <a:cs typeface="Arial"/>
              </a:rPr>
              <a:t>Integration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of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15">
                <a:latin typeface="Arial"/>
                <a:cs typeface="Arial"/>
              </a:rPr>
              <a:t>multiple</a:t>
            </a:r>
            <a:r>
              <a:rPr dirty="0" sz="2400" spc="-160">
                <a:latin typeface="Arial"/>
                <a:cs typeface="Arial"/>
              </a:rPr>
              <a:t> </a:t>
            </a:r>
            <a:r>
              <a:rPr dirty="0" sz="2400" spc="-105">
                <a:latin typeface="Arial"/>
                <a:cs typeface="Arial"/>
              </a:rPr>
              <a:t>databases,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data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14">
                <a:latin typeface="Arial"/>
                <a:cs typeface="Arial"/>
              </a:rPr>
              <a:t>cubes,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or</a:t>
            </a:r>
            <a:r>
              <a:rPr dirty="0" sz="2400" spc="-210">
                <a:latin typeface="Arial"/>
                <a:cs typeface="Arial"/>
              </a:rPr>
              <a:t> </a:t>
            </a:r>
            <a:r>
              <a:rPr dirty="0" sz="2400" spc="-45">
                <a:latin typeface="Arial"/>
                <a:cs typeface="Arial"/>
              </a:rPr>
              <a:t>files</a:t>
            </a:r>
            <a:endParaRPr sz="24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580"/>
              </a:spcBef>
              <a:buClr>
                <a:srgbClr val="EFAC00"/>
              </a:buClr>
              <a:buSzPct val="79166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2400" spc="-5" b="1">
                <a:latin typeface="Trebuchet MS"/>
                <a:cs typeface="Trebuchet MS"/>
              </a:rPr>
              <a:t>Data</a:t>
            </a:r>
            <a:r>
              <a:rPr dirty="0" sz="2400" spc="-235" b="1">
                <a:latin typeface="Trebuchet MS"/>
                <a:cs typeface="Trebuchet MS"/>
              </a:rPr>
              <a:t> </a:t>
            </a:r>
            <a:r>
              <a:rPr dirty="0" sz="2400" spc="-105" b="1">
                <a:latin typeface="Trebuchet MS"/>
                <a:cs typeface="Trebuchet MS"/>
              </a:rPr>
              <a:t>reduction</a:t>
            </a:r>
            <a:endParaRPr sz="2400">
              <a:latin typeface="Trebuchet MS"/>
              <a:cs typeface="Trebuchet MS"/>
            </a:endParaRPr>
          </a:p>
          <a:p>
            <a:pPr lvl="1" marL="624840" indent="-274955">
              <a:lnSpc>
                <a:spcPct val="100000"/>
              </a:lnSpc>
              <a:spcBef>
                <a:spcPts val="115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624840" algn="l"/>
                <a:tab pos="625475" algn="l"/>
              </a:tabLst>
            </a:pPr>
            <a:r>
              <a:rPr dirty="0" sz="2400" spc="-50">
                <a:latin typeface="Arial"/>
                <a:cs typeface="Arial"/>
              </a:rPr>
              <a:t>Dimensionality</a:t>
            </a:r>
            <a:r>
              <a:rPr dirty="0" sz="2400" spc="-150">
                <a:latin typeface="Arial"/>
                <a:cs typeface="Arial"/>
              </a:rPr>
              <a:t> </a:t>
            </a:r>
            <a:r>
              <a:rPr dirty="0" sz="2400" spc="-45">
                <a:latin typeface="Arial"/>
                <a:cs typeface="Arial"/>
              </a:rPr>
              <a:t>reduction</a:t>
            </a:r>
            <a:endParaRPr sz="2400">
              <a:latin typeface="Arial"/>
              <a:cs typeface="Arial"/>
            </a:endParaRPr>
          </a:p>
          <a:p>
            <a:pPr lvl="1" marL="624840" indent="-274955">
              <a:lnSpc>
                <a:spcPct val="100000"/>
              </a:lnSpc>
              <a:spcBef>
                <a:spcPts val="1155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624840" algn="l"/>
                <a:tab pos="625475" algn="l"/>
              </a:tabLst>
            </a:pPr>
            <a:r>
              <a:rPr dirty="0" sz="2400" spc="-70">
                <a:latin typeface="Arial"/>
                <a:cs typeface="Arial"/>
              </a:rPr>
              <a:t>Data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90">
                <a:latin typeface="Arial"/>
                <a:cs typeface="Arial"/>
              </a:rPr>
              <a:t>compression</a:t>
            </a:r>
            <a:endParaRPr sz="24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580"/>
              </a:spcBef>
              <a:buClr>
                <a:srgbClr val="EFAC00"/>
              </a:buClr>
              <a:buSzPct val="79166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2400" spc="-5" b="1">
                <a:latin typeface="Trebuchet MS"/>
                <a:cs typeface="Trebuchet MS"/>
              </a:rPr>
              <a:t>Data</a:t>
            </a:r>
            <a:r>
              <a:rPr dirty="0" sz="2400" spc="-235" b="1">
                <a:latin typeface="Trebuchet MS"/>
                <a:cs typeface="Trebuchet MS"/>
              </a:rPr>
              <a:t> </a:t>
            </a:r>
            <a:r>
              <a:rPr dirty="0" sz="2400" spc="-80" b="1">
                <a:latin typeface="Trebuchet MS"/>
                <a:cs typeface="Trebuchet MS"/>
              </a:rPr>
              <a:t>transformation</a:t>
            </a:r>
            <a:r>
              <a:rPr dirty="0" sz="2400" spc="-220" b="1">
                <a:latin typeface="Trebuchet MS"/>
                <a:cs typeface="Trebuchet MS"/>
              </a:rPr>
              <a:t> </a:t>
            </a:r>
            <a:r>
              <a:rPr dirty="0" sz="2400" spc="-65" b="1">
                <a:latin typeface="Trebuchet MS"/>
                <a:cs typeface="Trebuchet MS"/>
              </a:rPr>
              <a:t>and</a:t>
            </a:r>
            <a:r>
              <a:rPr dirty="0" sz="2400" spc="-229" b="1">
                <a:latin typeface="Trebuchet MS"/>
                <a:cs typeface="Trebuchet MS"/>
              </a:rPr>
              <a:t> </a:t>
            </a:r>
            <a:r>
              <a:rPr dirty="0" sz="2400" spc="-45" b="1">
                <a:latin typeface="Trebuchet MS"/>
                <a:cs typeface="Trebuchet MS"/>
              </a:rPr>
              <a:t>data</a:t>
            </a:r>
            <a:r>
              <a:rPr dirty="0" sz="2400" spc="-220" b="1">
                <a:latin typeface="Trebuchet MS"/>
                <a:cs typeface="Trebuchet MS"/>
              </a:rPr>
              <a:t> </a:t>
            </a:r>
            <a:r>
              <a:rPr dirty="0" sz="2400" spc="-95" b="1">
                <a:latin typeface="Trebuchet MS"/>
                <a:cs typeface="Trebuchet MS"/>
              </a:rPr>
              <a:t>discretization</a:t>
            </a:r>
            <a:endParaRPr sz="2400">
              <a:latin typeface="Trebuchet MS"/>
              <a:cs typeface="Trebuchet MS"/>
            </a:endParaRPr>
          </a:p>
          <a:p>
            <a:pPr lvl="1" marL="647700" indent="-343535">
              <a:lnSpc>
                <a:spcPct val="100000"/>
              </a:lnSpc>
              <a:spcBef>
                <a:spcPts val="735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47700" algn="l"/>
                <a:tab pos="648335" algn="l"/>
              </a:tabLst>
            </a:pPr>
            <a:r>
              <a:rPr dirty="0" sz="2000" spc="-35">
                <a:latin typeface="Arial"/>
                <a:cs typeface="Arial"/>
              </a:rPr>
              <a:t>Normalization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(scaling</a:t>
            </a:r>
            <a:r>
              <a:rPr dirty="0" sz="2000" spc="-195">
                <a:latin typeface="Arial"/>
                <a:cs typeface="Arial"/>
              </a:rPr>
              <a:t> </a:t>
            </a:r>
            <a:r>
              <a:rPr dirty="0" sz="2000" spc="45">
                <a:latin typeface="Arial"/>
                <a:cs typeface="Arial"/>
              </a:rPr>
              <a:t>to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a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specific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range)</a:t>
            </a:r>
            <a:endParaRPr sz="2000">
              <a:latin typeface="Arial"/>
              <a:cs typeface="Arial"/>
            </a:endParaRPr>
          </a:p>
          <a:p>
            <a:pPr lvl="1" marL="647700" indent="-343535">
              <a:lnSpc>
                <a:spcPct val="100000"/>
              </a:lnSpc>
              <a:spcBef>
                <a:spcPts val="545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647700" algn="l"/>
                <a:tab pos="648335" algn="l"/>
              </a:tabLst>
            </a:pPr>
            <a:r>
              <a:rPr dirty="0" sz="2400" spc="-50">
                <a:latin typeface="Arial"/>
                <a:cs typeface="Arial"/>
              </a:rPr>
              <a:t>Aggregation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1412747"/>
              <a:ext cx="9144000" cy="1127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2836" y="551687"/>
            <a:ext cx="3602736" cy="583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1036" y="1570415"/>
            <a:ext cx="8628380" cy="468185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335"/>
              </a:spcBef>
              <a:buClr>
                <a:srgbClr val="EFAC00"/>
              </a:buClr>
              <a:buSzPct val="80000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2000" spc="-5" b="1">
                <a:solidFill>
                  <a:srgbClr val="FF0000"/>
                </a:solidFill>
                <a:latin typeface="Trebuchet MS"/>
                <a:cs typeface="Trebuchet MS"/>
              </a:rPr>
              <a:t>Data</a:t>
            </a:r>
            <a:r>
              <a:rPr dirty="0" sz="2000" spc="-220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000" spc="-85" b="1">
                <a:solidFill>
                  <a:srgbClr val="FF0000"/>
                </a:solidFill>
                <a:latin typeface="Trebuchet MS"/>
                <a:cs typeface="Trebuchet MS"/>
              </a:rPr>
              <a:t>in</a:t>
            </a:r>
            <a:r>
              <a:rPr dirty="0" sz="2000" spc="-185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000" spc="-80" b="1">
                <a:solidFill>
                  <a:srgbClr val="FF0000"/>
                </a:solidFill>
                <a:latin typeface="Trebuchet MS"/>
                <a:cs typeface="Trebuchet MS"/>
              </a:rPr>
              <a:t>the</a:t>
            </a:r>
            <a:r>
              <a:rPr dirty="0" sz="2000" spc="-180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000" spc="-60" b="1">
                <a:solidFill>
                  <a:srgbClr val="FF0000"/>
                </a:solidFill>
                <a:latin typeface="Trebuchet MS"/>
                <a:cs typeface="Trebuchet MS"/>
              </a:rPr>
              <a:t>Real</a:t>
            </a:r>
            <a:r>
              <a:rPr dirty="0" sz="2000" spc="-325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000" spc="-70" b="1">
                <a:solidFill>
                  <a:srgbClr val="FF0000"/>
                </a:solidFill>
                <a:latin typeface="Trebuchet MS"/>
                <a:cs typeface="Trebuchet MS"/>
              </a:rPr>
              <a:t>World</a:t>
            </a:r>
            <a:r>
              <a:rPr dirty="0" sz="2000" spc="-190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0000"/>
                </a:solidFill>
                <a:latin typeface="Trebuchet MS"/>
                <a:cs typeface="Trebuchet MS"/>
              </a:rPr>
              <a:t>Is</a:t>
            </a:r>
            <a:r>
              <a:rPr dirty="0" sz="2000" spc="-190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000" spc="-65" b="1">
                <a:solidFill>
                  <a:srgbClr val="FF0000"/>
                </a:solidFill>
                <a:latin typeface="Trebuchet MS"/>
                <a:cs typeface="Trebuchet MS"/>
              </a:rPr>
              <a:t>Dirty:</a:t>
            </a:r>
            <a:r>
              <a:rPr dirty="0" sz="2000" spc="-195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000" spc="-30" b="1">
                <a:solidFill>
                  <a:srgbClr val="FF0000"/>
                </a:solidFill>
                <a:latin typeface="Trebuchet MS"/>
                <a:cs typeface="Trebuchet MS"/>
              </a:rPr>
              <a:t>Lots</a:t>
            </a:r>
            <a:r>
              <a:rPr dirty="0" sz="2000" spc="-185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000" spc="-60" b="1">
                <a:solidFill>
                  <a:srgbClr val="FF0000"/>
                </a:solidFill>
                <a:latin typeface="Trebuchet MS"/>
                <a:cs typeface="Trebuchet MS"/>
              </a:rPr>
              <a:t>of</a:t>
            </a:r>
            <a:r>
              <a:rPr dirty="0" sz="2000" spc="-185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000" spc="-65" b="1">
                <a:solidFill>
                  <a:srgbClr val="FF0000"/>
                </a:solidFill>
                <a:latin typeface="Trebuchet MS"/>
                <a:cs typeface="Trebuchet MS"/>
              </a:rPr>
              <a:t>potentially</a:t>
            </a:r>
            <a:r>
              <a:rPr dirty="0" sz="2000" spc="-210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000" spc="-105" b="1">
                <a:solidFill>
                  <a:srgbClr val="FF0000"/>
                </a:solidFill>
                <a:latin typeface="Trebuchet MS"/>
                <a:cs typeface="Trebuchet MS"/>
              </a:rPr>
              <a:t>incorrect</a:t>
            </a:r>
            <a:r>
              <a:rPr dirty="0" sz="2000" spc="-185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0000"/>
                </a:solidFill>
                <a:latin typeface="Trebuchet MS"/>
                <a:cs typeface="Trebuchet MS"/>
              </a:rPr>
              <a:t>data,</a:t>
            </a:r>
            <a:r>
              <a:rPr dirty="0" sz="2000" spc="-215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000" spc="-85" b="1">
                <a:solidFill>
                  <a:srgbClr val="FF0000"/>
                </a:solidFill>
                <a:latin typeface="Trebuchet MS"/>
                <a:cs typeface="Trebuchet MS"/>
              </a:rPr>
              <a:t>e.g.,</a:t>
            </a:r>
            <a:endParaRPr sz="2000">
              <a:latin typeface="Trebuchet MS"/>
              <a:cs typeface="Trebuchet MS"/>
            </a:endParaRPr>
          </a:p>
          <a:p>
            <a:pPr marL="332740">
              <a:lnSpc>
                <a:spcPct val="100000"/>
              </a:lnSpc>
              <a:spcBef>
                <a:spcPts val="240"/>
              </a:spcBef>
            </a:pPr>
            <a:r>
              <a:rPr dirty="0" sz="2000" spc="-70" b="1">
                <a:solidFill>
                  <a:srgbClr val="FF0000"/>
                </a:solidFill>
                <a:latin typeface="Trebuchet MS"/>
                <a:cs typeface="Trebuchet MS"/>
              </a:rPr>
              <a:t>instrument</a:t>
            </a:r>
            <a:r>
              <a:rPr dirty="0" sz="2000" spc="-210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000" spc="-80" b="1">
                <a:solidFill>
                  <a:srgbClr val="FF0000"/>
                </a:solidFill>
                <a:latin typeface="Trebuchet MS"/>
                <a:cs typeface="Trebuchet MS"/>
              </a:rPr>
              <a:t>faulty,</a:t>
            </a:r>
            <a:r>
              <a:rPr dirty="0" sz="2000" spc="-190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000" spc="-60" b="1">
                <a:solidFill>
                  <a:srgbClr val="FF0000"/>
                </a:solidFill>
                <a:latin typeface="Trebuchet MS"/>
                <a:cs typeface="Trebuchet MS"/>
              </a:rPr>
              <a:t>human</a:t>
            </a:r>
            <a:r>
              <a:rPr dirty="0" sz="2000" spc="-190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000" spc="-95" b="1">
                <a:solidFill>
                  <a:srgbClr val="FF0000"/>
                </a:solidFill>
                <a:latin typeface="Trebuchet MS"/>
                <a:cs typeface="Trebuchet MS"/>
              </a:rPr>
              <a:t>or</a:t>
            </a:r>
            <a:r>
              <a:rPr dirty="0" sz="2000" spc="-200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000" spc="-80" b="1">
                <a:solidFill>
                  <a:srgbClr val="FF0000"/>
                </a:solidFill>
                <a:latin typeface="Trebuchet MS"/>
                <a:cs typeface="Trebuchet MS"/>
              </a:rPr>
              <a:t>computer</a:t>
            </a:r>
            <a:r>
              <a:rPr dirty="0" sz="2000" spc="-200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000" spc="-140" b="1">
                <a:solidFill>
                  <a:srgbClr val="FF0000"/>
                </a:solidFill>
                <a:latin typeface="Trebuchet MS"/>
                <a:cs typeface="Trebuchet MS"/>
              </a:rPr>
              <a:t>error,</a:t>
            </a:r>
            <a:r>
              <a:rPr dirty="0" sz="2000" spc="-175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000" spc="-55" b="1">
                <a:solidFill>
                  <a:srgbClr val="FF0000"/>
                </a:solidFill>
                <a:latin typeface="Trebuchet MS"/>
                <a:cs typeface="Trebuchet MS"/>
              </a:rPr>
              <a:t>transmission</a:t>
            </a:r>
            <a:r>
              <a:rPr dirty="0" sz="2000" spc="-204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000" spc="-125" b="1">
                <a:solidFill>
                  <a:srgbClr val="FF0000"/>
                </a:solidFill>
                <a:latin typeface="Trebuchet MS"/>
                <a:cs typeface="Trebuchet MS"/>
              </a:rPr>
              <a:t>error</a:t>
            </a:r>
            <a:endParaRPr sz="2000">
              <a:latin typeface="Trebuchet MS"/>
              <a:cs typeface="Trebuchet MS"/>
            </a:endParaRPr>
          </a:p>
          <a:p>
            <a:pPr lvl="1" marL="624840" marR="5080" indent="-274320">
              <a:lnSpc>
                <a:spcPct val="120000"/>
              </a:lnSpc>
              <a:spcBef>
                <a:spcPts val="425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4840" algn="l"/>
                <a:tab pos="625475" algn="l"/>
              </a:tabLst>
            </a:pPr>
            <a:r>
              <a:rPr dirty="0" u="heavy" sz="2000" spc="-80" b="1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Incomplete</a:t>
            </a:r>
            <a:r>
              <a:rPr dirty="0" sz="2000" spc="-80" b="1">
                <a:solidFill>
                  <a:srgbClr val="00AF50"/>
                </a:solidFill>
                <a:latin typeface="Trebuchet MS"/>
                <a:cs typeface="Trebuchet MS"/>
              </a:rPr>
              <a:t>: </a:t>
            </a:r>
            <a:r>
              <a:rPr dirty="0" sz="2000" spc="-60" b="1">
                <a:latin typeface="Trebuchet MS"/>
                <a:cs typeface="Trebuchet MS"/>
              </a:rPr>
              <a:t>lacking </a:t>
            </a:r>
            <a:r>
              <a:rPr dirty="0" sz="2000" spc="-75" b="1">
                <a:latin typeface="Trebuchet MS"/>
                <a:cs typeface="Trebuchet MS"/>
              </a:rPr>
              <a:t>attribute </a:t>
            </a:r>
            <a:r>
              <a:rPr dirty="0" sz="2000" spc="-80" b="1">
                <a:latin typeface="Trebuchet MS"/>
                <a:cs typeface="Trebuchet MS"/>
              </a:rPr>
              <a:t>values, </a:t>
            </a:r>
            <a:r>
              <a:rPr dirty="0" sz="2000" spc="-60" b="1">
                <a:latin typeface="Trebuchet MS"/>
                <a:cs typeface="Trebuchet MS"/>
              </a:rPr>
              <a:t>lacking </a:t>
            </a:r>
            <a:r>
              <a:rPr dirty="0" sz="2000" spc="-95" b="1">
                <a:latin typeface="Trebuchet MS"/>
                <a:cs typeface="Trebuchet MS"/>
              </a:rPr>
              <a:t>certain </a:t>
            </a:r>
            <a:r>
              <a:rPr dirty="0" sz="2000" spc="-70" b="1">
                <a:latin typeface="Trebuchet MS"/>
                <a:cs typeface="Trebuchet MS"/>
              </a:rPr>
              <a:t>attributes </a:t>
            </a:r>
            <a:r>
              <a:rPr dirty="0" sz="2000" spc="-60" b="1">
                <a:latin typeface="Trebuchet MS"/>
                <a:cs typeface="Trebuchet MS"/>
              </a:rPr>
              <a:t>of  </a:t>
            </a:r>
            <a:r>
              <a:rPr dirty="0" sz="2000" spc="-90" b="1">
                <a:latin typeface="Trebuchet MS"/>
                <a:cs typeface="Trebuchet MS"/>
              </a:rPr>
              <a:t>interest,</a:t>
            </a:r>
            <a:r>
              <a:rPr dirty="0" sz="2000" spc="-195" b="1">
                <a:latin typeface="Trebuchet MS"/>
                <a:cs typeface="Trebuchet MS"/>
              </a:rPr>
              <a:t> </a:t>
            </a:r>
            <a:r>
              <a:rPr dirty="0" sz="2000" spc="-95" b="1">
                <a:latin typeface="Trebuchet MS"/>
                <a:cs typeface="Trebuchet MS"/>
              </a:rPr>
              <a:t>or</a:t>
            </a:r>
            <a:r>
              <a:rPr dirty="0" sz="2000" spc="-180" b="1">
                <a:latin typeface="Trebuchet MS"/>
                <a:cs typeface="Trebuchet MS"/>
              </a:rPr>
              <a:t> </a:t>
            </a:r>
            <a:r>
              <a:rPr dirty="0" sz="2000" spc="-55" b="1">
                <a:latin typeface="Trebuchet MS"/>
                <a:cs typeface="Trebuchet MS"/>
              </a:rPr>
              <a:t>containing</a:t>
            </a:r>
            <a:r>
              <a:rPr dirty="0" sz="2000" spc="-180" b="1">
                <a:latin typeface="Trebuchet MS"/>
                <a:cs typeface="Trebuchet MS"/>
              </a:rPr>
              <a:t> </a:t>
            </a:r>
            <a:r>
              <a:rPr dirty="0" sz="2000" spc="-60" b="1">
                <a:latin typeface="Trebuchet MS"/>
                <a:cs typeface="Trebuchet MS"/>
              </a:rPr>
              <a:t>only</a:t>
            </a:r>
            <a:r>
              <a:rPr dirty="0" sz="2000" spc="-195" b="1">
                <a:latin typeface="Trebuchet MS"/>
                <a:cs typeface="Trebuchet MS"/>
              </a:rPr>
              <a:t> </a:t>
            </a:r>
            <a:r>
              <a:rPr dirty="0" sz="2000" spc="-25" b="1">
                <a:latin typeface="Trebuchet MS"/>
                <a:cs typeface="Trebuchet MS"/>
              </a:rPr>
              <a:t>aggregate</a:t>
            </a:r>
            <a:r>
              <a:rPr dirty="0" sz="2000" spc="-190" b="1">
                <a:latin typeface="Trebuchet MS"/>
                <a:cs typeface="Trebuchet MS"/>
              </a:rPr>
              <a:t> </a:t>
            </a:r>
            <a:r>
              <a:rPr dirty="0" sz="2000" spc="-60" b="1">
                <a:latin typeface="Trebuchet MS"/>
                <a:cs typeface="Trebuchet MS"/>
              </a:rPr>
              <a:t>data.</a:t>
            </a:r>
            <a:r>
              <a:rPr dirty="0" sz="2000" spc="-180" b="1">
                <a:latin typeface="Trebuchet MS"/>
                <a:cs typeface="Trebuchet MS"/>
              </a:rPr>
              <a:t> </a:t>
            </a:r>
            <a:r>
              <a:rPr dirty="0" sz="2000" spc="-90" b="1">
                <a:latin typeface="Trebuchet MS"/>
                <a:cs typeface="Trebuchet MS"/>
              </a:rPr>
              <a:t>e.g.,</a:t>
            </a:r>
            <a:r>
              <a:rPr dirty="0" sz="2000" spc="-195" b="1">
                <a:latin typeface="Trebuchet MS"/>
                <a:cs typeface="Trebuchet MS"/>
              </a:rPr>
              <a:t> </a:t>
            </a:r>
            <a:r>
              <a:rPr dirty="0" sz="2000" spc="-120" b="1" i="1">
                <a:latin typeface="Trebuchet MS"/>
                <a:cs typeface="Trebuchet MS"/>
              </a:rPr>
              <a:t>Occupation</a:t>
            </a:r>
            <a:r>
              <a:rPr dirty="0" sz="2000" spc="-120" b="1">
                <a:latin typeface="Trebuchet MS"/>
                <a:cs typeface="Trebuchet MS"/>
              </a:rPr>
              <a:t>=“</a:t>
            </a:r>
            <a:r>
              <a:rPr dirty="0" sz="2000" spc="-200" b="1">
                <a:latin typeface="Trebuchet MS"/>
                <a:cs typeface="Trebuchet MS"/>
              </a:rPr>
              <a:t> </a:t>
            </a:r>
            <a:r>
              <a:rPr dirty="0" sz="2000" spc="-260" b="1">
                <a:latin typeface="Trebuchet MS"/>
                <a:cs typeface="Trebuchet MS"/>
              </a:rPr>
              <a:t>”</a:t>
            </a:r>
            <a:r>
              <a:rPr dirty="0" sz="2000" spc="-180" b="1">
                <a:latin typeface="Trebuchet MS"/>
                <a:cs typeface="Trebuchet MS"/>
              </a:rPr>
              <a:t> </a:t>
            </a:r>
            <a:r>
              <a:rPr dirty="0" sz="2000" spc="-50" b="1">
                <a:latin typeface="Trebuchet MS"/>
                <a:cs typeface="Trebuchet MS"/>
              </a:rPr>
              <a:t>(missing  </a:t>
            </a:r>
            <a:r>
              <a:rPr dirty="0" sz="2000" spc="-55" b="1">
                <a:latin typeface="Trebuchet MS"/>
                <a:cs typeface="Trebuchet MS"/>
              </a:rPr>
              <a:t>data)</a:t>
            </a:r>
            <a:endParaRPr sz="2000">
              <a:latin typeface="Trebuchet MS"/>
              <a:cs typeface="Trebuchet MS"/>
            </a:endParaRPr>
          </a:p>
          <a:p>
            <a:pPr lvl="1" marL="624840" indent="-274955">
              <a:lnSpc>
                <a:spcPct val="100000"/>
              </a:lnSpc>
              <a:spcBef>
                <a:spcPts val="78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4840" algn="l"/>
                <a:tab pos="625475" algn="l"/>
              </a:tabLst>
            </a:pPr>
            <a:r>
              <a:rPr dirty="0" u="heavy" sz="2000" spc="-35" b="1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Noisy</a:t>
            </a:r>
            <a:r>
              <a:rPr dirty="0" sz="2000" spc="-35" b="1">
                <a:solidFill>
                  <a:srgbClr val="00AF50"/>
                </a:solidFill>
                <a:latin typeface="Trebuchet MS"/>
                <a:cs typeface="Trebuchet MS"/>
              </a:rPr>
              <a:t>:</a:t>
            </a:r>
            <a:r>
              <a:rPr dirty="0" sz="2000" spc="-210" b="1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dirty="0" sz="2000" spc="-55" b="1">
                <a:latin typeface="Trebuchet MS"/>
                <a:cs typeface="Trebuchet MS"/>
              </a:rPr>
              <a:t>containing</a:t>
            </a:r>
            <a:r>
              <a:rPr dirty="0" sz="2000" spc="-200" b="1">
                <a:latin typeface="Trebuchet MS"/>
                <a:cs typeface="Trebuchet MS"/>
              </a:rPr>
              <a:t> </a:t>
            </a:r>
            <a:r>
              <a:rPr dirty="0" sz="2000" spc="-70" b="1">
                <a:latin typeface="Trebuchet MS"/>
                <a:cs typeface="Trebuchet MS"/>
              </a:rPr>
              <a:t>noise,</a:t>
            </a:r>
            <a:r>
              <a:rPr dirty="0" sz="2000" spc="-180" b="1">
                <a:latin typeface="Trebuchet MS"/>
                <a:cs typeface="Trebuchet MS"/>
              </a:rPr>
              <a:t> </a:t>
            </a:r>
            <a:r>
              <a:rPr dirty="0" sz="2000" spc="-110" b="1">
                <a:latin typeface="Trebuchet MS"/>
                <a:cs typeface="Trebuchet MS"/>
              </a:rPr>
              <a:t>errors,</a:t>
            </a:r>
            <a:r>
              <a:rPr dirty="0" sz="2000" spc="-180" b="1">
                <a:latin typeface="Trebuchet MS"/>
                <a:cs typeface="Trebuchet MS"/>
              </a:rPr>
              <a:t> </a:t>
            </a:r>
            <a:r>
              <a:rPr dirty="0" sz="2000" spc="-95" b="1">
                <a:latin typeface="Trebuchet MS"/>
                <a:cs typeface="Trebuchet MS"/>
              </a:rPr>
              <a:t>or</a:t>
            </a:r>
            <a:r>
              <a:rPr dirty="0" sz="2000" spc="-170" b="1">
                <a:latin typeface="Trebuchet MS"/>
                <a:cs typeface="Trebuchet MS"/>
              </a:rPr>
              <a:t> </a:t>
            </a:r>
            <a:r>
              <a:rPr dirty="0" sz="2000" spc="-90" b="1">
                <a:latin typeface="Trebuchet MS"/>
                <a:cs typeface="Trebuchet MS"/>
              </a:rPr>
              <a:t>outliers.</a:t>
            </a:r>
            <a:r>
              <a:rPr dirty="0" sz="2000" spc="-185" b="1">
                <a:latin typeface="Trebuchet MS"/>
                <a:cs typeface="Trebuchet MS"/>
              </a:rPr>
              <a:t> </a:t>
            </a:r>
            <a:r>
              <a:rPr dirty="0" sz="2000" spc="-85" b="1">
                <a:latin typeface="Trebuchet MS"/>
                <a:cs typeface="Trebuchet MS"/>
              </a:rPr>
              <a:t>e.g.,</a:t>
            </a:r>
            <a:r>
              <a:rPr dirty="0" sz="2000" spc="-200" b="1">
                <a:latin typeface="Trebuchet MS"/>
                <a:cs typeface="Trebuchet MS"/>
              </a:rPr>
              <a:t> </a:t>
            </a:r>
            <a:r>
              <a:rPr dirty="0" sz="2000" spc="-135" b="1" i="1">
                <a:latin typeface="Trebuchet MS"/>
                <a:cs typeface="Trebuchet MS"/>
              </a:rPr>
              <a:t>Salary</a:t>
            </a:r>
            <a:r>
              <a:rPr dirty="0" sz="2000" spc="-135" b="1">
                <a:latin typeface="Trebuchet MS"/>
                <a:cs typeface="Trebuchet MS"/>
              </a:rPr>
              <a:t>=“−10”</a:t>
            </a:r>
            <a:r>
              <a:rPr dirty="0" sz="2000" spc="-215" b="1">
                <a:latin typeface="Trebuchet MS"/>
                <a:cs typeface="Trebuchet MS"/>
              </a:rPr>
              <a:t> </a:t>
            </a:r>
            <a:r>
              <a:rPr dirty="0" sz="2000" spc="-75" b="1">
                <a:latin typeface="Trebuchet MS"/>
                <a:cs typeface="Trebuchet MS"/>
              </a:rPr>
              <a:t>(an</a:t>
            </a:r>
            <a:r>
              <a:rPr dirty="0" sz="2000" spc="-204" b="1">
                <a:latin typeface="Trebuchet MS"/>
                <a:cs typeface="Trebuchet MS"/>
              </a:rPr>
              <a:t> </a:t>
            </a:r>
            <a:r>
              <a:rPr dirty="0" sz="2000" spc="-130" b="1">
                <a:latin typeface="Trebuchet MS"/>
                <a:cs typeface="Trebuchet MS"/>
              </a:rPr>
              <a:t>error)</a:t>
            </a:r>
            <a:endParaRPr sz="2000">
              <a:latin typeface="Trebuchet MS"/>
              <a:cs typeface="Trebuchet MS"/>
            </a:endParaRPr>
          </a:p>
          <a:p>
            <a:pPr lvl="1" marL="624840" indent="-274955">
              <a:lnSpc>
                <a:spcPct val="100000"/>
              </a:lnSpc>
              <a:spcBef>
                <a:spcPts val="72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4840" algn="l"/>
                <a:tab pos="625475" algn="l"/>
              </a:tabLst>
            </a:pPr>
            <a:r>
              <a:rPr dirty="0" u="heavy" sz="2000" spc="-65" b="1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Inconsistent</a:t>
            </a:r>
            <a:r>
              <a:rPr dirty="0" sz="2000" spc="-65" b="1">
                <a:solidFill>
                  <a:srgbClr val="00AF50"/>
                </a:solidFill>
                <a:latin typeface="Trebuchet MS"/>
                <a:cs typeface="Trebuchet MS"/>
              </a:rPr>
              <a:t>:</a:t>
            </a:r>
            <a:r>
              <a:rPr dirty="0" sz="2000" spc="-200" b="1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dirty="0" sz="2000" spc="-55" b="1">
                <a:latin typeface="Trebuchet MS"/>
                <a:cs typeface="Trebuchet MS"/>
              </a:rPr>
              <a:t>containing</a:t>
            </a:r>
            <a:r>
              <a:rPr dirty="0" sz="2000" spc="-204" b="1">
                <a:latin typeface="Trebuchet MS"/>
                <a:cs typeface="Trebuchet MS"/>
              </a:rPr>
              <a:t> </a:t>
            </a:r>
            <a:r>
              <a:rPr dirty="0" sz="2000" spc="-85" b="1">
                <a:latin typeface="Trebuchet MS"/>
                <a:cs typeface="Trebuchet MS"/>
              </a:rPr>
              <a:t>discrepancies</a:t>
            </a:r>
            <a:r>
              <a:rPr dirty="0" sz="2000" spc="-229" b="1">
                <a:latin typeface="Trebuchet MS"/>
                <a:cs typeface="Trebuchet MS"/>
              </a:rPr>
              <a:t> </a:t>
            </a:r>
            <a:r>
              <a:rPr dirty="0" sz="2000" spc="-85" b="1">
                <a:latin typeface="Trebuchet MS"/>
                <a:cs typeface="Trebuchet MS"/>
              </a:rPr>
              <a:t>in</a:t>
            </a:r>
            <a:r>
              <a:rPr dirty="0" sz="2000" spc="-190" b="1">
                <a:latin typeface="Trebuchet MS"/>
                <a:cs typeface="Trebuchet MS"/>
              </a:rPr>
              <a:t> </a:t>
            </a:r>
            <a:r>
              <a:rPr dirty="0" sz="2000" spc="-70" b="1">
                <a:latin typeface="Trebuchet MS"/>
                <a:cs typeface="Trebuchet MS"/>
              </a:rPr>
              <a:t>codes</a:t>
            </a:r>
            <a:r>
              <a:rPr dirty="0" sz="2000" spc="-190" b="1">
                <a:latin typeface="Trebuchet MS"/>
                <a:cs typeface="Trebuchet MS"/>
              </a:rPr>
              <a:t> </a:t>
            </a:r>
            <a:r>
              <a:rPr dirty="0" sz="2000" spc="-95" b="1">
                <a:latin typeface="Trebuchet MS"/>
                <a:cs typeface="Trebuchet MS"/>
              </a:rPr>
              <a:t>or</a:t>
            </a:r>
            <a:r>
              <a:rPr dirty="0" sz="2000" spc="-190" b="1">
                <a:latin typeface="Trebuchet MS"/>
                <a:cs typeface="Trebuchet MS"/>
              </a:rPr>
              <a:t> </a:t>
            </a:r>
            <a:r>
              <a:rPr dirty="0" sz="2000" spc="-60" b="1">
                <a:latin typeface="Trebuchet MS"/>
                <a:cs typeface="Trebuchet MS"/>
              </a:rPr>
              <a:t>names,</a:t>
            </a:r>
            <a:r>
              <a:rPr dirty="0" sz="2000" spc="-204" b="1">
                <a:latin typeface="Trebuchet MS"/>
                <a:cs typeface="Trebuchet MS"/>
              </a:rPr>
              <a:t> </a:t>
            </a:r>
            <a:r>
              <a:rPr dirty="0" sz="2000" spc="-85" b="1">
                <a:latin typeface="Trebuchet MS"/>
                <a:cs typeface="Trebuchet MS"/>
              </a:rPr>
              <a:t>e.g.,</a:t>
            </a:r>
            <a:endParaRPr sz="2000">
              <a:latin typeface="Trebuchet MS"/>
              <a:cs typeface="Trebuchet MS"/>
            </a:endParaRPr>
          </a:p>
          <a:p>
            <a:pPr lvl="2" marL="890269" indent="-229235">
              <a:lnSpc>
                <a:spcPct val="100000"/>
              </a:lnSpc>
              <a:spcBef>
                <a:spcPts val="720"/>
              </a:spcBef>
              <a:buClr>
                <a:srgbClr val="E66C7C"/>
              </a:buClr>
              <a:buFont typeface="Arial"/>
              <a:buChar char="▪"/>
              <a:tabLst>
                <a:tab pos="890269" algn="l"/>
                <a:tab pos="890905" algn="l"/>
              </a:tabLst>
            </a:pPr>
            <a:r>
              <a:rPr dirty="0" sz="2000" spc="-135" b="1" i="1">
                <a:latin typeface="Trebuchet MS"/>
                <a:cs typeface="Trebuchet MS"/>
              </a:rPr>
              <a:t>Age</a:t>
            </a:r>
            <a:r>
              <a:rPr dirty="0" sz="2000" spc="-135" b="1">
                <a:latin typeface="Trebuchet MS"/>
                <a:cs typeface="Trebuchet MS"/>
              </a:rPr>
              <a:t>=“42”,</a:t>
            </a:r>
            <a:r>
              <a:rPr dirty="0" sz="2000" spc="-210" b="1">
                <a:latin typeface="Trebuchet MS"/>
                <a:cs typeface="Trebuchet MS"/>
              </a:rPr>
              <a:t> </a:t>
            </a:r>
            <a:r>
              <a:rPr dirty="0" sz="2000" spc="-160" b="1" i="1">
                <a:latin typeface="Trebuchet MS"/>
                <a:cs typeface="Trebuchet MS"/>
              </a:rPr>
              <a:t>Birthday</a:t>
            </a:r>
            <a:r>
              <a:rPr dirty="0" sz="2000" spc="-160" b="1">
                <a:latin typeface="Trebuchet MS"/>
                <a:cs typeface="Trebuchet MS"/>
              </a:rPr>
              <a:t>=“03/07/2010”</a:t>
            </a:r>
            <a:endParaRPr sz="2000">
              <a:latin typeface="Trebuchet MS"/>
              <a:cs typeface="Trebuchet MS"/>
            </a:endParaRPr>
          </a:p>
          <a:p>
            <a:pPr lvl="2" marL="890269" indent="-229235">
              <a:lnSpc>
                <a:spcPct val="100000"/>
              </a:lnSpc>
              <a:spcBef>
                <a:spcPts val="720"/>
              </a:spcBef>
              <a:buClr>
                <a:srgbClr val="E66C7C"/>
              </a:buClr>
              <a:buFont typeface="Arial"/>
              <a:buChar char="▪"/>
              <a:tabLst>
                <a:tab pos="890269" algn="l"/>
                <a:tab pos="890905" algn="l"/>
              </a:tabLst>
            </a:pPr>
            <a:r>
              <a:rPr dirty="0" sz="2000" b="1">
                <a:latin typeface="Trebuchet MS"/>
                <a:cs typeface="Trebuchet MS"/>
              </a:rPr>
              <a:t>Was</a:t>
            </a:r>
            <a:r>
              <a:rPr dirty="0" sz="2000" spc="-200" b="1">
                <a:latin typeface="Trebuchet MS"/>
                <a:cs typeface="Trebuchet MS"/>
              </a:rPr>
              <a:t> </a:t>
            </a:r>
            <a:r>
              <a:rPr dirty="0" sz="2000" spc="-55" b="1">
                <a:latin typeface="Trebuchet MS"/>
                <a:cs typeface="Trebuchet MS"/>
              </a:rPr>
              <a:t>rating</a:t>
            </a:r>
            <a:r>
              <a:rPr dirty="0" sz="2000" spc="-204" b="1">
                <a:latin typeface="Trebuchet MS"/>
                <a:cs typeface="Trebuchet MS"/>
              </a:rPr>
              <a:t> </a:t>
            </a:r>
            <a:r>
              <a:rPr dirty="0" sz="2000" spc="-185" b="1">
                <a:latin typeface="Trebuchet MS"/>
                <a:cs typeface="Trebuchet MS"/>
              </a:rPr>
              <a:t>“1,</a:t>
            </a:r>
            <a:r>
              <a:rPr dirty="0" sz="2000" spc="-190" b="1">
                <a:latin typeface="Trebuchet MS"/>
                <a:cs typeface="Trebuchet MS"/>
              </a:rPr>
              <a:t> </a:t>
            </a:r>
            <a:r>
              <a:rPr dirty="0" sz="2000" spc="-140" b="1">
                <a:latin typeface="Trebuchet MS"/>
                <a:cs typeface="Trebuchet MS"/>
              </a:rPr>
              <a:t>2,</a:t>
            </a:r>
            <a:r>
              <a:rPr dirty="0" sz="2000" spc="-190" b="1">
                <a:latin typeface="Trebuchet MS"/>
                <a:cs typeface="Trebuchet MS"/>
              </a:rPr>
              <a:t> </a:t>
            </a:r>
            <a:r>
              <a:rPr dirty="0" sz="2000" spc="-185" b="1">
                <a:latin typeface="Trebuchet MS"/>
                <a:cs typeface="Trebuchet MS"/>
              </a:rPr>
              <a:t>3”, </a:t>
            </a:r>
            <a:r>
              <a:rPr dirty="0" sz="2000" spc="-55" b="1">
                <a:latin typeface="Trebuchet MS"/>
                <a:cs typeface="Trebuchet MS"/>
              </a:rPr>
              <a:t>now</a:t>
            </a:r>
            <a:r>
              <a:rPr dirty="0" sz="2000" spc="-190" b="1">
                <a:latin typeface="Trebuchet MS"/>
                <a:cs typeface="Trebuchet MS"/>
              </a:rPr>
              <a:t> </a:t>
            </a:r>
            <a:r>
              <a:rPr dirty="0" sz="2000" spc="-50" b="1">
                <a:latin typeface="Trebuchet MS"/>
                <a:cs typeface="Trebuchet MS"/>
              </a:rPr>
              <a:t>rating</a:t>
            </a:r>
            <a:r>
              <a:rPr dirty="0" sz="2000" spc="-204" b="1">
                <a:latin typeface="Trebuchet MS"/>
                <a:cs typeface="Trebuchet MS"/>
              </a:rPr>
              <a:t> </a:t>
            </a:r>
            <a:r>
              <a:rPr dirty="0" sz="2000" spc="-150" b="1">
                <a:latin typeface="Trebuchet MS"/>
                <a:cs typeface="Trebuchet MS"/>
              </a:rPr>
              <a:t>“A,</a:t>
            </a:r>
            <a:r>
              <a:rPr dirty="0" sz="2000" spc="-185" b="1">
                <a:latin typeface="Trebuchet MS"/>
                <a:cs typeface="Trebuchet MS"/>
              </a:rPr>
              <a:t> </a:t>
            </a:r>
            <a:r>
              <a:rPr dirty="0" sz="2000" spc="-25" b="1">
                <a:latin typeface="Trebuchet MS"/>
                <a:cs typeface="Trebuchet MS"/>
              </a:rPr>
              <a:t>B,</a:t>
            </a:r>
            <a:r>
              <a:rPr dirty="0" sz="2000" spc="-270" b="1">
                <a:latin typeface="Trebuchet MS"/>
                <a:cs typeface="Trebuchet MS"/>
              </a:rPr>
              <a:t> </a:t>
            </a:r>
            <a:r>
              <a:rPr dirty="0" sz="2000" spc="-165" b="1">
                <a:latin typeface="Trebuchet MS"/>
                <a:cs typeface="Trebuchet MS"/>
              </a:rPr>
              <a:t>C”</a:t>
            </a:r>
            <a:endParaRPr sz="2000">
              <a:latin typeface="Trebuchet MS"/>
              <a:cs typeface="Trebuchet MS"/>
            </a:endParaRPr>
          </a:p>
          <a:p>
            <a:pPr lvl="2" marL="890269" indent="-229235">
              <a:lnSpc>
                <a:spcPct val="100000"/>
              </a:lnSpc>
              <a:spcBef>
                <a:spcPts val="720"/>
              </a:spcBef>
              <a:buClr>
                <a:srgbClr val="E66C7C"/>
              </a:buClr>
              <a:buFont typeface="Arial"/>
              <a:buChar char="▪"/>
              <a:tabLst>
                <a:tab pos="890269" algn="l"/>
                <a:tab pos="890905" algn="l"/>
              </a:tabLst>
            </a:pPr>
            <a:r>
              <a:rPr dirty="0" sz="2000" spc="-85" b="1">
                <a:latin typeface="Trebuchet MS"/>
                <a:cs typeface="Trebuchet MS"/>
              </a:rPr>
              <a:t>discrepancy </a:t>
            </a:r>
            <a:r>
              <a:rPr dirty="0" sz="2000" spc="-90" b="1">
                <a:latin typeface="Trebuchet MS"/>
                <a:cs typeface="Trebuchet MS"/>
              </a:rPr>
              <a:t>between </a:t>
            </a:r>
            <a:r>
              <a:rPr dirty="0" sz="2000" spc="-80" b="1">
                <a:latin typeface="Trebuchet MS"/>
                <a:cs typeface="Trebuchet MS"/>
              </a:rPr>
              <a:t>duplicate</a:t>
            </a:r>
            <a:r>
              <a:rPr dirty="0" sz="2000" spc="-484" b="1">
                <a:latin typeface="Trebuchet MS"/>
                <a:cs typeface="Trebuchet MS"/>
              </a:rPr>
              <a:t> </a:t>
            </a:r>
            <a:r>
              <a:rPr dirty="0" sz="2000" spc="-95" b="1">
                <a:latin typeface="Trebuchet MS"/>
                <a:cs typeface="Trebuchet MS"/>
              </a:rPr>
              <a:t>records</a:t>
            </a:r>
            <a:endParaRPr sz="2000">
              <a:latin typeface="Trebuchet MS"/>
              <a:cs typeface="Trebuchet MS"/>
            </a:endParaRPr>
          </a:p>
          <a:p>
            <a:pPr lvl="1" marL="624840" indent="-274955">
              <a:lnSpc>
                <a:spcPct val="100000"/>
              </a:lnSpc>
              <a:spcBef>
                <a:spcPts val="905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4840" algn="l"/>
                <a:tab pos="625475" algn="l"/>
              </a:tabLst>
            </a:pPr>
            <a:r>
              <a:rPr dirty="0" u="heavy" sz="2000" spc="-65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Intentional</a:t>
            </a:r>
            <a:r>
              <a:rPr dirty="0" sz="2000" spc="-200" b="1">
                <a:latin typeface="Trebuchet MS"/>
                <a:cs typeface="Trebuchet MS"/>
              </a:rPr>
              <a:t> </a:t>
            </a:r>
            <a:r>
              <a:rPr dirty="0" sz="2000" spc="-100" b="1">
                <a:latin typeface="Trebuchet MS"/>
                <a:cs typeface="Trebuchet MS"/>
              </a:rPr>
              <a:t>(e.g.,</a:t>
            </a:r>
            <a:r>
              <a:rPr dirty="0" sz="2000" spc="-190" b="1">
                <a:latin typeface="Trebuchet MS"/>
                <a:cs typeface="Trebuchet MS"/>
              </a:rPr>
              <a:t> </a:t>
            </a:r>
            <a:r>
              <a:rPr dirty="0" sz="2000" spc="-105" b="1" i="1">
                <a:latin typeface="Trebuchet MS"/>
                <a:cs typeface="Trebuchet MS"/>
              </a:rPr>
              <a:t>disguised</a:t>
            </a:r>
            <a:r>
              <a:rPr dirty="0" sz="2000" spc="-235" b="1" i="1">
                <a:latin typeface="Trebuchet MS"/>
                <a:cs typeface="Trebuchet MS"/>
              </a:rPr>
              <a:t> </a:t>
            </a:r>
            <a:r>
              <a:rPr dirty="0" sz="2000" spc="-95" b="1" i="1">
                <a:latin typeface="Trebuchet MS"/>
                <a:cs typeface="Trebuchet MS"/>
              </a:rPr>
              <a:t>missing</a:t>
            </a:r>
            <a:r>
              <a:rPr dirty="0" sz="2000" spc="-210" b="1" i="1">
                <a:latin typeface="Trebuchet MS"/>
                <a:cs typeface="Trebuchet MS"/>
              </a:rPr>
              <a:t> </a:t>
            </a:r>
            <a:r>
              <a:rPr dirty="0" sz="2000" spc="-55" b="1">
                <a:latin typeface="Trebuchet MS"/>
                <a:cs typeface="Trebuchet MS"/>
              </a:rPr>
              <a:t>data)</a:t>
            </a:r>
            <a:endParaRPr sz="2000">
              <a:latin typeface="Trebuchet MS"/>
              <a:cs typeface="Trebuchet MS"/>
            </a:endParaRPr>
          </a:p>
          <a:p>
            <a:pPr lvl="2" marL="890269" indent="-229235">
              <a:lnSpc>
                <a:spcPct val="100000"/>
              </a:lnSpc>
              <a:spcBef>
                <a:spcPts val="960"/>
              </a:spcBef>
              <a:buClr>
                <a:srgbClr val="E66C7C"/>
              </a:buClr>
              <a:buFont typeface="Arial"/>
              <a:buChar char="▪"/>
              <a:tabLst>
                <a:tab pos="890269" algn="l"/>
                <a:tab pos="890905" algn="l"/>
              </a:tabLst>
            </a:pPr>
            <a:r>
              <a:rPr dirty="0" sz="2000" spc="-135" b="1">
                <a:latin typeface="Trebuchet MS"/>
                <a:cs typeface="Trebuchet MS"/>
              </a:rPr>
              <a:t>Jan. </a:t>
            </a:r>
            <a:r>
              <a:rPr dirty="0" sz="2000" spc="-185" b="1">
                <a:latin typeface="Trebuchet MS"/>
                <a:cs typeface="Trebuchet MS"/>
              </a:rPr>
              <a:t>1 </a:t>
            </a:r>
            <a:r>
              <a:rPr dirty="0" sz="2000" spc="-25" b="1">
                <a:latin typeface="Trebuchet MS"/>
                <a:cs typeface="Trebuchet MS"/>
              </a:rPr>
              <a:t>as </a:t>
            </a:r>
            <a:r>
              <a:rPr dirty="0" sz="2000" spc="-110" b="1">
                <a:latin typeface="Trebuchet MS"/>
                <a:cs typeface="Trebuchet MS"/>
              </a:rPr>
              <a:t>everyone’s</a:t>
            </a:r>
            <a:r>
              <a:rPr dirty="0" sz="2000" spc="-465" b="1">
                <a:latin typeface="Trebuchet MS"/>
                <a:cs typeface="Trebuchet MS"/>
              </a:rPr>
              <a:t> </a:t>
            </a:r>
            <a:r>
              <a:rPr dirty="0" sz="2000" spc="-65" b="1">
                <a:latin typeface="Trebuchet MS"/>
                <a:cs typeface="Trebuchet MS"/>
              </a:rPr>
              <a:t>birthday?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3212" y="367284"/>
            <a:ext cx="5881116" cy="59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8236" y="1828545"/>
            <a:ext cx="6871970" cy="2465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5"/>
              </a:spcBef>
              <a:buClr>
                <a:srgbClr val="EFAC00"/>
              </a:buClr>
              <a:buSzPct val="79687"/>
              <a:buChar char=""/>
              <a:tabLst>
                <a:tab pos="332105" algn="l"/>
                <a:tab pos="332740" algn="l"/>
              </a:tabLst>
            </a:pPr>
            <a:r>
              <a:rPr dirty="0" sz="3200" spc="-65">
                <a:latin typeface="Arial"/>
                <a:cs typeface="Arial"/>
              </a:rPr>
              <a:t>Fill </a:t>
            </a:r>
            <a:r>
              <a:rPr dirty="0" sz="3200" spc="-30">
                <a:latin typeface="Arial"/>
                <a:cs typeface="Arial"/>
              </a:rPr>
              <a:t>in</a:t>
            </a:r>
            <a:r>
              <a:rPr dirty="0" sz="3200" spc="-640">
                <a:latin typeface="Arial"/>
                <a:cs typeface="Arial"/>
              </a:rPr>
              <a:t> </a:t>
            </a:r>
            <a:r>
              <a:rPr dirty="0" sz="3200" spc="-105">
                <a:latin typeface="Arial"/>
                <a:cs typeface="Arial"/>
              </a:rPr>
              <a:t>missing </a:t>
            </a:r>
            <a:r>
              <a:rPr dirty="0" sz="3200" spc="-155">
                <a:latin typeface="Arial"/>
                <a:cs typeface="Arial"/>
              </a:rPr>
              <a:t>values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EFAC00"/>
              </a:buClr>
              <a:buFont typeface="Arial"/>
              <a:buChar char=""/>
            </a:pPr>
            <a:endParaRPr sz="33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5"/>
              </a:spcBef>
              <a:buClr>
                <a:srgbClr val="EFAC00"/>
              </a:buClr>
              <a:buSzPct val="79687"/>
              <a:buChar char=""/>
              <a:tabLst>
                <a:tab pos="332105" algn="l"/>
                <a:tab pos="332740" algn="l"/>
              </a:tabLst>
            </a:pPr>
            <a:r>
              <a:rPr dirty="0" sz="3200" spc="-15">
                <a:latin typeface="Arial"/>
                <a:cs typeface="Arial"/>
              </a:rPr>
              <a:t>Identify</a:t>
            </a:r>
            <a:r>
              <a:rPr dirty="0" sz="3200" spc="-300">
                <a:latin typeface="Arial"/>
                <a:cs typeface="Arial"/>
              </a:rPr>
              <a:t> </a:t>
            </a:r>
            <a:r>
              <a:rPr dirty="0" sz="3200" spc="-55">
                <a:latin typeface="Arial"/>
                <a:cs typeface="Arial"/>
              </a:rPr>
              <a:t>outliers</a:t>
            </a:r>
            <a:r>
              <a:rPr dirty="0" sz="3200" spc="-265">
                <a:latin typeface="Arial"/>
                <a:cs typeface="Arial"/>
              </a:rPr>
              <a:t> </a:t>
            </a:r>
            <a:r>
              <a:rPr dirty="0" sz="3200" spc="-125">
                <a:latin typeface="Arial"/>
                <a:cs typeface="Arial"/>
              </a:rPr>
              <a:t>and</a:t>
            </a:r>
            <a:r>
              <a:rPr dirty="0" sz="3200" spc="-265">
                <a:latin typeface="Arial"/>
                <a:cs typeface="Arial"/>
              </a:rPr>
              <a:t> </a:t>
            </a:r>
            <a:r>
              <a:rPr dirty="0" sz="3200" spc="-60">
                <a:latin typeface="Arial"/>
                <a:cs typeface="Arial"/>
              </a:rPr>
              <a:t>smooth</a:t>
            </a:r>
            <a:r>
              <a:rPr dirty="0" sz="3200" spc="-250">
                <a:latin typeface="Arial"/>
                <a:cs typeface="Arial"/>
              </a:rPr>
              <a:t> </a:t>
            </a:r>
            <a:r>
              <a:rPr dirty="0" sz="3200" spc="-105">
                <a:latin typeface="Arial"/>
                <a:cs typeface="Arial"/>
              </a:rPr>
              <a:t>noisy</a:t>
            </a:r>
            <a:r>
              <a:rPr dirty="0" sz="3200" spc="-229">
                <a:latin typeface="Arial"/>
                <a:cs typeface="Arial"/>
              </a:rPr>
              <a:t> </a:t>
            </a:r>
            <a:r>
              <a:rPr dirty="0" sz="3200" spc="-70">
                <a:latin typeface="Arial"/>
                <a:cs typeface="Arial"/>
              </a:rPr>
              <a:t>data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EFAC00"/>
              </a:buClr>
              <a:buFont typeface="Arial"/>
              <a:buChar char=""/>
            </a:pPr>
            <a:endParaRPr sz="33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79687"/>
              <a:buChar char=""/>
              <a:tabLst>
                <a:tab pos="332105" algn="l"/>
                <a:tab pos="332740" algn="l"/>
              </a:tabLst>
            </a:pPr>
            <a:r>
              <a:rPr dirty="0" sz="3200" spc="-100">
                <a:latin typeface="Arial"/>
                <a:cs typeface="Arial"/>
              </a:rPr>
              <a:t>Correct </a:t>
            </a:r>
            <a:r>
              <a:rPr dirty="0" sz="3200" spc="-70">
                <a:latin typeface="Arial"/>
                <a:cs typeface="Arial"/>
              </a:rPr>
              <a:t>inconsistent</a:t>
            </a:r>
            <a:r>
              <a:rPr dirty="0" sz="3200" spc="-409">
                <a:latin typeface="Arial"/>
                <a:cs typeface="Arial"/>
              </a:rPr>
              <a:t> </a:t>
            </a:r>
            <a:r>
              <a:rPr dirty="0" sz="3200" spc="-70">
                <a:latin typeface="Arial"/>
                <a:cs typeface="Arial"/>
              </a:rPr>
              <a:t>data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9787" y="565404"/>
            <a:ext cx="6403848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8236" y="1828545"/>
            <a:ext cx="7973695" cy="4415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32105" marR="285750" indent="-320040">
              <a:lnSpc>
                <a:spcPct val="100000"/>
              </a:lnSpc>
              <a:spcBef>
                <a:spcPts val="105"/>
              </a:spcBef>
              <a:buClr>
                <a:srgbClr val="EFAC00"/>
              </a:buClr>
              <a:buSzPct val="79687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u="heavy" sz="3200" spc="-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Data</a:t>
            </a:r>
            <a:r>
              <a:rPr dirty="0" u="heavy" sz="3200" spc="-45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3200" spc="-8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Analysis:</a:t>
            </a:r>
            <a:r>
              <a:rPr dirty="0" sz="3200" spc="345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3200" spc="-50">
                <a:latin typeface="Arial"/>
                <a:cs typeface="Arial"/>
              </a:rPr>
              <a:t>Detect</a:t>
            </a:r>
            <a:r>
              <a:rPr dirty="0" sz="3200" spc="-275">
                <a:latin typeface="Arial"/>
                <a:cs typeface="Arial"/>
              </a:rPr>
              <a:t> </a:t>
            </a:r>
            <a:r>
              <a:rPr dirty="0" sz="3200" spc="-70">
                <a:latin typeface="Arial"/>
                <a:cs typeface="Arial"/>
              </a:rPr>
              <a:t>which</a:t>
            </a:r>
            <a:r>
              <a:rPr dirty="0" sz="3200" spc="-285">
                <a:latin typeface="Arial"/>
                <a:cs typeface="Arial"/>
              </a:rPr>
              <a:t> </a:t>
            </a:r>
            <a:r>
              <a:rPr dirty="0" sz="3200" spc="-95">
                <a:latin typeface="Arial"/>
                <a:cs typeface="Arial"/>
              </a:rPr>
              <a:t>kinds</a:t>
            </a:r>
            <a:r>
              <a:rPr dirty="0" sz="3200" spc="-265">
                <a:latin typeface="Arial"/>
                <a:cs typeface="Arial"/>
              </a:rPr>
              <a:t> </a:t>
            </a:r>
            <a:r>
              <a:rPr dirty="0" sz="3200" spc="25">
                <a:latin typeface="Arial"/>
                <a:cs typeface="Arial"/>
              </a:rPr>
              <a:t>of</a:t>
            </a:r>
            <a:r>
              <a:rPr dirty="0" sz="3200" spc="-254">
                <a:latin typeface="Arial"/>
                <a:cs typeface="Arial"/>
              </a:rPr>
              <a:t> </a:t>
            </a:r>
            <a:r>
              <a:rPr dirty="0" sz="3200" spc="-95">
                <a:latin typeface="Arial"/>
                <a:cs typeface="Arial"/>
              </a:rPr>
              <a:t>errors  </a:t>
            </a:r>
            <a:r>
              <a:rPr dirty="0" sz="3200" spc="-120">
                <a:latin typeface="Arial"/>
                <a:cs typeface="Arial"/>
              </a:rPr>
              <a:t>and</a:t>
            </a:r>
            <a:r>
              <a:rPr dirty="0" sz="3200" spc="-270">
                <a:latin typeface="Arial"/>
                <a:cs typeface="Arial"/>
              </a:rPr>
              <a:t> </a:t>
            </a:r>
            <a:r>
              <a:rPr dirty="0" sz="3200" spc="-114">
                <a:latin typeface="Arial"/>
                <a:cs typeface="Arial"/>
              </a:rPr>
              <a:t>inconsistencies</a:t>
            </a:r>
            <a:r>
              <a:rPr dirty="0" sz="3200" spc="-300">
                <a:latin typeface="Arial"/>
                <a:cs typeface="Arial"/>
              </a:rPr>
              <a:t> </a:t>
            </a:r>
            <a:r>
              <a:rPr dirty="0" sz="3200" spc="-130">
                <a:latin typeface="Arial"/>
                <a:cs typeface="Arial"/>
              </a:rPr>
              <a:t>are</a:t>
            </a:r>
            <a:r>
              <a:rPr dirty="0" sz="3200" spc="-254">
                <a:latin typeface="Arial"/>
                <a:cs typeface="Arial"/>
              </a:rPr>
              <a:t> </a:t>
            </a:r>
            <a:r>
              <a:rPr dirty="0" sz="3200" spc="70">
                <a:latin typeface="Arial"/>
                <a:cs typeface="Arial"/>
              </a:rPr>
              <a:t>to</a:t>
            </a:r>
            <a:r>
              <a:rPr dirty="0" sz="3200" spc="-254">
                <a:latin typeface="Arial"/>
                <a:cs typeface="Arial"/>
              </a:rPr>
              <a:t> </a:t>
            </a:r>
            <a:r>
              <a:rPr dirty="0" sz="3200" spc="-125">
                <a:latin typeface="Arial"/>
                <a:cs typeface="Arial"/>
              </a:rPr>
              <a:t>be</a:t>
            </a:r>
            <a:r>
              <a:rPr dirty="0" sz="3200" spc="-265">
                <a:latin typeface="Arial"/>
                <a:cs typeface="Arial"/>
              </a:rPr>
              <a:t> </a:t>
            </a:r>
            <a:r>
              <a:rPr dirty="0" sz="3200" spc="-85">
                <a:latin typeface="Arial"/>
                <a:cs typeface="Arial"/>
              </a:rPr>
              <a:t>removed.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EFAC00"/>
              </a:buClr>
              <a:buFont typeface="Arial"/>
              <a:buChar char=""/>
            </a:pPr>
            <a:endParaRPr sz="3300">
              <a:latin typeface="Arial"/>
              <a:cs typeface="Arial"/>
            </a:endParaRPr>
          </a:p>
          <a:p>
            <a:pPr marL="332105" marR="196215" indent="-320040">
              <a:lnSpc>
                <a:spcPct val="100000"/>
              </a:lnSpc>
              <a:buClr>
                <a:srgbClr val="EFAC00"/>
              </a:buClr>
              <a:buSzPct val="79687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u="heavy" sz="3200" spc="-10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Definition</a:t>
            </a:r>
            <a:r>
              <a:rPr dirty="0" u="heavy" sz="3200" spc="-3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3200" spc="-8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of</a:t>
            </a:r>
            <a:r>
              <a:rPr dirty="0" u="heavy" sz="3200" spc="-30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3200" spc="-10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transformation</a:t>
            </a:r>
            <a:r>
              <a:rPr dirty="0" u="heavy" sz="3200" spc="-28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3200" spc="-12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workflow</a:t>
            </a:r>
            <a:r>
              <a:rPr dirty="0" u="heavy" sz="3200" spc="-29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3200" spc="-8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and </a:t>
            </a:r>
            <a:r>
              <a:rPr dirty="0" u="heavy" sz="3200" spc="-8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3200" spc="-6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mapping</a:t>
            </a:r>
            <a:r>
              <a:rPr dirty="0" u="heavy" sz="3200" spc="-31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3200" spc="-16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rules: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EFAC00"/>
              </a:buClr>
              <a:buFont typeface="Arial"/>
              <a:buChar char=""/>
            </a:pPr>
            <a:endParaRPr sz="3300">
              <a:latin typeface="Trebuchet MS"/>
              <a:cs typeface="Trebuchet MS"/>
            </a:endParaRPr>
          </a:p>
          <a:p>
            <a:pPr marL="332105" marR="5080" indent="-320040">
              <a:lnSpc>
                <a:spcPct val="100000"/>
              </a:lnSpc>
              <a:buClr>
                <a:srgbClr val="EFAC00"/>
              </a:buClr>
              <a:buSzPct val="79687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u="heavy" sz="3200" spc="-15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Verification:</a:t>
            </a:r>
            <a:r>
              <a:rPr dirty="0" sz="3200" spc="-150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3200" spc="-165">
                <a:latin typeface="Arial"/>
                <a:cs typeface="Arial"/>
              </a:rPr>
              <a:t>Test </a:t>
            </a:r>
            <a:r>
              <a:rPr dirty="0" sz="3200" spc="-120">
                <a:latin typeface="Arial"/>
                <a:cs typeface="Arial"/>
              </a:rPr>
              <a:t>correctness </a:t>
            </a:r>
            <a:r>
              <a:rPr dirty="0" sz="3200" spc="-125">
                <a:latin typeface="Arial"/>
                <a:cs typeface="Arial"/>
              </a:rPr>
              <a:t>and  </a:t>
            </a:r>
            <a:r>
              <a:rPr dirty="0" sz="3200" spc="-100">
                <a:latin typeface="Arial"/>
                <a:cs typeface="Arial"/>
              </a:rPr>
              <a:t>effectiveness</a:t>
            </a:r>
            <a:r>
              <a:rPr dirty="0" sz="3200" spc="-290">
                <a:latin typeface="Arial"/>
                <a:cs typeface="Arial"/>
              </a:rPr>
              <a:t> </a:t>
            </a:r>
            <a:r>
              <a:rPr dirty="0" sz="3200" spc="25">
                <a:latin typeface="Arial"/>
                <a:cs typeface="Arial"/>
              </a:rPr>
              <a:t>of</a:t>
            </a:r>
            <a:r>
              <a:rPr dirty="0" sz="3200" spc="-254">
                <a:latin typeface="Arial"/>
                <a:cs typeface="Arial"/>
              </a:rPr>
              <a:t> </a:t>
            </a:r>
            <a:r>
              <a:rPr dirty="0" sz="3200" spc="-35">
                <a:latin typeface="Arial"/>
                <a:cs typeface="Arial"/>
              </a:rPr>
              <a:t>transformation</a:t>
            </a:r>
            <a:r>
              <a:rPr dirty="0" sz="3200" spc="-270">
                <a:latin typeface="Arial"/>
                <a:cs typeface="Arial"/>
              </a:rPr>
              <a:t> </a:t>
            </a:r>
            <a:r>
              <a:rPr dirty="0" sz="3200" spc="-10">
                <a:latin typeface="Arial"/>
                <a:cs typeface="Arial"/>
              </a:rPr>
              <a:t>workflow</a:t>
            </a:r>
            <a:r>
              <a:rPr dirty="0" sz="3200" spc="-260">
                <a:latin typeface="Arial"/>
                <a:cs typeface="Arial"/>
              </a:rPr>
              <a:t> </a:t>
            </a:r>
            <a:r>
              <a:rPr dirty="0" sz="3200" spc="-125">
                <a:latin typeface="Arial"/>
                <a:cs typeface="Arial"/>
              </a:rPr>
              <a:t>and  </a:t>
            </a:r>
            <a:r>
              <a:rPr dirty="0" sz="3200" spc="-75">
                <a:latin typeface="Arial"/>
                <a:cs typeface="Arial"/>
              </a:rPr>
              <a:t>Transformation</a:t>
            </a:r>
            <a:r>
              <a:rPr dirty="0" sz="3200" spc="-260">
                <a:latin typeface="Arial"/>
                <a:cs typeface="Arial"/>
              </a:rPr>
              <a:t> </a:t>
            </a:r>
            <a:r>
              <a:rPr dirty="0" sz="3200" spc="-10">
                <a:latin typeface="Arial"/>
                <a:cs typeface="Arial"/>
              </a:rPr>
              <a:t>definition.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843" y="589787"/>
            <a:ext cx="3406139" cy="336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8236" y="1662430"/>
            <a:ext cx="732917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  <a:tabLst>
                <a:tab pos="319405" algn="l"/>
              </a:tabLst>
            </a:pPr>
            <a:r>
              <a:rPr dirty="0" sz="1600" spc="-425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2000" spc="-65">
                <a:latin typeface="Arial"/>
                <a:cs typeface="Arial"/>
              </a:rPr>
              <a:t>A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repository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information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collected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from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multiple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 spc="-100">
                <a:latin typeface="Arial"/>
                <a:cs typeface="Arial"/>
              </a:rPr>
              <a:t>sources,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stored</a:t>
            </a:r>
            <a:endParaRPr sz="2000">
              <a:latin typeface="Arial"/>
              <a:cs typeface="Arial"/>
            </a:endParaRPr>
          </a:p>
          <a:p>
            <a:pPr algn="ctr" marR="46990">
              <a:lnSpc>
                <a:spcPct val="100000"/>
              </a:lnSpc>
            </a:pPr>
            <a:r>
              <a:rPr dirty="0" sz="2000" spc="-60">
                <a:latin typeface="Arial"/>
                <a:cs typeface="Arial"/>
              </a:rPr>
              <a:t>under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130">
                <a:latin typeface="Arial"/>
                <a:cs typeface="Arial"/>
              </a:rPr>
              <a:t>a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unified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95">
                <a:latin typeface="Arial"/>
                <a:cs typeface="Arial"/>
              </a:rPr>
              <a:t>schema,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and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that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usually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90">
                <a:latin typeface="Arial"/>
                <a:cs typeface="Arial"/>
              </a:rPr>
              <a:t>resides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at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130">
                <a:latin typeface="Arial"/>
                <a:cs typeface="Arial"/>
              </a:rPr>
              <a:t>a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single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site.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236" y="2272411"/>
            <a:ext cx="7139305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32105" marR="5080" indent="-320040">
              <a:lnSpc>
                <a:spcPct val="100000"/>
              </a:lnSpc>
              <a:spcBef>
                <a:spcPts val="105"/>
              </a:spcBef>
              <a:tabLst>
                <a:tab pos="332105" algn="l"/>
              </a:tabLst>
            </a:pPr>
            <a:r>
              <a:rPr dirty="0" sz="1600" spc="-425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2000" spc="-60">
                <a:latin typeface="Arial"/>
                <a:cs typeface="Arial"/>
              </a:rPr>
              <a:t>Constructed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via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a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process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data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cleaning,</a:t>
            </a:r>
            <a:r>
              <a:rPr dirty="0" sz="2000" spc="-200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data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integration,</a:t>
            </a:r>
            <a:r>
              <a:rPr dirty="0" sz="2000" spc="-18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data  </a:t>
            </a:r>
            <a:r>
              <a:rPr dirty="0" sz="2000" spc="-25">
                <a:latin typeface="Arial"/>
                <a:cs typeface="Arial"/>
              </a:rPr>
              <a:t>transformation,</a:t>
            </a:r>
            <a:r>
              <a:rPr dirty="0" sz="2000" spc="-18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data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loading</a:t>
            </a:r>
            <a:r>
              <a:rPr dirty="0" sz="2000" spc="-180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periodic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data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refreshing.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74111" y="6547815"/>
            <a:ext cx="24504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5">
                <a:solidFill>
                  <a:srgbClr val="3E3E3E"/>
                </a:solidFill>
                <a:latin typeface="Arial"/>
                <a:cs typeface="Arial"/>
              </a:rPr>
              <a:t>Data</a:t>
            </a:r>
            <a:r>
              <a:rPr dirty="0" sz="1200" spc="-11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3E3E3E"/>
                </a:solidFill>
                <a:latin typeface="Arial"/>
                <a:cs typeface="Arial"/>
              </a:rPr>
              <a:t>Mining:</a:t>
            </a:r>
            <a:r>
              <a:rPr dirty="0" sz="1200" spc="-1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200" spc="-60">
                <a:solidFill>
                  <a:srgbClr val="3E3E3E"/>
                </a:solidFill>
                <a:latin typeface="Arial"/>
                <a:cs typeface="Arial"/>
              </a:rPr>
              <a:t>Concepts</a:t>
            </a:r>
            <a:r>
              <a:rPr dirty="0" sz="1200" spc="-10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200" spc="-50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z="1200" spc="-1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1200" spc="-65">
                <a:solidFill>
                  <a:srgbClr val="3E3E3E"/>
                </a:solidFill>
                <a:latin typeface="Arial"/>
                <a:cs typeface="Arial"/>
              </a:rPr>
              <a:t>Techniques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4800" y="3124199"/>
            <a:ext cx="8382000" cy="3733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2187" y="717804"/>
            <a:ext cx="6403848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8236" y="1828545"/>
            <a:ext cx="7985125" cy="34404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32105" marR="5080" indent="-320040">
              <a:lnSpc>
                <a:spcPct val="100000"/>
              </a:lnSpc>
              <a:spcBef>
                <a:spcPts val="105"/>
              </a:spcBef>
              <a:buClr>
                <a:srgbClr val="EFAC00"/>
              </a:buClr>
              <a:buSzPct val="79687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u="heavy" sz="3200" spc="-13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Transformation:</a:t>
            </a:r>
            <a:r>
              <a:rPr dirty="0" sz="3200" spc="-130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3200" spc="-110">
                <a:latin typeface="Arial"/>
                <a:cs typeface="Arial"/>
              </a:rPr>
              <a:t>Execution </a:t>
            </a:r>
            <a:r>
              <a:rPr dirty="0" sz="3200" spc="25">
                <a:latin typeface="Arial"/>
                <a:cs typeface="Arial"/>
              </a:rPr>
              <a:t>of</a:t>
            </a:r>
            <a:r>
              <a:rPr dirty="0" sz="3200" spc="-550">
                <a:latin typeface="Arial"/>
                <a:cs typeface="Arial"/>
              </a:rPr>
              <a:t> </a:t>
            </a:r>
            <a:r>
              <a:rPr dirty="0" sz="3200" spc="-35">
                <a:latin typeface="Arial"/>
                <a:cs typeface="Arial"/>
              </a:rPr>
              <a:t>transformation  </a:t>
            </a:r>
            <a:r>
              <a:rPr dirty="0" sz="3200" spc="-135">
                <a:latin typeface="Arial"/>
                <a:cs typeface="Arial"/>
              </a:rPr>
              <a:t>steps </a:t>
            </a:r>
            <a:r>
              <a:rPr dirty="0" sz="3200" spc="-35">
                <a:latin typeface="Arial"/>
                <a:cs typeface="Arial"/>
              </a:rPr>
              <a:t>either </a:t>
            </a:r>
            <a:r>
              <a:rPr dirty="0" sz="3200" spc="-65">
                <a:latin typeface="Arial"/>
                <a:cs typeface="Arial"/>
              </a:rPr>
              <a:t>by running </a:t>
            </a:r>
            <a:r>
              <a:rPr dirty="0" sz="3200" spc="-225">
                <a:latin typeface="Arial"/>
                <a:cs typeface="Arial"/>
              </a:rPr>
              <a:t>ETL </a:t>
            </a:r>
            <a:r>
              <a:rPr dirty="0" sz="3200" spc="-10">
                <a:latin typeface="Arial"/>
                <a:cs typeface="Arial"/>
              </a:rPr>
              <a:t>workflow </a:t>
            </a:r>
            <a:r>
              <a:rPr dirty="0" sz="3200" spc="20">
                <a:latin typeface="Arial"/>
                <a:cs typeface="Arial"/>
              </a:rPr>
              <a:t>for  </a:t>
            </a:r>
            <a:r>
              <a:rPr dirty="0" sz="3200" spc="-65">
                <a:latin typeface="Arial"/>
                <a:cs typeface="Arial"/>
              </a:rPr>
              <a:t>loading </a:t>
            </a:r>
            <a:r>
              <a:rPr dirty="0" sz="3200" spc="-35">
                <a:latin typeface="Arial"/>
                <a:cs typeface="Arial"/>
              </a:rPr>
              <a:t>or </a:t>
            </a:r>
            <a:r>
              <a:rPr dirty="0" sz="3200" spc="-55">
                <a:latin typeface="Arial"/>
                <a:cs typeface="Arial"/>
              </a:rPr>
              <a:t>during </a:t>
            </a:r>
            <a:r>
              <a:rPr dirty="0" sz="3200" spc="-110">
                <a:latin typeface="Arial"/>
                <a:cs typeface="Arial"/>
              </a:rPr>
              <a:t>answering </a:t>
            </a:r>
            <a:r>
              <a:rPr dirty="0" sz="3200" spc="-130">
                <a:latin typeface="Arial"/>
                <a:cs typeface="Arial"/>
              </a:rPr>
              <a:t>queries </a:t>
            </a:r>
            <a:r>
              <a:rPr dirty="0" sz="3200" spc="-90">
                <a:latin typeface="Arial"/>
                <a:cs typeface="Arial"/>
              </a:rPr>
              <a:t>on  </a:t>
            </a:r>
            <a:r>
              <a:rPr dirty="0" sz="3200" spc="-10">
                <a:latin typeface="Arial"/>
                <a:cs typeface="Arial"/>
              </a:rPr>
              <a:t>multiple</a:t>
            </a:r>
            <a:r>
              <a:rPr dirty="0" sz="3200" spc="-280">
                <a:latin typeface="Arial"/>
                <a:cs typeface="Arial"/>
              </a:rPr>
              <a:t> </a:t>
            </a:r>
            <a:r>
              <a:rPr dirty="0" sz="3200" spc="-160">
                <a:latin typeface="Arial"/>
                <a:cs typeface="Arial"/>
              </a:rPr>
              <a:t>sources.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EFAC00"/>
              </a:buClr>
              <a:buFont typeface="Arial"/>
              <a:buChar char=""/>
            </a:pPr>
            <a:endParaRPr sz="3300">
              <a:latin typeface="Arial"/>
              <a:cs typeface="Arial"/>
            </a:endParaRPr>
          </a:p>
          <a:p>
            <a:pPr marL="332105" marR="782955" indent="-320040">
              <a:lnSpc>
                <a:spcPct val="100000"/>
              </a:lnSpc>
              <a:buClr>
                <a:srgbClr val="EFAC00"/>
              </a:buClr>
              <a:buSzPct val="79687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u="heavy" sz="3200" spc="-9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Backflow </a:t>
            </a:r>
            <a:r>
              <a:rPr dirty="0" u="heavy" sz="3200" spc="-8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of </a:t>
            </a:r>
            <a:r>
              <a:rPr dirty="0" u="heavy" sz="3200" spc="-14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cleaned </a:t>
            </a:r>
            <a:r>
              <a:rPr dirty="0" u="heavy" sz="3200" spc="-9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data:</a:t>
            </a:r>
            <a:r>
              <a:rPr dirty="0" sz="3200" spc="-95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3200" spc="-170">
                <a:latin typeface="Arial"/>
                <a:cs typeface="Arial"/>
              </a:rPr>
              <a:t>Cleaned</a:t>
            </a:r>
            <a:r>
              <a:rPr dirty="0" sz="3200" spc="-595">
                <a:latin typeface="Arial"/>
                <a:cs typeface="Arial"/>
              </a:rPr>
              <a:t> </a:t>
            </a:r>
            <a:r>
              <a:rPr dirty="0" sz="3200" spc="-70">
                <a:latin typeface="Arial"/>
                <a:cs typeface="Arial"/>
              </a:rPr>
              <a:t>data  </a:t>
            </a:r>
            <a:r>
              <a:rPr dirty="0" sz="3200" spc="-105">
                <a:latin typeface="Arial"/>
                <a:cs typeface="Arial"/>
              </a:rPr>
              <a:t>should </a:t>
            </a:r>
            <a:r>
              <a:rPr dirty="0" sz="3200" spc="-120">
                <a:latin typeface="Arial"/>
                <a:cs typeface="Arial"/>
              </a:rPr>
              <a:t>replace </a:t>
            </a:r>
            <a:r>
              <a:rPr dirty="0" sz="3200" spc="25">
                <a:latin typeface="Arial"/>
                <a:cs typeface="Arial"/>
              </a:rPr>
              <a:t>dirty</a:t>
            </a:r>
            <a:r>
              <a:rPr dirty="0" sz="3200" spc="-585">
                <a:latin typeface="Arial"/>
                <a:cs typeface="Arial"/>
              </a:rPr>
              <a:t> </a:t>
            </a:r>
            <a:r>
              <a:rPr dirty="0" sz="3200" spc="-60">
                <a:latin typeface="Arial"/>
                <a:cs typeface="Arial"/>
              </a:rPr>
              <a:t>data.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525905"/>
            <a:chOff x="0" y="0"/>
            <a:chExt cx="9144000" cy="1525905"/>
          </a:xfrm>
        </p:grpSpPr>
        <p:sp>
          <p:nvSpPr>
            <p:cNvPr id="3" name="object 3"/>
            <p:cNvSpPr/>
            <p:nvPr/>
          </p:nvSpPr>
          <p:spPr>
            <a:xfrm>
              <a:off x="589787" y="565404"/>
              <a:ext cx="5215128" cy="5486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573011" y="76200"/>
              <a:ext cx="2570987" cy="1447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313436" y="1659077"/>
            <a:ext cx="8562975" cy="5046980"/>
          </a:xfrm>
          <a:prstGeom prst="rect">
            <a:avLst/>
          </a:prstGeom>
        </p:spPr>
        <p:txBody>
          <a:bodyPr wrap="square" lIns="0" tIns="92710" rIns="0" bIns="0" rtlCol="0" vert="horz">
            <a:spAutoFit/>
          </a:bodyPr>
          <a:lstStyle/>
          <a:p>
            <a:pPr marL="332740" marR="1209040" indent="-320040">
              <a:lnSpc>
                <a:spcPts val="2590"/>
              </a:lnSpc>
              <a:spcBef>
                <a:spcPts val="730"/>
              </a:spcBef>
              <a:buClr>
                <a:srgbClr val="EFAC00"/>
              </a:buClr>
              <a:buSzPct val="79629"/>
              <a:buFont typeface="Arial"/>
              <a:buChar char=""/>
              <a:tabLst>
                <a:tab pos="403860" algn="l"/>
                <a:tab pos="404495" algn="l"/>
              </a:tabLst>
            </a:pPr>
            <a:r>
              <a:rPr dirty="0"/>
              <a:t>	</a:t>
            </a:r>
            <a:r>
              <a:rPr dirty="0" sz="2700" spc="-65" b="1">
                <a:latin typeface="Trebuchet MS"/>
                <a:cs typeface="Trebuchet MS"/>
              </a:rPr>
              <a:t>Ignore</a:t>
            </a:r>
            <a:r>
              <a:rPr dirty="0" sz="2700" spc="-235" b="1">
                <a:latin typeface="Trebuchet MS"/>
                <a:cs typeface="Trebuchet MS"/>
              </a:rPr>
              <a:t> </a:t>
            </a:r>
            <a:r>
              <a:rPr dirty="0" sz="2700" spc="-105" b="1">
                <a:latin typeface="Trebuchet MS"/>
                <a:cs typeface="Trebuchet MS"/>
              </a:rPr>
              <a:t>the</a:t>
            </a:r>
            <a:r>
              <a:rPr dirty="0" sz="2700" spc="-250" b="1">
                <a:latin typeface="Trebuchet MS"/>
                <a:cs typeface="Trebuchet MS"/>
              </a:rPr>
              <a:t> </a:t>
            </a:r>
            <a:r>
              <a:rPr dirty="0" sz="2700" spc="-130" b="1">
                <a:latin typeface="Trebuchet MS"/>
                <a:cs typeface="Trebuchet MS"/>
              </a:rPr>
              <a:t>tuple:</a:t>
            </a:r>
            <a:r>
              <a:rPr dirty="0" sz="2700" spc="-215" b="1">
                <a:latin typeface="Trebuchet MS"/>
                <a:cs typeface="Trebuchet MS"/>
              </a:rPr>
              <a:t> </a:t>
            </a:r>
            <a:r>
              <a:rPr dirty="0" sz="2700" spc="-100">
                <a:latin typeface="Arial"/>
                <a:cs typeface="Arial"/>
              </a:rPr>
              <a:t>usually</a:t>
            </a:r>
            <a:r>
              <a:rPr dirty="0" sz="2700" spc="-195">
                <a:latin typeface="Arial"/>
                <a:cs typeface="Arial"/>
              </a:rPr>
              <a:t> </a:t>
            </a:r>
            <a:r>
              <a:rPr dirty="0" sz="2700" spc="-90">
                <a:latin typeface="Arial"/>
                <a:cs typeface="Arial"/>
              </a:rPr>
              <a:t>done</a:t>
            </a:r>
            <a:r>
              <a:rPr dirty="0" sz="2700" spc="-204">
                <a:latin typeface="Arial"/>
                <a:cs typeface="Arial"/>
              </a:rPr>
              <a:t> </a:t>
            </a:r>
            <a:r>
              <a:rPr dirty="0" sz="2700" spc="-90">
                <a:latin typeface="Arial"/>
                <a:cs typeface="Arial"/>
              </a:rPr>
              <a:t>when</a:t>
            </a:r>
            <a:r>
              <a:rPr dirty="0" sz="2700" spc="-215">
                <a:latin typeface="Arial"/>
                <a:cs typeface="Arial"/>
              </a:rPr>
              <a:t> </a:t>
            </a:r>
            <a:r>
              <a:rPr dirty="0" sz="2700" spc="-175">
                <a:latin typeface="Arial"/>
                <a:cs typeface="Arial"/>
              </a:rPr>
              <a:t>class</a:t>
            </a:r>
            <a:r>
              <a:rPr dirty="0" sz="2700" spc="-210">
                <a:latin typeface="Arial"/>
                <a:cs typeface="Arial"/>
              </a:rPr>
              <a:t> </a:t>
            </a:r>
            <a:r>
              <a:rPr dirty="0" sz="2700" spc="-75">
                <a:latin typeface="Arial"/>
                <a:cs typeface="Arial"/>
              </a:rPr>
              <a:t>label</a:t>
            </a:r>
            <a:r>
              <a:rPr dirty="0" sz="2700" spc="-220">
                <a:latin typeface="Arial"/>
                <a:cs typeface="Arial"/>
              </a:rPr>
              <a:t> </a:t>
            </a:r>
            <a:r>
              <a:rPr dirty="0" sz="2700" spc="-120">
                <a:latin typeface="Arial"/>
                <a:cs typeface="Arial"/>
              </a:rPr>
              <a:t>is  </a:t>
            </a:r>
            <a:r>
              <a:rPr dirty="0" sz="2700" spc="-90">
                <a:latin typeface="Arial"/>
                <a:cs typeface="Arial"/>
              </a:rPr>
              <a:t>missing.</a:t>
            </a:r>
            <a:endParaRPr sz="27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1970"/>
              </a:spcBef>
              <a:buClr>
                <a:srgbClr val="EFAC00"/>
              </a:buClr>
              <a:buSzPct val="79629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2700" spc="-135" b="1">
                <a:latin typeface="Trebuchet MS"/>
                <a:cs typeface="Trebuchet MS"/>
              </a:rPr>
              <a:t>Fill</a:t>
            </a:r>
            <a:r>
              <a:rPr dirty="0" sz="2700" spc="-240" b="1">
                <a:latin typeface="Trebuchet MS"/>
                <a:cs typeface="Trebuchet MS"/>
              </a:rPr>
              <a:t> </a:t>
            </a:r>
            <a:r>
              <a:rPr dirty="0" sz="2700" spc="-120" b="1">
                <a:latin typeface="Trebuchet MS"/>
                <a:cs typeface="Trebuchet MS"/>
              </a:rPr>
              <a:t>in</a:t>
            </a:r>
            <a:r>
              <a:rPr dirty="0" sz="2700" spc="-240" b="1">
                <a:latin typeface="Trebuchet MS"/>
                <a:cs typeface="Trebuchet MS"/>
              </a:rPr>
              <a:t> </a:t>
            </a:r>
            <a:r>
              <a:rPr dirty="0" sz="2700" spc="-105" b="1">
                <a:latin typeface="Trebuchet MS"/>
                <a:cs typeface="Trebuchet MS"/>
              </a:rPr>
              <a:t>the</a:t>
            </a:r>
            <a:r>
              <a:rPr dirty="0" sz="2700" spc="-270" b="1">
                <a:latin typeface="Trebuchet MS"/>
                <a:cs typeface="Trebuchet MS"/>
              </a:rPr>
              <a:t> </a:t>
            </a:r>
            <a:r>
              <a:rPr dirty="0" sz="2700" spc="-45" b="1">
                <a:latin typeface="Trebuchet MS"/>
                <a:cs typeface="Trebuchet MS"/>
              </a:rPr>
              <a:t>missing</a:t>
            </a:r>
            <a:r>
              <a:rPr dirty="0" sz="2700" spc="-225" b="1">
                <a:latin typeface="Trebuchet MS"/>
                <a:cs typeface="Trebuchet MS"/>
              </a:rPr>
              <a:t> </a:t>
            </a:r>
            <a:r>
              <a:rPr dirty="0" sz="2700" spc="-114" b="1">
                <a:latin typeface="Trebuchet MS"/>
                <a:cs typeface="Trebuchet MS"/>
              </a:rPr>
              <a:t>value</a:t>
            </a:r>
            <a:r>
              <a:rPr dirty="0" sz="2700" spc="-260" b="1">
                <a:latin typeface="Trebuchet MS"/>
                <a:cs typeface="Trebuchet MS"/>
              </a:rPr>
              <a:t> </a:t>
            </a:r>
            <a:r>
              <a:rPr dirty="0" sz="2700" spc="-95" b="1">
                <a:latin typeface="Trebuchet MS"/>
                <a:cs typeface="Trebuchet MS"/>
              </a:rPr>
              <a:t>manually:</a:t>
            </a:r>
            <a:r>
              <a:rPr dirty="0" sz="2700" spc="-250" b="1">
                <a:latin typeface="Trebuchet MS"/>
                <a:cs typeface="Trebuchet MS"/>
              </a:rPr>
              <a:t> </a:t>
            </a:r>
            <a:r>
              <a:rPr dirty="0" sz="2700" spc="-65">
                <a:latin typeface="Arial"/>
                <a:cs typeface="Arial"/>
              </a:rPr>
              <a:t>tedious</a:t>
            </a:r>
            <a:r>
              <a:rPr dirty="0" sz="2700" spc="-215">
                <a:latin typeface="Arial"/>
                <a:cs typeface="Arial"/>
              </a:rPr>
              <a:t> </a:t>
            </a:r>
            <a:r>
              <a:rPr dirty="0" sz="2700" spc="-195">
                <a:latin typeface="Arial"/>
                <a:cs typeface="Arial"/>
              </a:rPr>
              <a:t>+</a:t>
            </a:r>
            <a:r>
              <a:rPr dirty="0" sz="2700" spc="-220">
                <a:latin typeface="Arial"/>
                <a:cs typeface="Arial"/>
              </a:rPr>
              <a:t> </a:t>
            </a:r>
            <a:r>
              <a:rPr dirty="0" sz="2700" spc="-95">
                <a:latin typeface="Arial"/>
                <a:cs typeface="Arial"/>
              </a:rPr>
              <a:t>infeasible?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EFAC00"/>
              </a:buClr>
              <a:buFont typeface="Arial"/>
              <a:buChar char=""/>
            </a:pPr>
            <a:endParaRPr sz="2200">
              <a:latin typeface="Arial"/>
              <a:cs typeface="Arial"/>
            </a:endParaRPr>
          </a:p>
          <a:p>
            <a:pPr marL="332740" marR="421005" indent="-320040">
              <a:lnSpc>
                <a:spcPts val="2590"/>
              </a:lnSpc>
              <a:buClr>
                <a:srgbClr val="EFAC00"/>
              </a:buClr>
              <a:buSzPct val="79629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2700" spc="-45" b="1">
                <a:latin typeface="Trebuchet MS"/>
                <a:cs typeface="Trebuchet MS"/>
              </a:rPr>
              <a:t>Use</a:t>
            </a:r>
            <a:r>
              <a:rPr dirty="0" sz="2700" spc="-245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a</a:t>
            </a:r>
            <a:r>
              <a:rPr dirty="0" sz="2700" spc="-254" b="1">
                <a:latin typeface="Trebuchet MS"/>
                <a:cs typeface="Trebuchet MS"/>
              </a:rPr>
              <a:t> </a:t>
            </a:r>
            <a:r>
              <a:rPr dirty="0" sz="2700" spc="-45" b="1">
                <a:latin typeface="Trebuchet MS"/>
                <a:cs typeface="Trebuchet MS"/>
              </a:rPr>
              <a:t>global</a:t>
            </a:r>
            <a:r>
              <a:rPr dirty="0" sz="2700" spc="-254" b="1">
                <a:latin typeface="Trebuchet MS"/>
                <a:cs typeface="Trebuchet MS"/>
              </a:rPr>
              <a:t> </a:t>
            </a:r>
            <a:r>
              <a:rPr dirty="0" sz="2700" spc="-75" b="1">
                <a:latin typeface="Trebuchet MS"/>
                <a:cs typeface="Trebuchet MS"/>
              </a:rPr>
              <a:t>constant</a:t>
            </a:r>
            <a:r>
              <a:rPr dirty="0" sz="2700" spc="-240" b="1">
                <a:latin typeface="Trebuchet MS"/>
                <a:cs typeface="Trebuchet MS"/>
              </a:rPr>
              <a:t> </a:t>
            </a:r>
            <a:r>
              <a:rPr dirty="0" sz="2700" spc="-45" b="1">
                <a:latin typeface="Trebuchet MS"/>
                <a:cs typeface="Trebuchet MS"/>
              </a:rPr>
              <a:t>to</a:t>
            </a:r>
            <a:r>
              <a:rPr dirty="0" sz="2700" spc="-245" b="1">
                <a:latin typeface="Trebuchet MS"/>
                <a:cs typeface="Trebuchet MS"/>
              </a:rPr>
              <a:t> </a:t>
            </a:r>
            <a:r>
              <a:rPr dirty="0" sz="2700" spc="-125" b="1">
                <a:latin typeface="Trebuchet MS"/>
                <a:cs typeface="Trebuchet MS"/>
              </a:rPr>
              <a:t>fill</a:t>
            </a:r>
            <a:r>
              <a:rPr dirty="0" sz="2700" spc="-250" b="1">
                <a:latin typeface="Trebuchet MS"/>
                <a:cs typeface="Trebuchet MS"/>
              </a:rPr>
              <a:t> </a:t>
            </a:r>
            <a:r>
              <a:rPr dirty="0" sz="2700" spc="-114" b="1">
                <a:latin typeface="Trebuchet MS"/>
                <a:cs typeface="Trebuchet MS"/>
              </a:rPr>
              <a:t>in</a:t>
            </a:r>
            <a:r>
              <a:rPr dirty="0" sz="2700" spc="-250" b="1">
                <a:latin typeface="Trebuchet MS"/>
                <a:cs typeface="Trebuchet MS"/>
              </a:rPr>
              <a:t> </a:t>
            </a:r>
            <a:r>
              <a:rPr dirty="0" sz="2700" spc="-105" b="1">
                <a:latin typeface="Trebuchet MS"/>
                <a:cs typeface="Trebuchet MS"/>
              </a:rPr>
              <a:t>the</a:t>
            </a:r>
            <a:r>
              <a:rPr dirty="0" sz="2700" spc="-250" b="1">
                <a:latin typeface="Trebuchet MS"/>
                <a:cs typeface="Trebuchet MS"/>
              </a:rPr>
              <a:t> </a:t>
            </a:r>
            <a:r>
              <a:rPr dirty="0" sz="2700" spc="-45" b="1">
                <a:latin typeface="Trebuchet MS"/>
                <a:cs typeface="Trebuchet MS"/>
              </a:rPr>
              <a:t>missing</a:t>
            </a:r>
            <a:r>
              <a:rPr dirty="0" sz="2700" spc="-225" b="1">
                <a:latin typeface="Trebuchet MS"/>
                <a:cs typeface="Trebuchet MS"/>
              </a:rPr>
              <a:t> </a:t>
            </a:r>
            <a:r>
              <a:rPr dirty="0" sz="2700" spc="-130" b="1">
                <a:latin typeface="Trebuchet MS"/>
                <a:cs typeface="Trebuchet MS"/>
              </a:rPr>
              <a:t>value:</a:t>
            </a:r>
            <a:r>
              <a:rPr dirty="0" sz="2700" spc="-240" b="1">
                <a:latin typeface="Trebuchet MS"/>
                <a:cs typeface="Trebuchet MS"/>
              </a:rPr>
              <a:t> </a:t>
            </a:r>
            <a:r>
              <a:rPr dirty="0" sz="2700" spc="-75">
                <a:latin typeface="Arial"/>
                <a:cs typeface="Arial"/>
              </a:rPr>
              <a:t>e.g.,  </a:t>
            </a:r>
            <a:r>
              <a:rPr dirty="0" sz="2700" spc="-25">
                <a:latin typeface="Arial"/>
                <a:cs typeface="Arial"/>
              </a:rPr>
              <a:t>“unknown”, </a:t>
            </a:r>
            <a:r>
              <a:rPr dirty="0" sz="2700" spc="-180">
                <a:latin typeface="Arial"/>
                <a:cs typeface="Arial"/>
              </a:rPr>
              <a:t>a </a:t>
            </a:r>
            <a:r>
              <a:rPr dirty="0" sz="2700" spc="-95">
                <a:latin typeface="Arial"/>
                <a:cs typeface="Arial"/>
              </a:rPr>
              <a:t>new</a:t>
            </a:r>
            <a:r>
              <a:rPr dirty="0" sz="2700" spc="-445">
                <a:latin typeface="Arial"/>
                <a:cs typeface="Arial"/>
              </a:rPr>
              <a:t> </a:t>
            </a:r>
            <a:r>
              <a:rPr dirty="0" sz="2700" spc="-180">
                <a:latin typeface="Arial"/>
                <a:cs typeface="Arial"/>
              </a:rPr>
              <a:t>class?!</a:t>
            </a:r>
            <a:endParaRPr sz="2700">
              <a:latin typeface="Arial"/>
              <a:cs typeface="Arial"/>
            </a:endParaRPr>
          </a:p>
          <a:p>
            <a:pPr marL="332740" indent="-320040">
              <a:lnSpc>
                <a:spcPts val="2915"/>
              </a:lnSpc>
              <a:spcBef>
                <a:spcPts val="1970"/>
              </a:spcBef>
              <a:buClr>
                <a:srgbClr val="EFAC00"/>
              </a:buClr>
              <a:buSzPct val="79629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2700" spc="-50" b="1">
                <a:latin typeface="Trebuchet MS"/>
                <a:cs typeface="Trebuchet MS"/>
              </a:rPr>
              <a:t>Use</a:t>
            </a:r>
            <a:r>
              <a:rPr dirty="0" sz="2700" spc="-240" b="1">
                <a:latin typeface="Trebuchet MS"/>
                <a:cs typeface="Trebuchet MS"/>
              </a:rPr>
              <a:t> </a:t>
            </a:r>
            <a:r>
              <a:rPr dirty="0" sz="2700" spc="-105" b="1">
                <a:latin typeface="Trebuchet MS"/>
                <a:cs typeface="Trebuchet MS"/>
              </a:rPr>
              <a:t>the</a:t>
            </a:r>
            <a:r>
              <a:rPr dirty="0" sz="2700" spc="-254" b="1">
                <a:latin typeface="Trebuchet MS"/>
                <a:cs typeface="Trebuchet MS"/>
              </a:rPr>
              <a:t> </a:t>
            </a:r>
            <a:r>
              <a:rPr dirty="0" sz="2700" spc="-100" b="1">
                <a:latin typeface="Trebuchet MS"/>
                <a:cs typeface="Trebuchet MS"/>
              </a:rPr>
              <a:t>attribute</a:t>
            </a:r>
            <a:r>
              <a:rPr dirty="0" sz="2700" spc="-254" b="1">
                <a:latin typeface="Trebuchet MS"/>
                <a:cs typeface="Trebuchet MS"/>
              </a:rPr>
              <a:t> </a:t>
            </a:r>
            <a:r>
              <a:rPr dirty="0" sz="2700" spc="-90" b="1">
                <a:latin typeface="Trebuchet MS"/>
                <a:cs typeface="Trebuchet MS"/>
              </a:rPr>
              <a:t>mean</a:t>
            </a:r>
            <a:r>
              <a:rPr dirty="0" sz="2700" spc="-254" b="1">
                <a:latin typeface="Trebuchet MS"/>
                <a:cs typeface="Trebuchet MS"/>
              </a:rPr>
              <a:t> </a:t>
            </a:r>
            <a:r>
              <a:rPr dirty="0" sz="2700" spc="-45" b="1">
                <a:latin typeface="Trebuchet MS"/>
                <a:cs typeface="Trebuchet MS"/>
              </a:rPr>
              <a:t>to</a:t>
            </a:r>
            <a:r>
              <a:rPr dirty="0" sz="2700" spc="-254" b="1">
                <a:latin typeface="Trebuchet MS"/>
                <a:cs typeface="Trebuchet MS"/>
              </a:rPr>
              <a:t> </a:t>
            </a:r>
            <a:r>
              <a:rPr dirty="0" sz="2700" spc="-125" b="1">
                <a:latin typeface="Trebuchet MS"/>
                <a:cs typeface="Trebuchet MS"/>
              </a:rPr>
              <a:t>fill</a:t>
            </a:r>
            <a:r>
              <a:rPr dirty="0" sz="2700" spc="-240" b="1">
                <a:latin typeface="Trebuchet MS"/>
                <a:cs typeface="Trebuchet MS"/>
              </a:rPr>
              <a:t> </a:t>
            </a:r>
            <a:r>
              <a:rPr dirty="0" sz="2700" spc="-120" b="1">
                <a:latin typeface="Trebuchet MS"/>
                <a:cs typeface="Trebuchet MS"/>
              </a:rPr>
              <a:t>in</a:t>
            </a:r>
            <a:r>
              <a:rPr dirty="0" sz="2700" spc="-250" b="1">
                <a:latin typeface="Trebuchet MS"/>
                <a:cs typeface="Trebuchet MS"/>
              </a:rPr>
              <a:t> </a:t>
            </a:r>
            <a:r>
              <a:rPr dirty="0" sz="2700" spc="-105" b="1">
                <a:latin typeface="Trebuchet MS"/>
                <a:cs typeface="Trebuchet MS"/>
              </a:rPr>
              <a:t>the</a:t>
            </a:r>
            <a:r>
              <a:rPr dirty="0" sz="2700" spc="-254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missing</a:t>
            </a:r>
            <a:r>
              <a:rPr dirty="0" sz="2700" spc="-235" b="1">
                <a:latin typeface="Trebuchet MS"/>
                <a:cs typeface="Trebuchet MS"/>
              </a:rPr>
              <a:t> </a:t>
            </a:r>
            <a:r>
              <a:rPr dirty="0" sz="2700" spc="-114" b="1">
                <a:latin typeface="Trebuchet MS"/>
                <a:cs typeface="Trebuchet MS"/>
              </a:rPr>
              <a:t>value</a:t>
            </a:r>
            <a:endParaRPr sz="2700">
              <a:latin typeface="Trebuchet MS"/>
              <a:cs typeface="Trebuchet MS"/>
            </a:endParaRPr>
          </a:p>
          <a:p>
            <a:pPr marL="356870" marR="5080" indent="-15240">
              <a:lnSpc>
                <a:spcPct val="80000"/>
              </a:lnSpc>
              <a:spcBef>
                <a:spcPts val="325"/>
              </a:spcBef>
            </a:pPr>
            <a:r>
              <a:rPr dirty="0" sz="2700" spc="-185">
                <a:latin typeface="Arial"/>
                <a:cs typeface="Arial"/>
              </a:rPr>
              <a:t>Use</a:t>
            </a:r>
            <a:r>
              <a:rPr dirty="0" sz="2700" spc="-220">
                <a:latin typeface="Arial"/>
                <a:cs typeface="Arial"/>
              </a:rPr>
              <a:t> </a:t>
            </a:r>
            <a:r>
              <a:rPr dirty="0" sz="2700" spc="-20">
                <a:latin typeface="Arial"/>
                <a:cs typeface="Arial"/>
              </a:rPr>
              <a:t>the</a:t>
            </a:r>
            <a:r>
              <a:rPr dirty="0" sz="2700" spc="-220">
                <a:latin typeface="Arial"/>
                <a:cs typeface="Arial"/>
              </a:rPr>
              <a:t> </a:t>
            </a:r>
            <a:r>
              <a:rPr dirty="0" sz="2700" spc="5">
                <a:latin typeface="Arial"/>
                <a:cs typeface="Arial"/>
              </a:rPr>
              <a:t>attribute</a:t>
            </a:r>
            <a:r>
              <a:rPr dirty="0" sz="2700" spc="-210">
                <a:latin typeface="Arial"/>
                <a:cs typeface="Arial"/>
              </a:rPr>
              <a:t> </a:t>
            </a:r>
            <a:r>
              <a:rPr dirty="0" sz="2700" spc="-110">
                <a:latin typeface="Arial"/>
                <a:cs typeface="Arial"/>
              </a:rPr>
              <a:t>mean</a:t>
            </a:r>
            <a:r>
              <a:rPr dirty="0" sz="2700" spc="-204">
                <a:latin typeface="Arial"/>
                <a:cs typeface="Arial"/>
              </a:rPr>
              <a:t> </a:t>
            </a:r>
            <a:r>
              <a:rPr dirty="0" sz="2700" spc="15">
                <a:latin typeface="Arial"/>
                <a:cs typeface="Arial"/>
              </a:rPr>
              <a:t>for</a:t>
            </a:r>
            <a:r>
              <a:rPr dirty="0" sz="2700" spc="-215">
                <a:latin typeface="Arial"/>
                <a:cs typeface="Arial"/>
              </a:rPr>
              <a:t> </a:t>
            </a:r>
            <a:r>
              <a:rPr dirty="0" sz="2700" spc="-45">
                <a:latin typeface="Arial"/>
                <a:cs typeface="Arial"/>
              </a:rPr>
              <a:t>all</a:t>
            </a:r>
            <a:r>
              <a:rPr dirty="0" sz="2700" spc="-210">
                <a:latin typeface="Arial"/>
                <a:cs typeface="Arial"/>
              </a:rPr>
              <a:t> </a:t>
            </a:r>
            <a:r>
              <a:rPr dirty="0" sz="2700" spc="-135">
                <a:latin typeface="Arial"/>
                <a:cs typeface="Arial"/>
              </a:rPr>
              <a:t>samples</a:t>
            </a:r>
            <a:r>
              <a:rPr dirty="0" sz="2700" spc="-204">
                <a:latin typeface="Arial"/>
                <a:cs typeface="Arial"/>
              </a:rPr>
              <a:t> </a:t>
            </a:r>
            <a:r>
              <a:rPr dirty="0" sz="2700" spc="20">
                <a:latin typeface="Arial"/>
                <a:cs typeface="Arial"/>
              </a:rPr>
              <a:t>of</a:t>
            </a:r>
            <a:r>
              <a:rPr dirty="0" sz="2700" spc="-210">
                <a:latin typeface="Arial"/>
                <a:cs typeface="Arial"/>
              </a:rPr>
              <a:t> </a:t>
            </a:r>
            <a:r>
              <a:rPr dirty="0" sz="2700" spc="-20">
                <a:latin typeface="Arial"/>
                <a:cs typeface="Arial"/>
              </a:rPr>
              <a:t>the</a:t>
            </a:r>
            <a:r>
              <a:rPr dirty="0" sz="2700" spc="-215">
                <a:latin typeface="Arial"/>
                <a:cs typeface="Arial"/>
              </a:rPr>
              <a:t> </a:t>
            </a:r>
            <a:r>
              <a:rPr dirty="0" sz="2700" spc="-160">
                <a:latin typeface="Arial"/>
                <a:cs typeface="Arial"/>
              </a:rPr>
              <a:t>same</a:t>
            </a:r>
            <a:r>
              <a:rPr dirty="0" sz="2700" spc="-220">
                <a:latin typeface="Arial"/>
                <a:cs typeface="Arial"/>
              </a:rPr>
              <a:t> </a:t>
            </a:r>
            <a:r>
              <a:rPr dirty="0" sz="2700" spc="-175">
                <a:latin typeface="Arial"/>
                <a:cs typeface="Arial"/>
              </a:rPr>
              <a:t>class</a:t>
            </a:r>
            <a:r>
              <a:rPr dirty="0" sz="2700" spc="-210">
                <a:latin typeface="Arial"/>
                <a:cs typeface="Arial"/>
              </a:rPr>
              <a:t> </a:t>
            </a:r>
            <a:r>
              <a:rPr dirty="0" sz="2700" spc="55">
                <a:latin typeface="Arial"/>
                <a:cs typeface="Arial"/>
              </a:rPr>
              <a:t>to  </a:t>
            </a:r>
            <a:r>
              <a:rPr dirty="0" sz="2700" spc="45">
                <a:latin typeface="Arial"/>
                <a:cs typeface="Arial"/>
              </a:rPr>
              <a:t>fill</a:t>
            </a:r>
            <a:r>
              <a:rPr dirty="0" sz="2700" spc="-220">
                <a:latin typeface="Arial"/>
                <a:cs typeface="Arial"/>
              </a:rPr>
              <a:t> </a:t>
            </a:r>
            <a:r>
              <a:rPr dirty="0" sz="2700" spc="-25">
                <a:latin typeface="Arial"/>
                <a:cs typeface="Arial"/>
              </a:rPr>
              <a:t>in</a:t>
            </a:r>
            <a:r>
              <a:rPr dirty="0" sz="2700" spc="-210">
                <a:latin typeface="Arial"/>
                <a:cs typeface="Arial"/>
              </a:rPr>
              <a:t> </a:t>
            </a:r>
            <a:r>
              <a:rPr dirty="0" sz="2700" spc="-15">
                <a:latin typeface="Arial"/>
                <a:cs typeface="Arial"/>
              </a:rPr>
              <a:t>the</a:t>
            </a:r>
            <a:r>
              <a:rPr dirty="0" sz="2700" spc="-225">
                <a:latin typeface="Arial"/>
                <a:cs typeface="Arial"/>
              </a:rPr>
              <a:t> </a:t>
            </a:r>
            <a:r>
              <a:rPr dirty="0" sz="2700" spc="-90">
                <a:latin typeface="Arial"/>
                <a:cs typeface="Arial"/>
              </a:rPr>
              <a:t>missing</a:t>
            </a:r>
            <a:r>
              <a:rPr dirty="0" sz="2700" spc="-220">
                <a:latin typeface="Arial"/>
                <a:cs typeface="Arial"/>
              </a:rPr>
              <a:t> </a:t>
            </a:r>
            <a:r>
              <a:rPr dirty="0" sz="2700" spc="-95">
                <a:latin typeface="Arial"/>
                <a:cs typeface="Arial"/>
              </a:rPr>
              <a:t>value:</a:t>
            </a:r>
            <a:r>
              <a:rPr dirty="0" sz="2700" spc="-210">
                <a:latin typeface="Arial"/>
                <a:cs typeface="Arial"/>
              </a:rPr>
              <a:t> </a:t>
            </a:r>
            <a:r>
              <a:rPr dirty="0" sz="2700" spc="-65">
                <a:latin typeface="Arial"/>
                <a:cs typeface="Arial"/>
              </a:rPr>
              <a:t>smarter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Arial"/>
              <a:cs typeface="Arial"/>
            </a:endParaRPr>
          </a:p>
          <a:p>
            <a:pPr marL="332740" marR="76200" indent="-320040">
              <a:lnSpc>
                <a:spcPct val="80000"/>
              </a:lnSpc>
              <a:spcBef>
                <a:spcPts val="5"/>
              </a:spcBef>
              <a:buClr>
                <a:srgbClr val="EFAC00"/>
              </a:buClr>
              <a:buSzPct val="79629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2700" spc="-50" b="1">
                <a:latin typeface="Trebuchet MS"/>
                <a:cs typeface="Trebuchet MS"/>
              </a:rPr>
              <a:t>Use</a:t>
            </a:r>
            <a:r>
              <a:rPr dirty="0" sz="2700" spc="-240" b="1">
                <a:latin typeface="Trebuchet MS"/>
                <a:cs typeface="Trebuchet MS"/>
              </a:rPr>
              <a:t> </a:t>
            </a:r>
            <a:r>
              <a:rPr dirty="0" sz="2700" spc="-105" b="1">
                <a:latin typeface="Trebuchet MS"/>
                <a:cs typeface="Trebuchet MS"/>
              </a:rPr>
              <a:t>the</a:t>
            </a:r>
            <a:r>
              <a:rPr dirty="0" sz="2700" spc="-250" b="1">
                <a:latin typeface="Trebuchet MS"/>
                <a:cs typeface="Trebuchet MS"/>
              </a:rPr>
              <a:t> </a:t>
            </a:r>
            <a:r>
              <a:rPr dirty="0" sz="2700" spc="-35" b="1">
                <a:latin typeface="Trebuchet MS"/>
                <a:cs typeface="Trebuchet MS"/>
              </a:rPr>
              <a:t>most</a:t>
            </a:r>
            <a:r>
              <a:rPr dirty="0" sz="2700" spc="-260" b="1">
                <a:latin typeface="Trebuchet MS"/>
                <a:cs typeface="Trebuchet MS"/>
              </a:rPr>
              <a:t> </a:t>
            </a:r>
            <a:r>
              <a:rPr dirty="0" sz="2700" spc="-100" b="1">
                <a:latin typeface="Trebuchet MS"/>
                <a:cs typeface="Trebuchet MS"/>
              </a:rPr>
              <a:t>probable</a:t>
            </a:r>
            <a:r>
              <a:rPr dirty="0" sz="2700" spc="-235" b="1">
                <a:latin typeface="Trebuchet MS"/>
                <a:cs typeface="Trebuchet MS"/>
              </a:rPr>
              <a:t> </a:t>
            </a:r>
            <a:r>
              <a:rPr dirty="0" sz="2700" spc="-114" b="1">
                <a:latin typeface="Trebuchet MS"/>
                <a:cs typeface="Trebuchet MS"/>
              </a:rPr>
              <a:t>value</a:t>
            </a:r>
            <a:r>
              <a:rPr dirty="0" sz="2700" spc="-260" b="1">
                <a:latin typeface="Trebuchet MS"/>
                <a:cs typeface="Trebuchet MS"/>
              </a:rPr>
              <a:t> </a:t>
            </a:r>
            <a:r>
              <a:rPr dirty="0" sz="2700" spc="-45" b="1">
                <a:latin typeface="Trebuchet MS"/>
                <a:cs typeface="Trebuchet MS"/>
              </a:rPr>
              <a:t>to</a:t>
            </a:r>
            <a:r>
              <a:rPr dirty="0" sz="2700" spc="-250" b="1">
                <a:latin typeface="Trebuchet MS"/>
                <a:cs typeface="Trebuchet MS"/>
              </a:rPr>
              <a:t> </a:t>
            </a:r>
            <a:r>
              <a:rPr dirty="0" sz="2700" spc="-120" b="1">
                <a:latin typeface="Trebuchet MS"/>
                <a:cs typeface="Trebuchet MS"/>
              </a:rPr>
              <a:t>fill</a:t>
            </a:r>
            <a:r>
              <a:rPr dirty="0" sz="2700" spc="-235" b="1">
                <a:latin typeface="Trebuchet MS"/>
                <a:cs typeface="Trebuchet MS"/>
              </a:rPr>
              <a:t> </a:t>
            </a:r>
            <a:r>
              <a:rPr dirty="0" sz="2700" spc="-120" b="1">
                <a:latin typeface="Trebuchet MS"/>
                <a:cs typeface="Trebuchet MS"/>
              </a:rPr>
              <a:t>in</a:t>
            </a:r>
            <a:r>
              <a:rPr dirty="0" sz="2700" spc="-245" b="1">
                <a:latin typeface="Trebuchet MS"/>
                <a:cs typeface="Trebuchet MS"/>
              </a:rPr>
              <a:t> </a:t>
            </a:r>
            <a:r>
              <a:rPr dirty="0" sz="2700" spc="-105" b="1">
                <a:latin typeface="Trebuchet MS"/>
                <a:cs typeface="Trebuchet MS"/>
              </a:rPr>
              <a:t>the</a:t>
            </a:r>
            <a:r>
              <a:rPr dirty="0" sz="2700" spc="-254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missing</a:t>
            </a:r>
            <a:r>
              <a:rPr dirty="0" sz="2700" spc="-240" b="1">
                <a:latin typeface="Trebuchet MS"/>
                <a:cs typeface="Trebuchet MS"/>
              </a:rPr>
              <a:t> </a:t>
            </a:r>
            <a:r>
              <a:rPr dirty="0" sz="2700" spc="-130" b="1">
                <a:latin typeface="Trebuchet MS"/>
                <a:cs typeface="Trebuchet MS"/>
              </a:rPr>
              <a:t>value:  </a:t>
            </a:r>
            <a:r>
              <a:rPr dirty="0" sz="2700" spc="-75">
                <a:latin typeface="Arial"/>
                <a:cs typeface="Arial"/>
              </a:rPr>
              <a:t>inference </a:t>
            </a:r>
            <a:r>
              <a:rPr dirty="0" sz="2700" spc="-145">
                <a:latin typeface="Arial"/>
                <a:cs typeface="Arial"/>
              </a:rPr>
              <a:t>based </a:t>
            </a:r>
            <a:r>
              <a:rPr dirty="0" sz="2700" spc="-155">
                <a:latin typeface="Arial"/>
                <a:cs typeface="Arial"/>
              </a:rPr>
              <a:t>such </a:t>
            </a:r>
            <a:r>
              <a:rPr dirty="0" sz="2700" spc="-220">
                <a:latin typeface="Arial"/>
                <a:cs typeface="Arial"/>
              </a:rPr>
              <a:t>as </a:t>
            </a:r>
            <a:r>
              <a:rPr dirty="0" sz="2700" spc="-100">
                <a:latin typeface="Arial"/>
                <a:cs typeface="Arial"/>
              </a:rPr>
              <a:t>regression, </a:t>
            </a:r>
            <a:r>
              <a:rPr dirty="0" sz="2700" spc="-145">
                <a:latin typeface="Arial"/>
                <a:cs typeface="Arial"/>
              </a:rPr>
              <a:t>Bayesian </a:t>
            </a:r>
            <a:r>
              <a:rPr dirty="0" sz="2700" spc="-35">
                <a:latin typeface="Arial"/>
                <a:cs typeface="Arial"/>
              </a:rPr>
              <a:t>formula,  </a:t>
            </a:r>
            <a:r>
              <a:rPr dirty="0" sz="2700" spc="-90">
                <a:latin typeface="Arial"/>
                <a:cs typeface="Arial"/>
              </a:rPr>
              <a:t>decision</a:t>
            </a:r>
            <a:r>
              <a:rPr dirty="0" sz="2700" spc="-240">
                <a:latin typeface="Arial"/>
                <a:cs typeface="Arial"/>
              </a:rPr>
              <a:t> </a:t>
            </a:r>
            <a:r>
              <a:rPr dirty="0" sz="2700" spc="-40">
                <a:latin typeface="Arial"/>
                <a:cs typeface="Arial"/>
              </a:rPr>
              <a:t>tree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0016" y="413004"/>
            <a:ext cx="2423160" cy="493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871966" y="6616395"/>
            <a:ext cx="1930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ahoma"/>
                <a:cs typeface="Tahoma"/>
              </a:rPr>
              <a:t>62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5836" y="1694129"/>
            <a:ext cx="7157720" cy="1136650"/>
          </a:xfrm>
          <a:prstGeom prst="rect"/>
        </p:spPr>
        <p:txBody>
          <a:bodyPr wrap="square" lIns="0" tIns="57785" rIns="0" bIns="0" rtlCol="0" vert="horz">
            <a:spAutoFit/>
          </a:bodyPr>
          <a:lstStyle/>
          <a:p>
            <a:pPr marL="12700" marR="5080">
              <a:lnSpc>
                <a:spcPts val="2810"/>
              </a:lnSpc>
              <a:spcBef>
                <a:spcPts val="455"/>
              </a:spcBef>
            </a:pPr>
            <a:r>
              <a:rPr dirty="0" sz="2600" spc="-90" b="1">
                <a:solidFill>
                  <a:srgbClr val="FF0000"/>
                </a:solidFill>
                <a:latin typeface="Trebuchet MS"/>
                <a:cs typeface="Trebuchet MS"/>
              </a:rPr>
              <a:t>“Noise</a:t>
            </a:r>
            <a:r>
              <a:rPr dirty="0" sz="2600" spc="-275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600" spc="-75" b="1">
                <a:solidFill>
                  <a:srgbClr val="FF0000"/>
                </a:solidFill>
                <a:latin typeface="Trebuchet MS"/>
                <a:cs typeface="Trebuchet MS"/>
              </a:rPr>
              <a:t>is</a:t>
            </a:r>
            <a:r>
              <a:rPr dirty="0" sz="2600" spc="-250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600" spc="-45" b="1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dirty="0" sz="2600" spc="-250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600" spc="-75" b="1">
                <a:solidFill>
                  <a:srgbClr val="FF0000"/>
                </a:solidFill>
                <a:latin typeface="Trebuchet MS"/>
                <a:cs typeface="Trebuchet MS"/>
              </a:rPr>
              <a:t>random</a:t>
            </a:r>
            <a:r>
              <a:rPr dirty="0" sz="2600" spc="-280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600" spc="-160" b="1">
                <a:solidFill>
                  <a:srgbClr val="FF0000"/>
                </a:solidFill>
                <a:latin typeface="Trebuchet MS"/>
                <a:cs typeface="Trebuchet MS"/>
              </a:rPr>
              <a:t>error</a:t>
            </a:r>
            <a:r>
              <a:rPr dirty="0" sz="2600" spc="-250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600" spc="-114" b="1">
                <a:solidFill>
                  <a:srgbClr val="FF0000"/>
                </a:solidFill>
                <a:latin typeface="Trebuchet MS"/>
                <a:cs typeface="Trebuchet MS"/>
              </a:rPr>
              <a:t>or</a:t>
            </a:r>
            <a:r>
              <a:rPr dirty="0" sz="2600" spc="-250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600" spc="-120" b="1">
                <a:solidFill>
                  <a:srgbClr val="FF0000"/>
                </a:solidFill>
                <a:latin typeface="Trebuchet MS"/>
                <a:cs typeface="Trebuchet MS"/>
              </a:rPr>
              <a:t>variance</a:t>
            </a:r>
            <a:r>
              <a:rPr dirty="0" sz="2600" spc="-280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600" spc="-110" b="1">
                <a:solidFill>
                  <a:srgbClr val="FF0000"/>
                </a:solidFill>
                <a:latin typeface="Trebuchet MS"/>
                <a:cs typeface="Trebuchet MS"/>
              </a:rPr>
              <a:t>in</a:t>
            </a:r>
            <a:r>
              <a:rPr dirty="0" sz="2600" spc="-250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600" spc="-45" b="1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dirty="0" sz="2600" spc="-260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600" spc="-100" b="1">
                <a:solidFill>
                  <a:srgbClr val="FF0000"/>
                </a:solidFill>
                <a:latin typeface="Trebuchet MS"/>
                <a:cs typeface="Trebuchet MS"/>
              </a:rPr>
              <a:t>measured  </a:t>
            </a:r>
            <a:r>
              <a:rPr dirty="0" sz="2600" spc="-140" b="1">
                <a:solidFill>
                  <a:srgbClr val="FF0000"/>
                </a:solidFill>
                <a:latin typeface="Trebuchet MS"/>
                <a:cs typeface="Trebuchet MS"/>
              </a:rPr>
              <a:t>variable.”</a:t>
            </a:r>
            <a:endParaRPr sz="2600">
              <a:latin typeface="Trebuchet MS"/>
              <a:cs typeface="Trebuchet MS"/>
            </a:endParaRPr>
          </a:p>
          <a:p>
            <a:pPr marL="12700">
              <a:lnSpc>
                <a:spcPts val="2765"/>
              </a:lnSpc>
              <a:tabLst>
                <a:tab pos="332105" algn="l"/>
              </a:tabLst>
            </a:pPr>
            <a:r>
              <a:rPr dirty="0" sz="2050" spc="-520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2600" spc="-60">
                <a:solidFill>
                  <a:srgbClr val="680000"/>
                </a:solidFill>
                <a:latin typeface="Arial"/>
                <a:cs typeface="Arial"/>
              </a:rPr>
              <a:t>Incorrect</a:t>
            </a:r>
            <a:r>
              <a:rPr dirty="0" sz="2600" spc="-210">
                <a:solidFill>
                  <a:srgbClr val="680000"/>
                </a:solidFill>
                <a:latin typeface="Arial"/>
                <a:cs typeface="Arial"/>
              </a:rPr>
              <a:t> </a:t>
            </a:r>
            <a:r>
              <a:rPr dirty="0" sz="2600" spc="5">
                <a:solidFill>
                  <a:srgbClr val="680000"/>
                </a:solidFill>
                <a:latin typeface="Arial"/>
                <a:cs typeface="Arial"/>
              </a:rPr>
              <a:t>attribute</a:t>
            </a:r>
            <a:r>
              <a:rPr dirty="0" sz="2600" spc="-215">
                <a:solidFill>
                  <a:srgbClr val="680000"/>
                </a:solidFill>
                <a:latin typeface="Arial"/>
                <a:cs typeface="Arial"/>
              </a:rPr>
              <a:t> </a:t>
            </a:r>
            <a:r>
              <a:rPr dirty="0" sz="2600" spc="-130">
                <a:solidFill>
                  <a:srgbClr val="680000"/>
                </a:solidFill>
                <a:latin typeface="Arial"/>
                <a:cs typeface="Arial"/>
              </a:rPr>
              <a:t>values</a:t>
            </a:r>
            <a:r>
              <a:rPr dirty="0" sz="2600" spc="-210">
                <a:solidFill>
                  <a:srgbClr val="680000"/>
                </a:solidFill>
                <a:latin typeface="Arial"/>
                <a:cs typeface="Arial"/>
              </a:rPr>
              <a:t> </a:t>
            </a:r>
            <a:r>
              <a:rPr dirty="0" sz="2600" spc="-80">
                <a:latin typeface="Arial"/>
                <a:cs typeface="Arial"/>
              </a:rPr>
              <a:t>may</a:t>
            </a:r>
            <a:r>
              <a:rPr dirty="0" sz="2600" spc="-200">
                <a:latin typeface="Arial"/>
                <a:cs typeface="Arial"/>
              </a:rPr>
              <a:t> </a:t>
            </a:r>
            <a:r>
              <a:rPr dirty="0" sz="2600" spc="-105">
                <a:latin typeface="Arial"/>
                <a:cs typeface="Arial"/>
              </a:rPr>
              <a:t>be</a:t>
            </a:r>
            <a:r>
              <a:rPr dirty="0" sz="2600" spc="-220">
                <a:latin typeface="Arial"/>
                <a:cs typeface="Arial"/>
              </a:rPr>
              <a:t> </a:t>
            </a:r>
            <a:r>
              <a:rPr dirty="0" sz="2600" spc="-105">
                <a:latin typeface="Arial"/>
                <a:cs typeface="Arial"/>
              </a:rPr>
              <a:t>due</a:t>
            </a:r>
            <a:r>
              <a:rPr dirty="0" sz="2600" spc="-195">
                <a:latin typeface="Arial"/>
                <a:cs typeface="Arial"/>
              </a:rPr>
              <a:t> </a:t>
            </a:r>
            <a:r>
              <a:rPr dirty="0" sz="2600" spc="55">
                <a:latin typeface="Arial"/>
                <a:cs typeface="Arial"/>
              </a:rPr>
              <a:t>to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5836" y="2808249"/>
            <a:ext cx="6989445" cy="3702050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625475" indent="-275590">
              <a:lnSpc>
                <a:spcPct val="100000"/>
              </a:lnSpc>
              <a:spcBef>
                <a:spcPts val="365"/>
              </a:spcBef>
              <a:buClr>
                <a:srgbClr val="5FB5CC"/>
              </a:buClr>
              <a:buSzPct val="88636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200" spc="-5">
                <a:latin typeface="Arial"/>
                <a:cs typeface="Arial"/>
              </a:rPr>
              <a:t>faulty </a:t>
            </a:r>
            <a:r>
              <a:rPr dirty="0" sz="2200" spc="-50">
                <a:latin typeface="Arial"/>
                <a:cs typeface="Arial"/>
              </a:rPr>
              <a:t>data </a:t>
            </a:r>
            <a:r>
              <a:rPr dirty="0" sz="2200" spc="-40">
                <a:latin typeface="Arial"/>
                <a:cs typeface="Arial"/>
              </a:rPr>
              <a:t>collection</a:t>
            </a:r>
            <a:r>
              <a:rPr dirty="0" sz="2200" spc="-455">
                <a:latin typeface="Arial"/>
                <a:cs typeface="Arial"/>
              </a:rPr>
              <a:t> </a:t>
            </a:r>
            <a:r>
              <a:rPr dirty="0" sz="2200" spc="-45">
                <a:latin typeface="Arial"/>
                <a:cs typeface="Arial"/>
              </a:rPr>
              <a:t>instruments</a:t>
            </a:r>
            <a:endParaRPr sz="2200">
              <a:latin typeface="Arial"/>
              <a:cs typeface="Arial"/>
            </a:endParaRPr>
          </a:p>
          <a:p>
            <a:pPr marL="625475" indent="-275590">
              <a:lnSpc>
                <a:spcPct val="100000"/>
              </a:lnSpc>
              <a:spcBef>
                <a:spcPts val="260"/>
              </a:spcBef>
              <a:buClr>
                <a:srgbClr val="5FB5CC"/>
              </a:buClr>
              <a:buSzPct val="88636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200" spc="-50">
                <a:latin typeface="Arial"/>
                <a:cs typeface="Arial"/>
              </a:rPr>
              <a:t>data </a:t>
            </a:r>
            <a:r>
              <a:rPr dirty="0" sz="2200" spc="-20">
                <a:latin typeface="Arial"/>
                <a:cs typeface="Arial"/>
              </a:rPr>
              <a:t>entry</a:t>
            </a:r>
            <a:r>
              <a:rPr dirty="0" sz="2200" spc="-320">
                <a:latin typeface="Arial"/>
                <a:cs typeface="Arial"/>
              </a:rPr>
              <a:t> </a:t>
            </a:r>
            <a:r>
              <a:rPr dirty="0" sz="2200" spc="-65">
                <a:latin typeface="Arial"/>
                <a:cs typeface="Arial"/>
              </a:rPr>
              <a:t>problems</a:t>
            </a:r>
            <a:endParaRPr sz="2200">
              <a:latin typeface="Arial"/>
              <a:cs typeface="Arial"/>
            </a:endParaRPr>
          </a:p>
          <a:p>
            <a:pPr marL="625475" indent="-275590">
              <a:lnSpc>
                <a:spcPct val="100000"/>
              </a:lnSpc>
              <a:spcBef>
                <a:spcPts val="270"/>
              </a:spcBef>
              <a:buClr>
                <a:srgbClr val="5FB5CC"/>
              </a:buClr>
              <a:buSzPct val="88636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200" spc="-50">
                <a:latin typeface="Arial"/>
                <a:cs typeface="Arial"/>
              </a:rPr>
              <a:t>data </a:t>
            </a:r>
            <a:r>
              <a:rPr dirty="0" sz="2200" spc="-70">
                <a:latin typeface="Arial"/>
                <a:cs typeface="Arial"/>
              </a:rPr>
              <a:t>transmission</a:t>
            </a:r>
            <a:r>
              <a:rPr dirty="0" sz="2200" spc="-315">
                <a:latin typeface="Arial"/>
                <a:cs typeface="Arial"/>
              </a:rPr>
              <a:t> </a:t>
            </a:r>
            <a:r>
              <a:rPr dirty="0" sz="2200" spc="-65">
                <a:latin typeface="Arial"/>
                <a:cs typeface="Arial"/>
              </a:rPr>
              <a:t>problems</a:t>
            </a:r>
            <a:endParaRPr sz="2200">
              <a:latin typeface="Arial"/>
              <a:cs typeface="Arial"/>
            </a:endParaRPr>
          </a:p>
          <a:p>
            <a:pPr marL="625475" indent="-275590">
              <a:lnSpc>
                <a:spcPct val="100000"/>
              </a:lnSpc>
              <a:spcBef>
                <a:spcPts val="260"/>
              </a:spcBef>
              <a:buClr>
                <a:srgbClr val="5FB5CC"/>
              </a:buClr>
              <a:buSzPct val="88636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200" spc="-45">
                <a:latin typeface="Arial"/>
                <a:cs typeface="Arial"/>
              </a:rPr>
              <a:t>technology</a:t>
            </a:r>
            <a:r>
              <a:rPr dirty="0" sz="2200" spc="-165">
                <a:latin typeface="Arial"/>
                <a:cs typeface="Arial"/>
              </a:rPr>
              <a:t> </a:t>
            </a:r>
            <a:r>
              <a:rPr dirty="0" sz="2200" spc="5">
                <a:latin typeface="Arial"/>
                <a:cs typeface="Arial"/>
              </a:rPr>
              <a:t>limitation</a:t>
            </a:r>
            <a:endParaRPr sz="2200">
              <a:latin typeface="Arial"/>
              <a:cs typeface="Arial"/>
            </a:endParaRPr>
          </a:p>
          <a:p>
            <a:pPr marL="625475" indent="-275590">
              <a:lnSpc>
                <a:spcPct val="100000"/>
              </a:lnSpc>
              <a:spcBef>
                <a:spcPts val="265"/>
              </a:spcBef>
              <a:buClr>
                <a:srgbClr val="5FB5CC"/>
              </a:buClr>
              <a:buSzPct val="88636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200" spc="-75">
                <a:latin typeface="Arial"/>
                <a:cs typeface="Arial"/>
              </a:rPr>
              <a:t>inconsistency </a:t>
            </a:r>
            <a:r>
              <a:rPr dirty="0" sz="2200" spc="-25">
                <a:latin typeface="Arial"/>
                <a:cs typeface="Arial"/>
              </a:rPr>
              <a:t>in </a:t>
            </a:r>
            <a:r>
              <a:rPr dirty="0" sz="2200" spc="-55">
                <a:latin typeface="Arial"/>
                <a:cs typeface="Arial"/>
              </a:rPr>
              <a:t>naming</a:t>
            </a:r>
            <a:r>
              <a:rPr dirty="0" sz="2200" spc="-420">
                <a:latin typeface="Arial"/>
                <a:cs typeface="Arial"/>
              </a:rPr>
              <a:t> </a:t>
            </a:r>
            <a:r>
              <a:rPr dirty="0" sz="2200" spc="-55">
                <a:latin typeface="Arial"/>
                <a:cs typeface="Arial"/>
              </a:rPr>
              <a:t>convention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78846"/>
              <a:buChar char=""/>
              <a:tabLst>
                <a:tab pos="332105" algn="l"/>
                <a:tab pos="332740" algn="l"/>
              </a:tabLst>
            </a:pPr>
            <a:r>
              <a:rPr dirty="0" sz="2600" spc="-35">
                <a:solidFill>
                  <a:srgbClr val="680000"/>
                </a:solidFill>
                <a:latin typeface="Arial"/>
                <a:cs typeface="Arial"/>
              </a:rPr>
              <a:t>Other</a:t>
            </a:r>
            <a:r>
              <a:rPr dirty="0" sz="2600" spc="-215">
                <a:solidFill>
                  <a:srgbClr val="680000"/>
                </a:solidFill>
                <a:latin typeface="Arial"/>
                <a:cs typeface="Arial"/>
              </a:rPr>
              <a:t> </a:t>
            </a:r>
            <a:r>
              <a:rPr dirty="0" sz="2600" spc="-60">
                <a:solidFill>
                  <a:srgbClr val="680000"/>
                </a:solidFill>
                <a:latin typeface="Arial"/>
                <a:cs typeface="Arial"/>
              </a:rPr>
              <a:t>data</a:t>
            </a:r>
            <a:r>
              <a:rPr dirty="0" sz="2600" spc="-210">
                <a:solidFill>
                  <a:srgbClr val="680000"/>
                </a:solidFill>
                <a:latin typeface="Arial"/>
                <a:cs typeface="Arial"/>
              </a:rPr>
              <a:t> </a:t>
            </a:r>
            <a:r>
              <a:rPr dirty="0" sz="2600" spc="-70">
                <a:solidFill>
                  <a:srgbClr val="680000"/>
                </a:solidFill>
                <a:latin typeface="Arial"/>
                <a:cs typeface="Arial"/>
              </a:rPr>
              <a:t>problems</a:t>
            </a:r>
            <a:r>
              <a:rPr dirty="0" sz="2600" spc="-225">
                <a:solidFill>
                  <a:srgbClr val="680000"/>
                </a:solidFill>
                <a:latin typeface="Arial"/>
                <a:cs typeface="Arial"/>
              </a:rPr>
              <a:t> </a:t>
            </a:r>
            <a:r>
              <a:rPr dirty="0" sz="2600" spc="-60">
                <a:latin typeface="Arial"/>
                <a:cs typeface="Arial"/>
              </a:rPr>
              <a:t>which</a:t>
            </a:r>
            <a:r>
              <a:rPr dirty="0" sz="2600" spc="-200">
                <a:latin typeface="Arial"/>
                <a:cs typeface="Arial"/>
              </a:rPr>
              <a:t> </a:t>
            </a:r>
            <a:r>
              <a:rPr dirty="0" sz="2600" spc="-65">
                <a:latin typeface="Arial"/>
                <a:cs typeface="Arial"/>
              </a:rPr>
              <a:t>require</a:t>
            </a:r>
            <a:r>
              <a:rPr dirty="0" sz="2600" spc="-225">
                <a:latin typeface="Arial"/>
                <a:cs typeface="Arial"/>
              </a:rPr>
              <a:t> </a:t>
            </a:r>
            <a:r>
              <a:rPr dirty="0" sz="2600" spc="-60">
                <a:latin typeface="Arial"/>
                <a:cs typeface="Arial"/>
              </a:rPr>
              <a:t>data</a:t>
            </a:r>
            <a:r>
              <a:rPr dirty="0" sz="2600" spc="-210">
                <a:latin typeface="Arial"/>
                <a:cs typeface="Arial"/>
              </a:rPr>
              <a:t> </a:t>
            </a:r>
            <a:r>
              <a:rPr dirty="0" sz="2600" spc="-85">
                <a:latin typeface="Arial"/>
                <a:cs typeface="Arial"/>
              </a:rPr>
              <a:t>cleaning</a:t>
            </a:r>
            <a:endParaRPr sz="2600">
              <a:latin typeface="Arial"/>
              <a:cs typeface="Arial"/>
            </a:endParaRPr>
          </a:p>
          <a:p>
            <a:pPr lvl="1" marL="625475" indent="-275590">
              <a:lnSpc>
                <a:spcPct val="100000"/>
              </a:lnSpc>
              <a:spcBef>
                <a:spcPts val="295"/>
              </a:spcBef>
              <a:buClr>
                <a:srgbClr val="5FB5CC"/>
              </a:buClr>
              <a:buSzPct val="88636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200" spc="-50">
                <a:latin typeface="Arial"/>
                <a:cs typeface="Arial"/>
              </a:rPr>
              <a:t>duplicate</a:t>
            </a:r>
            <a:r>
              <a:rPr dirty="0" sz="2200" spc="-180">
                <a:latin typeface="Arial"/>
                <a:cs typeface="Arial"/>
              </a:rPr>
              <a:t> </a:t>
            </a:r>
            <a:r>
              <a:rPr dirty="0" sz="2200" spc="-85">
                <a:latin typeface="Arial"/>
                <a:cs typeface="Arial"/>
              </a:rPr>
              <a:t>records</a:t>
            </a:r>
            <a:endParaRPr sz="2200">
              <a:latin typeface="Arial"/>
              <a:cs typeface="Arial"/>
            </a:endParaRPr>
          </a:p>
          <a:p>
            <a:pPr lvl="1" marL="625475" indent="-275590">
              <a:lnSpc>
                <a:spcPct val="100000"/>
              </a:lnSpc>
              <a:spcBef>
                <a:spcPts val="265"/>
              </a:spcBef>
              <a:buClr>
                <a:srgbClr val="5FB5CC"/>
              </a:buClr>
              <a:buSzPct val="88636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200" spc="-45">
                <a:latin typeface="Arial"/>
                <a:cs typeface="Arial"/>
              </a:rPr>
              <a:t>incomplete</a:t>
            </a:r>
            <a:r>
              <a:rPr dirty="0" sz="2200" spc="-150">
                <a:latin typeface="Arial"/>
                <a:cs typeface="Arial"/>
              </a:rPr>
              <a:t> </a:t>
            </a:r>
            <a:r>
              <a:rPr dirty="0" sz="2200" spc="-50"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  <a:p>
            <a:pPr lvl="1" marL="625475" indent="-275590">
              <a:lnSpc>
                <a:spcPct val="100000"/>
              </a:lnSpc>
              <a:spcBef>
                <a:spcPts val="265"/>
              </a:spcBef>
              <a:buClr>
                <a:srgbClr val="5FB5CC"/>
              </a:buClr>
              <a:buSzPct val="88636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200" spc="-55">
                <a:latin typeface="Arial"/>
                <a:cs typeface="Arial"/>
              </a:rPr>
              <a:t>inconsistent</a:t>
            </a:r>
            <a:r>
              <a:rPr dirty="0" sz="2200" spc="-170">
                <a:latin typeface="Arial"/>
                <a:cs typeface="Arial"/>
              </a:rPr>
              <a:t> </a:t>
            </a:r>
            <a:r>
              <a:rPr dirty="0" sz="2200" spc="-50"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9787" y="565404"/>
            <a:ext cx="4753356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9636" y="1835861"/>
            <a:ext cx="2713990" cy="437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2105" algn="l"/>
              </a:tabLst>
            </a:pPr>
            <a:r>
              <a:rPr dirty="0" sz="2150" spc="-555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2700" spc="-70">
                <a:latin typeface="Arial"/>
                <a:cs typeface="Arial"/>
              </a:rPr>
              <a:t>Binning</a:t>
            </a:r>
            <a:r>
              <a:rPr dirty="0" sz="2700" spc="-254">
                <a:latin typeface="Arial"/>
                <a:cs typeface="Arial"/>
              </a:rPr>
              <a:t> </a:t>
            </a:r>
            <a:r>
              <a:rPr dirty="0" sz="2700" spc="-35">
                <a:latin typeface="Arial"/>
                <a:cs typeface="Arial"/>
              </a:rPr>
              <a:t>Method: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9636" y="2249551"/>
            <a:ext cx="8174355" cy="4232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2635" indent="-458470">
              <a:lnSpc>
                <a:spcPct val="100000"/>
              </a:lnSpc>
              <a:spcBef>
                <a:spcPts val="10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762635" algn="l"/>
                <a:tab pos="763270" algn="l"/>
              </a:tabLst>
            </a:pPr>
            <a:r>
              <a:rPr dirty="0" sz="2400" spc="10">
                <a:latin typeface="Arial"/>
                <a:cs typeface="Arial"/>
              </a:rPr>
              <a:t>first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35">
                <a:latin typeface="Arial"/>
                <a:cs typeface="Arial"/>
              </a:rPr>
              <a:t>sort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data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and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partition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 spc="10">
                <a:latin typeface="Arial"/>
                <a:cs typeface="Arial"/>
              </a:rPr>
              <a:t>into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(equi-depth)</a:t>
            </a:r>
            <a:r>
              <a:rPr dirty="0" sz="2400" spc="-165">
                <a:latin typeface="Arial"/>
                <a:cs typeface="Arial"/>
              </a:rPr>
              <a:t> </a:t>
            </a:r>
            <a:r>
              <a:rPr dirty="0" sz="2400" spc="-90">
                <a:latin typeface="Arial"/>
                <a:cs typeface="Arial"/>
              </a:rPr>
              <a:t>bins</a:t>
            </a:r>
            <a:endParaRPr sz="2400">
              <a:latin typeface="Arial"/>
              <a:cs typeface="Arial"/>
            </a:endParaRPr>
          </a:p>
          <a:p>
            <a:pPr marL="762635" marR="5080" indent="-457834">
              <a:lnSpc>
                <a:spcPts val="2300"/>
              </a:lnSpc>
              <a:spcBef>
                <a:spcPts val="56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762635" algn="l"/>
                <a:tab pos="763270" algn="l"/>
              </a:tabLst>
            </a:pPr>
            <a:r>
              <a:rPr dirty="0" sz="2400" spc="-30">
                <a:latin typeface="Arial"/>
                <a:cs typeface="Arial"/>
              </a:rPr>
              <a:t>then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one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130">
                <a:latin typeface="Arial"/>
                <a:cs typeface="Arial"/>
              </a:rPr>
              <a:t>can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45">
                <a:latin typeface="Arial"/>
                <a:cs typeface="Arial"/>
              </a:rPr>
              <a:t>smooth</a:t>
            </a:r>
            <a:r>
              <a:rPr dirty="0" sz="2400" spc="-210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by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35">
                <a:latin typeface="Arial"/>
                <a:cs typeface="Arial"/>
              </a:rPr>
              <a:t>bin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10">
                <a:latin typeface="Arial"/>
                <a:cs typeface="Arial"/>
              </a:rPr>
              <a:t>means,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45">
                <a:latin typeface="Arial"/>
                <a:cs typeface="Arial"/>
              </a:rPr>
              <a:t>smooth</a:t>
            </a:r>
            <a:r>
              <a:rPr dirty="0" sz="2400" spc="-210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by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35">
                <a:latin typeface="Arial"/>
                <a:cs typeface="Arial"/>
              </a:rPr>
              <a:t>bin</a:t>
            </a:r>
            <a:r>
              <a:rPr dirty="0" sz="2400" spc="-165">
                <a:latin typeface="Arial"/>
                <a:cs typeface="Arial"/>
              </a:rPr>
              <a:t> </a:t>
            </a:r>
            <a:r>
              <a:rPr dirty="0" sz="2400" spc="-65">
                <a:latin typeface="Arial"/>
                <a:cs typeface="Arial"/>
              </a:rPr>
              <a:t>median,  </a:t>
            </a:r>
            <a:r>
              <a:rPr dirty="0" sz="2400" spc="-45">
                <a:latin typeface="Arial"/>
                <a:cs typeface="Arial"/>
              </a:rPr>
              <a:t>smooth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by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35">
                <a:latin typeface="Arial"/>
                <a:cs typeface="Arial"/>
              </a:rPr>
              <a:t>bin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boundaries,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45">
                <a:latin typeface="Arial"/>
                <a:cs typeface="Arial"/>
              </a:rPr>
              <a:t>etc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5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79629"/>
              <a:buChar char=""/>
              <a:tabLst>
                <a:tab pos="332105" algn="l"/>
                <a:tab pos="332740" algn="l"/>
              </a:tabLst>
            </a:pPr>
            <a:r>
              <a:rPr dirty="0" sz="2700" spc="-80">
                <a:latin typeface="Arial"/>
                <a:cs typeface="Arial"/>
              </a:rPr>
              <a:t>Clustering:</a:t>
            </a:r>
            <a:endParaRPr sz="2700">
              <a:latin typeface="Arial"/>
              <a:cs typeface="Arial"/>
            </a:endParaRPr>
          </a:p>
          <a:p>
            <a:pPr lvl="1" marL="762635" indent="-458470">
              <a:lnSpc>
                <a:spcPct val="100000"/>
              </a:lnSpc>
              <a:spcBef>
                <a:spcPts val="15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762635" algn="l"/>
                <a:tab pos="763270" algn="l"/>
              </a:tabLst>
            </a:pPr>
            <a:r>
              <a:rPr dirty="0" sz="2400" spc="-25">
                <a:latin typeface="Arial"/>
                <a:cs typeface="Arial"/>
              </a:rPr>
              <a:t>detect </a:t>
            </a:r>
            <a:r>
              <a:rPr dirty="0" sz="2400" spc="-95">
                <a:latin typeface="Arial"/>
                <a:cs typeface="Arial"/>
              </a:rPr>
              <a:t>and </a:t>
            </a:r>
            <a:r>
              <a:rPr dirty="0" sz="2400" spc="-75">
                <a:latin typeface="Arial"/>
                <a:cs typeface="Arial"/>
              </a:rPr>
              <a:t>remove</a:t>
            </a:r>
            <a:r>
              <a:rPr dirty="0" sz="2400" spc="-455">
                <a:latin typeface="Arial"/>
                <a:cs typeface="Arial"/>
              </a:rPr>
              <a:t> </a:t>
            </a:r>
            <a:r>
              <a:rPr dirty="0" sz="2400" spc="-40">
                <a:latin typeface="Arial"/>
                <a:cs typeface="Arial"/>
              </a:rPr>
              <a:t>outliers</a:t>
            </a:r>
            <a:endParaRPr sz="24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2220"/>
              </a:spcBef>
              <a:buClr>
                <a:srgbClr val="EFAC00"/>
              </a:buClr>
              <a:buSzPct val="79629"/>
              <a:buChar char=""/>
              <a:tabLst>
                <a:tab pos="332105" algn="l"/>
                <a:tab pos="332740" algn="l"/>
              </a:tabLst>
            </a:pPr>
            <a:r>
              <a:rPr dirty="0" sz="2700" spc="-114">
                <a:latin typeface="Arial"/>
                <a:cs typeface="Arial"/>
              </a:rPr>
              <a:t>Semi</a:t>
            </a:r>
            <a:r>
              <a:rPr dirty="0" sz="2700" spc="-345">
                <a:latin typeface="Arial"/>
                <a:cs typeface="Arial"/>
              </a:rPr>
              <a:t> </a:t>
            </a:r>
            <a:r>
              <a:rPr dirty="0" sz="2700" spc="-35">
                <a:latin typeface="Arial"/>
                <a:cs typeface="Arial"/>
              </a:rPr>
              <a:t>Automated</a:t>
            </a:r>
            <a:endParaRPr sz="2700">
              <a:latin typeface="Arial"/>
              <a:cs typeface="Arial"/>
            </a:endParaRPr>
          </a:p>
          <a:p>
            <a:pPr lvl="1" marL="762635" indent="-458470">
              <a:lnSpc>
                <a:spcPct val="100000"/>
              </a:lnSpc>
              <a:spcBef>
                <a:spcPts val="1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762635" algn="l"/>
                <a:tab pos="763270" algn="l"/>
              </a:tabLst>
            </a:pPr>
            <a:r>
              <a:rPr dirty="0" sz="2400" spc="-70">
                <a:latin typeface="Arial"/>
                <a:cs typeface="Arial"/>
              </a:rPr>
              <a:t>Computer </a:t>
            </a:r>
            <a:r>
              <a:rPr dirty="0" sz="2400" spc="-95">
                <a:latin typeface="Arial"/>
                <a:cs typeface="Arial"/>
              </a:rPr>
              <a:t>and </a:t>
            </a:r>
            <a:r>
              <a:rPr dirty="0" sz="2400" spc="-85">
                <a:latin typeface="Arial"/>
                <a:cs typeface="Arial"/>
              </a:rPr>
              <a:t>Manual</a:t>
            </a:r>
            <a:r>
              <a:rPr dirty="0" sz="2400" spc="-420">
                <a:latin typeface="Arial"/>
                <a:cs typeface="Arial"/>
              </a:rPr>
              <a:t> </a:t>
            </a:r>
            <a:r>
              <a:rPr dirty="0" sz="2400" spc="-35">
                <a:latin typeface="Arial"/>
                <a:cs typeface="Arial"/>
              </a:rPr>
              <a:t>Intervention</a:t>
            </a:r>
            <a:endParaRPr sz="24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2225"/>
              </a:spcBef>
              <a:buClr>
                <a:srgbClr val="EFAC00"/>
              </a:buClr>
              <a:buSzPct val="79629"/>
              <a:buChar char=""/>
              <a:tabLst>
                <a:tab pos="332105" algn="l"/>
                <a:tab pos="332740" algn="l"/>
              </a:tabLst>
            </a:pPr>
            <a:r>
              <a:rPr dirty="0" sz="2700" spc="-145">
                <a:latin typeface="Arial"/>
                <a:cs typeface="Arial"/>
              </a:rPr>
              <a:t>Regression</a:t>
            </a:r>
            <a:endParaRPr sz="2700">
              <a:latin typeface="Arial"/>
              <a:cs typeface="Arial"/>
            </a:endParaRPr>
          </a:p>
          <a:p>
            <a:pPr lvl="1" marL="762635" indent="-458470">
              <a:lnSpc>
                <a:spcPct val="100000"/>
              </a:lnSpc>
              <a:spcBef>
                <a:spcPts val="1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762635" algn="l"/>
                <a:tab pos="763270" algn="l"/>
              </a:tabLst>
            </a:pPr>
            <a:r>
              <a:rPr dirty="0" sz="2400" spc="-165">
                <a:latin typeface="Arial"/>
                <a:cs typeface="Arial"/>
              </a:rPr>
              <a:t>Use </a:t>
            </a:r>
            <a:r>
              <a:rPr dirty="0" sz="2400" spc="-95">
                <a:latin typeface="Arial"/>
                <a:cs typeface="Arial"/>
              </a:rPr>
              <a:t>regression</a:t>
            </a:r>
            <a:r>
              <a:rPr dirty="0" sz="2400" spc="-215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functions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263" y="385572"/>
            <a:ext cx="6236208" cy="536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8236" y="1828545"/>
            <a:ext cx="7787640" cy="34404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5"/>
              </a:spcBef>
              <a:buClr>
                <a:srgbClr val="EFAC00"/>
              </a:buClr>
              <a:buSzPct val="79687"/>
              <a:buChar char=""/>
              <a:tabLst>
                <a:tab pos="332105" algn="l"/>
                <a:tab pos="332740" algn="l"/>
              </a:tabLst>
            </a:pPr>
            <a:r>
              <a:rPr dirty="0" sz="3200" spc="-105">
                <a:solidFill>
                  <a:srgbClr val="FF0000"/>
                </a:solidFill>
                <a:latin typeface="Arial"/>
                <a:cs typeface="Arial"/>
              </a:rPr>
              <a:t>Manual</a:t>
            </a:r>
            <a:r>
              <a:rPr dirty="0" sz="3200" spc="-2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60">
                <a:solidFill>
                  <a:srgbClr val="FF0000"/>
                </a:solidFill>
                <a:latin typeface="Arial"/>
                <a:cs typeface="Arial"/>
              </a:rPr>
              <a:t>correction</a:t>
            </a:r>
            <a:r>
              <a:rPr dirty="0" sz="3200" spc="-25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114">
                <a:solidFill>
                  <a:srgbClr val="FF0000"/>
                </a:solidFill>
                <a:latin typeface="Arial"/>
                <a:cs typeface="Arial"/>
              </a:rPr>
              <a:t>using</a:t>
            </a:r>
            <a:r>
              <a:rPr dirty="0" sz="3200" spc="-2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70">
                <a:solidFill>
                  <a:srgbClr val="FF0000"/>
                </a:solidFill>
                <a:latin typeface="Arial"/>
                <a:cs typeface="Arial"/>
              </a:rPr>
              <a:t>external</a:t>
            </a:r>
            <a:r>
              <a:rPr dirty="0" sz="3200" spc="-2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114">
                <a:solidFill>
                  <a:srgbClr val="FF0000"/>
                </a:solidFill>
                <a:latin typeface="Arial"/>
                <a:cs typeface="Arial"/>
              </a:rPr>
              <a:t>references.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EFAC00"/>
              </a:buClr>
              <a:buFont typeface="Arial"/>
              <a:buChar char=""/>
            </a:pPr>
            <a:endParaRPr sz="33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5"/>
              </a:spcBef>
              <a:buClr>
                <a:srgbClr val="EFAC00"/>
              </a:buClr>
              <a:buSzPct val="79687"/>
              <a:buChar char=""/>
              <a:tabLst>
                <a:tab pos="332105" algn="l"/>
                <a:tab pos="332740" algn="l"/>
              </a:tabLst>
            </a:pPr>
            <a:r>
              <a:rPr dirty="0" sz="3200" spc="-65">
                <a:solidFill>
                  <a:srgbClr val="FF0000"/>
                </a:solidFill>
                <a:latin typeface="Arial"/>
                <a:cs typeface="Arial"/>
              </a:rPr>
              <a:t>Semi-automatic </a:t>
            </a:r>
            <a:r>
              <a:rPr dirty="0" sz="3200" spc="-114">
                <a:solidFill>
                  <a:srgbClr val="FF0000"/>
                </a:solidFill>
                <a:latin typeface="Arial"/>
                <a:cs typeface="Arial"/>
              </a:rPr>
              <a:t>using various</a:t>
            </a:r>
            <a:r>
              <a:rPr dirty="0" sz="3200" spc="-6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45">
                <a:solidFill>
                  <a:srgbClr val="FF0000"/>
                </a:solidFill>
                <a:latin typeface="Arial"/>
                <a:cs typeface="Arial"/>
              </a:rPr>
              <a:t>tools: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EFAC00"/>
              </a:buClr>
              <a:buFont typeface="Arial"/>
              <a:buChar char=""/>
            </a:pPr>
            <a:endParaRPr sz="3300">
              <a:latin typeface="Arial"/>
              <a:cs typeface="Arial"/>
            </a:endParaRPr>
          </a:p>
          <a:p>
            <a:pPr lvl="1" marL="524510" marR="720090" indent="-191135">
              <a:lnSpc>
                <a:spcPct val="100000"/>
              </a:lnSpc>
              <a:buChar char="-"/>
              <a:tabLst>
                <a:tab pos="523875" algn="l"/>
              </a:tabLst>
            </a:pPr>
            <a:r>
              <a:rPr dirty="0" sz="3200" spc="-229">
                <a:latin typeface="Arial"/>
                <a:cs typeface="Arial"/>
              </a:rPr>
              <a:t>To</a:t>
            </a:r>
            <a:r>
              <a:rPr dirty="0" sz="3200" spc="-250">
                <a:latin typeface="Arial"/>
                <a:cs typeface="Arial"/>
              </a:rPr>
              <a:t> </a:t>
            </a:r>
            <a:r>
              <a:rPr dirty="0" sz="3200" spc="-35">
                <a:latin typeface="Arial"/>
                <a:cs typeface="Arial"/>
              </a:rPr>
              <a:t>detect</a:t>
            </a:r>
            <a:r>
              <a:rPr dirty="0" sz="3200" spc="-280">
                <a:latin typeface="Arial"/>
                <a:cs typeface="Arial"/>
              </a:rPr>
              <a:t> </a:t>
            </a:r>
            <a:r>
              <a:rPr dirty="0" sz="3200" spc="-30">
                <a:latin typeface="Arial"/>
                <a:cs typeface="Arial"/>
              </a:rPr>
              <a:t>violation</a:t>
            </a:r>
            <a:r>
              <a:rPr dirty="0" sz="3200" spc="-265">
                <a:latin typeface="Arial"/>
                <a:cs typeface="Arial"/>
              </a:rPr>
              <a:t> </a:t>
            </a:r>
            <a:r>
              <a:rPr dirty="0" sz="3200" spc="25">
                <a:latin typeface="Arial"/>
                <a:cs typeface="Arial"/>
              </a:rPr>
              <a:t>of</a:t>
            </a:r>
            <a:r>
              <a:rPr dirty="0" sz="3200" spc="-250">
                <a:latin typeface="Arial"/>
                <a:cs typeface="Arial"/>
              </a:rPr>
              <a:t> </a:t>
            </a:r>
            <a:r>
              <a:rPr dirty="0" sz="3200" spc="-65">
                <a:latin typeface="Arial"/>
                <a:cs typeface="Arial"/>
              </a:rPr>
              <a:t>known</a:t>
            </a:r>
            <a:r>
              <a:rPr dirty="0" sz="3200" spc="-270">
                <a:latin typeface="Arial"/>
                <a:cs typeface="Arial"/>
              </a:rPr>
              <a:t> </a:t>
            </a:r>
            <a:r>
              <a:rPr dirty="0" sz="3200" spc="-40">
                <a:latin typeface="Arial"/>
                <a:cs typeface="Arial"/>
              </a:rPr>
              <a:t>functional  </a:t>
            </a:r>
            <a:r>
              <a:rPr dirty="0" sz="3200" spc="-135">
                <a:latin typeface="Arial"/>
                <a:cs typeface="Arial"/>
              </a:rPr>
              <a:t>dependencies </a:t>
            </a:r>
            <a:r>
              <a:rPr dirty="0" sz="3200" spc="-125">
                <a:latin typeface="Arial"/>
                <a:cs typeface="Arial"/>
              </a:rPr>
              <a:t>and </a:t>
            </a:r>
            <a:r>
              <a:rPr dirty="0" sz="3200" spc="-70">
                <a:latin typeface="Arial"/>
                <a:cs typeface="Arial"/>
              </a:rPr>
              <a:t>data</a:t>
            </a:r>
            <a:r>
              <a:rPr dirty="0" sz="3200" spc="-585">
                <a:latin typeface="Arial"/>
                <a:cs typeface="Arial"/>
              </a:rPr>
              <a:t> </a:t>
            </a:r>
            <a:r>
              <a:rPr dirty="0" sz="3200" spc="-75">
                <a:latin typeface="Arial"/>
                <a:cs typeface="Arial"/>
              </a:rPr>
              <a:t>constraints.</a:t>
            </a:r>
            <a:endParaRPr sz="3200">
              <a:latin typeface="Arial"/>
              <a:cs typeface="Arial"/>
            </a:endParaRPr>
          </a:p>
          <a:p>
            <a:pPr lvl="1" marL="524510" indent="-189865">
              <a:lnSpc>
                <a:spcPct val="100000"/>
              </a:lnSpc>
              <a:buChar char="-"/>
              <a:tabLst>
                <a:tab pos="525145" algn="l"/>
              </a:tabLst>
            </a:pPr>
            <a:r>
              <a:rPr dirty="0" sz="3200" spc="-229">
                <a:latin typeface="Arial"/>
                <a:cs typeface="Arial"/>
              </a:rPr>
              <a:t>To </a:t>
            </a:r>
            <a:r>
              <a:rPr dirty="0" sz="3200" spc="-65">
                <a:latin typeface="Arial"/>
                <a:cs typeface="Arial"/>
              </a:rPr>
              <a:t>correct </a:t>
            </a:r>
            <a:r>
              <a:rPr dirty="0" sz="3200" spc="-70">
                <a:latin typeface="Arial"/>
                <a:cs typeface="Arial"/>
              </a:rPr>
              <a:t>redundant</a:t>
            </a:r>
            <a:r>
              <a:rPr dirty="0" sz="3200" spc="-505">
                <a:latin typeface="Arial"/>
                <a:cs typeface="Arial"/>
              </a:rPr>
              <a:t> </a:t>
            </a:r>
            <a:r>
              <a:rPr dirty="0" sz="3200" spc="-60">
                <a:latin typeface="Arial"/>
                <a:cs typeface="Arial"/>
              </a:rPr>
              <a:t>data.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5135880"/>
            </a:xfrm>
            <a:custGeom>
              <a:avLst/>
              <a:gdLst/>
              <a:ahLst/>
              <a:cxnLst/>
              <a:rect l="l" t="t" r="r" b="b"/>
              <a:pathLst>
                <a:path w="9144000" h="5135880">
                  <a:moveTo>
                    <a:pt x="9144000" y="0"/>
                  </a:moveTo>
                  <a:lnTo>
                    <a:pt x="0" y="0"/>
                  </a:lnTo>
                  <a:lnTo>
                    <a:pt x="0" y="5135880"/>
                  </a:lnTo>
                  <a:lnTo>
                    <a:pt x="9144000" y="513588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105400"/>
              <a:ext cx="9144000" cy="1127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5128259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9144000" y="4571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45307" y="1187196"/>
              <a:ext cx="3832860" cy="14142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71798" y="5448096"/>
            <a:ext cx="2275205" cy="13055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just" marL="64135" marR="5080" indent="-52069">
              <a:lnSpc>
                <a:spcPct val="100000"/>
              </a:lnSpc>
              <a:spcBef>
                <a:spcPts val="95"/>
              </a:spcBef>
            </a:pPr>
            <a:r>
              <a:rPr dirty="0" sz="2800" spc="-110">
                <a:solidFill>
                  <a:srgbClr val="FFFF00"/>
                </a:solidFill>
                <a:latin typeface="Arial"/>
                <a:cs typeface="Arial"/>
              </a:rPr>
              <a:t>Shikha</a:t>
            </a:r>
            <a:r>
              <a:rPr dirty="0" sz="2800" spc="-40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800" spc="-105">
                <a:solidFill>
                  <a:srgbClr val="FFFF00"/>
                </a:solidFill>
                <a:latin typeface="Arial"/>
                <a:cs typeface="Arial"/>
              </a:rPr>
              <a:t>Gautam  </a:t>
            </a:r>
            <a:r>
              <a:rPr dirty="0" sz="2800" spc="-110">
                <a:solidFill>
                  <a:srgbClr val="FFFFFF"/>
                </a:solidFill>
                <a:latin typeface="Arial"/>
                <a:cs typeface="Arial"/>
              </a:rPr>
              <a:t>Asst.Professor  </a:t>
            </a:r>
            <a:r>
              <a:rPr dirty="0" sz="2800" spc="-220">
                <a:solidFill>
                  <a:srgbClr val="FFFFFF"/>
                </a:solidFill>
                <a:latin typeface="Arial"/>
                <a:cs typeface="Arial"/>
              </a:rPr>
              <a:t>PSIT </a:t>
            </a:r>
            <a:r>
              <a:rPr dirty="0" sz="2800" spc="-140">
                <a:solidFill>
                  <a:srgbClr val="FFFFFF"/>
                </a:solidFill>
                <a:latin typeface="Arial"/>
                <a:cs typeface="Arial"/>
              </a:rPr>
              <a:t>coe</a:t>
            </a:r>
            <a:r>
              <a:rPr dirty="0" sz="2800" spc="-2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270">
                <a:solidFill>
                  <a:srgbClr val="FFFFFF"/>
                </a:solidFill>
                <a:latin typeface="Arial"/>
                <a:cs typeface="Arial"/>
              </a:rPr>
              <a:t>(CSE)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6072" y="627887"/>
            <a:ext cx="2229612" cy="391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13436" y="1553845"/>
            <a:ext cx="8009255" cy="463550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675"/>
              </a:spcBef>
              <a:buClr>
                <a:srgbClr val="EFAC00"/>
              </a:buClr>
              <a:buSzPct val="79166"/>
              <a:buChar char=""/>
              <a:tabLst>
                <a:tab pos="332105" algn="l"/>
                <a:tab pos="332740" algn="l"/>
              </a:tabLst>
            </a:pPr>
            <a:r>
              <a:rPr dirty="0" sz="2400" spc="-75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r>
              <a:rPr dirty="0" sz="2400" spc="-1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14">
                <a:solidFill>
                  <a:srgbClr val="FF0000"/>
                </a:solidFill>
                <a:latin typeface="Arial"/>
                <a:cs typeface="Arial"/>
              </a:rPr>
              <a:t>sets</a:t>
            </a:r>
            <a:r>
              <a:rPr dirty="0" sz="2400" spc="-1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0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dirty="0" sz="2400" spc="-1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90">
                <a:solidFill>
                  <a:srgbClr val="FF0000"/>
                </a:solidFill>
                <a:latin typeface="Arial"/>
                <a:cs typeface="Arial"/>
              </a:rPr>
              <a:t>made</a:t>
            </a:r>
            <a:r>
              <a:rPr dirty="0" sz="2400" spc="-1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80">
                <a:solidFill>
                  <a:srgbClr val="FF0000"/>
                </a:solidFill>
                <a:latin typeface="Arial"/>
                <a:cs typeface="Arial"/>
              </a:rPr>
              <a:t>up</a:t>
            </a:r>
            <a:r>
              <a:rPr dirty="0" sz="2400" spc="-1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15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20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5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r>
              <a:rPr dirty="0" sz="2400" spc="-1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objects.</a:t>
            </a:r>
            <a:endParaRPr sz="24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580"/>
              </a:spcBef>
              <a:buClr>
                <a:srgbClr val="EFAC00"/>
              </a:buClr>
              <a:buSzPct val="79166"/>
              <a:buChar char=""/>
              <a:tabLst>
                <a:tab pos="332105" algn="l"/>
                <a:tab pos="332740" algn="l"/>
              </a:tabLst>
            </a:pPr>
            <a:r>
              <a:rPr dirty="0" sz="2400" spc="-80">
                <a:latin typeface="Arial"/>
                <a:cs typeface="Arial"/>
              </a:rPr>
              <a:t>A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45" b="1">
                <a:latin typeface="Trebuchet MS"/>
                <a:cs typeface="Trebuchet MS"/>
              </a:rPr>
              <a:t>data</a:t>
            </a:r>
            <a:r>
              <a:rPr dirty="0" sz="2400" spc="-225" b="1">
                <a:latin typeface="Trebuchet MS"/>
                <a:cs typeface="Trebuchet MS"/>
              </a:rPr>
              <a:t> </a:t>
            </a:r>
            <a:r>
              <a:rPr dirty="0" sz="2400" spc="-114" b="1">
                <a:latin typeface="Trebuchet MS"/>
                <a:cs typeface="Trebuchet MS"/>
              </a:rPr>
              <a:t>object</a:t>
            </a:r>
            <a:r>
              <a:rPr dirty="0" sz="2400" spc="-280" b="1">
                <a:latin typeface="Trebuchet MS"/>
                <a:cs typeface="Trebuchet MS"/>
              </a:rPr>
              <a:t> </a:t>
            </a:r>
            <a:r>
              <a:rPr dirty="0" sz="2400" spc="-90">
                <a:latin typeface="Arial"/>
                <a:cs typeface="Arial"/>
              </a:rPr>
              <a:t>represents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114">
                <a:latin typeface="Arial"/>
                <a:cs typeface="Arial"/>
              </a:rPr>
              <a:t>an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5">
                <a:latin typeface="Arial"/>
                <a:cs typeface="Arial"/>
              </a:rPr>
              <a:t>entity.</a:t>
            </a:r>
            <a:endParaRPr sz="24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575"/>
              </a:spcBef>
              <a:buClr>
                <a:srgbClr val="EFAC00"/>
              </a:buClr>
              <a:buSzPct val="79166"/>
              <a:buChar char=""/>
              <a:tabLst>
                <a:tab pos="332105" algn="l"/>
                <a:tab pos="332740" algn="l"/>
              </a:tabLst>
            </a:pPr>
            <a:r>
              <a:rPr dirty="0" sz="2400" spc="-75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r>
              <a:rPr dirty="0" sz="2400" spc="-1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objects</a:t>
            </a:r>
            <a:r>
              <a:rPr dirty="0" sz="2400" spc="-20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0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dirty="0" sz="2400" spc="-1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90">
                <a:solidFill>
                  <a:srgbClr val="FF0000"/>
                </a:solidFill>
                <a:latin typeface="Arial"/>
                <a:cs typeface="Arial"/>
              </a:rPr>
              <a:t>described</a:t>
            </a:r>
            <a:r>
              <a:rPr dirty="0" sz="2400" spc="-1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0">
                <a:solidFill>
                  <a:srgbClr val="FF0000"/>
                </a:solidFill>
                <a:latin typeface="Arial"/>
                <a:cs typeface="Arial"/>
              </a:rPr>
              <a:t>by</a:t>
            </a:r>
            <a:r>
              <a:rPr dirty="0" sz="2400" spc="-1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80" b="1">
                <a:solidFill>
                  <a:srgbClr val="FF0000"/>
                </a:solidFill>
                <a:latin typeface="Trebuchet MS"/>
                <a:cs typeface="Trebuchet MS"/>
              </a:rPr>
              <a:t>attributes</a:t>
            </a:r>
            <a:r>
              <a:rPr dirty="0" sz="2400" spc="-8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580"/>
              </a:spcBef>
              <a:buClr>
                <a:srgbClr val="EFAC00"/>
              </a:buClr>
              <a:buSzPct val="79166"/>
              <a:buChar char=""/>
              <a:tabLst>
                <a:tab pos="332105" algn="l"/>
                <a:tab pos="332740" algn="l"/>
              </a:tabLst>
            </a:pPr>
            <a:r>
              <a:rPr dirty="0" sz="2400" spc="-120">
                <a:latin typeface="Arial"/>
                <a:cs typeface="Arial"/>
              </a:rPr>
              <a:t>Examples:</a:t>
            </a:r>
            <a:endParaRPr sz="2400">
              <a:latin typeface="Arial"/>
              <a:cs typeface="Arial"/>
            </a:endParaRPr>
          </a:p>
          <a:p>
            <a:pPr lvl="1" marL="624840" indent="-274955">
              <a:lnSpc>
                <a:spcPct val="100000"/>
              </a:lnSpc>
              <a:spcBef>
                <a:spcPts val="115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624840" algn="l"/>
                <a:tab pos="625475" algn="l"/>
              </a:tabLst>
            </a:pPr>
            <a:r>
              <a:rPr dirty="0" sz="2400" spc="-155">
                <a:latin typeface="Arial"/>
                <a:cs typeface="Arial"/>
              </a:rPr>
              <a:t>sales </a:t>
            </a:r>
            <a:r>
              <a:rPr dirty="0" sz="2400" spc="-90">
                <a:latin typeface="Arial"/>
                <a:cs typeface="Arial"/>
              </a:rPr>
              <a:t>database: </a:t>
            </a:r>
            <a:r>
              <a:rPr dirty="0" sz="2400" spc="-80">
                <a:latin typeface="Arial"/>
                <a:cs typeface="Arial"/>
              </a:rPr>
              <a:t>customers, </a:t>
            </a:r>
            <a:r>
              <a:rPr dirty="0" sz="2400" spc="-55">
                <a:latin typeface="Arial"/>
                <a:cs typeface="Arial"/>
              </a:rPr>
              <a:t>store </a:t>
            </a:r>
            <a:r>
              <a:rPr dirty="0" sz="2400" spc="-45">
                <a:latin typeface="Arial"/>
                <a:cs typeface="Arial"/>
              </a:rPr>
              <a:t>items,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155">
                <a:latin typeface="Arial"/>
                <a:cs typeface="Arial"/>
              </a:rPr>
              <a:t>sales</a:t>
            </a:r>
            <a:endParaRPr sz="2400">
              <a:latin typeface="Arial"/>
              <a:cs typeface="Arial"/>
            </a:endParaRPr>
          </a:p>
          <a:p>
            <a:pPr lvl="1" marL="624840" indent="-274955">
              <a:lnSpc>
                <a:spcPct val="100000"/>
              </a:lnSpc>
              <a:spcBef>
                <a:spcPts val="1155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624840" algn="l"/>
                <a:tab pos="625475" algn="l"/>
              </a:tabLst>
            </a:pPr>
            <a:r>
              <a:rPr dirty="0" sz="2400" spc="-65">
                <a:latin typeface="Arial"/>
                <a:cs typeface="Arial"/>
              </a:rPr>
              <a:t>medical </a:t>
            </a:r>
            <a:r>
              <a:rPr dirty="0" sz="2400" spc="-90">
                <a:latin typeface="Arial"/>
                <a:cs typeface="Arial"/>
              </a:rPr>
              <a:t>database: </a:t>
            </a:r>
            <a:r>
              <a:rPr dirty="0" sz="2400" spc="-40">
                <a:latin typeface="Arial"/>
                <a:cs typeface="Arial"/>
              </a:rPr>
              <a:t>patients,</a:t>
            </a:r>
            <a:r>
              <a:rPr dirty="0" sz="2400" spc="-36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treatments</a:t>
            </a:r>
            <a:endParaRPr sz="2400">
              <a:latin typeface="Arial"/>
              <a:cs typeface="Arial"/>
            </a:endParaRPr>
          </a:p>
          <a:p>
            <a:pPr lvl="1" marL="624840" indent="-274955">
              <a:lnSpc>
                <a:spcPct val="100000"/>
              </a:lnSpc>
              <a:spcBef>
                <a:spcPts val="115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624840" algn="l"/>
                <a:tab pos="625475" algn="l"/>
              </a:tabLst>
            </a:pPr>
            <a:r>
              <a:rPr dirty="0" sz="2400" spc="-50">
                <a:latin typeface="Arial"/>
                <a:cs typeface="Arial"/>
              </a:rPr>
              <a:t>university </a:t>
            </a:r>
            <a:r>
              <a:rPr dirty="0" sz="2400" spc="-90">
                <a:latin typeface="Arial"/>
                <a:cs typeface="Arial"/>
              </a:rPr>
              <a:t>database: </a:t>
            </a:r>
            <a:r>
              <a:rPr dirty="0" sz="2400" spc="-65">
                <a:latin typeface="Arial"/>
                <a:cs typeface="Arial"/>
              </a:rPr>
              <a:t>students, </a:t>
            </a:r>
            <a:r>
              <a:rPr dirty="0" sz="2400" spc="-85">
                <a:latin typeface="Arial"/>
                <a:cs typeface="Arial"/>
              </a:rPr>
              <a:t>professors,</a:t>
            </a:r>
            <a:r>
              <a:rPr dirty="0" sz="2400" spc="-520">
                <a:latin typeface="Arial"/>
                <a:cs typeface="Arial"/>
              </a:rPr>
              <a:t> </a:t>
            </a:r>
            <a:r>
              <a:rPr dirty="0" sz="2400" spc="-130">
                <a:latin typeface="Arial"/>
                <a:cs typeface="Arial"/>
              </a:rPr>
              <a:t>courses</a:t>
            </a:r>
            <a:endParaRPr sz="24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575"/>
              </a:spcBef>
              <a:buClr>
                <a:srgbClr val="EFAC00"/>
              </a:buClr>
              <a:buSzPct val="79166"/>
              <a:buChar char=""/>
              <a:tabLst>
                <a:tab pos="332105" algn="l"/>
                <a:tab pos="332740" algn="l"/>
              </a:tabLst>
            </a:pPr>
            <a:r>
              <a:rPr dirty="0" sz="2400" spc="-90">
                <a:latin typeface="Arial"/>
                <a:cs typeface="Arial"/>
              </a:rPr>
              <a:t>Also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called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 spc="-155" i="1">
                <a:latin typeface="Arial"/>
                <a:cs typeface="Arial"/>
              </a:rPr>
              <a:t>samples</a:t>
            </a:r>
            <a:r>
              <a:rPr dirty="0" sz="2400" spc="-180" i="1">
                <a:latin typeface="Arial"/>
                <a:cs typeface="Arial"/>
              </a:rPr>
              <a:t> </a:t>
            </a:r>
            <a:r>
              <a:rPr dirty="0" sz="2400" spc="-35" i="1">
                <a:latin typeface="Arial"/>
                <a:cs typeface="Arial"/>
              </a:rPr>
              <a:t>,</a:t>
            </a:r>
            <a:r>
              <a:rPr dirty="0" sz="2400" spc="-185" i="1">
                <a:latin typeface="Arial"/>
                <a:cs typeface="Arial"/>
              </a:rPr>
              <a:t> </a:t>
            </a:r>
            <a:r>
              <a:rPr dirty="0" sz="2400" spc="-140" i="1">
                <a:latin typeface="Arial"/>
                <a:cs typeface="Arial"/>
              </a:rPr>
              <a:t>examples,</a:t>
            </a:r>
            <a:r>
              <a:rPr dirty="0" sz="2400" spc="-180" i="1">
                <a:latin typeface="Arial"/>
                <a:cs typeface="Arial"/>
              </a:rPr>
              <a:t> </a:t>
            </a:r>
            <a:r>
              <a:rPr dirty="0" sz="2400" spc="-120" i="1">
                <a:latin typeface="Arial"/>
                <a:cs typeface="Arial"/>
              </a:rPr>
              <a:t>instances,</a:t>
            </a:r>
            <a:r>
              <a:rPr dirty="0" sz="2400" spc="-190" i="1">
                <a:latin typeface="Arial"/>
                <a:cs typeface="Arial"/>
              </a:rPr>
              <a:t> </a:t>
            </a:r>
            <a:r>
              <a:rPr dirty="0" sz="2400" spc="-50" i="1">
                <a:latin typeface="Arial"/>
                <a:cs typeface="Arial"/>
              </a:rPr>
              <a:t>data</a:t>
            </a:r>
            <a:r>
              <a:rPr dirty="0" sz="2400" spc="-210" i="1">
                <a:latin typeface="Arial"/>
                <a:cs typeface="Arial"/>
              </a:rPr>
              <a:t> </a:t>
            </a:r>
            <a:r>
              <a:rPr dirty="0" sz="2400" spc="-75" i="1">
                <a:latin typeface="Arial"/>
                <a:cs typeface="Arial"/>
              </a:rPr>
              <a:t>points,</a:t>
            </a:r>
            <a:r>
              <a:rPr dirty="0" sz="2400" spc="-185" i="1">
                <a:latin typeface="Arial"/>
                <a:cs typeface="Arial"/>
              </a:rPr>
              <a:t> </a:t>
            </a:r>
            <a:r>
              <a:rPr dirty="0" sz="2400" spc="-114" i="1">
                <a:latin typeface="Arial"/>
                <a:cs typeface="Arial"/>
              </a:rPr>
              <a:t>objects,</a:t>
            </a:r>
            <a:endParaRPr sz="2400">
              <a:latin typeface="Arial"/>
              <a:cs typeface="Arial"/>
            </a:endParaRPr>
          </a:p>
          <a:p>
            <a:pPr marL="332740">
              <a:lnSpc>
                <a:spcPct val="100000"/>
              </a:lnSpc>
              <a:spcBef>
                <a:spcPts val="580"/>
              </a:spcBef>
            </a:pPr>
            <a:r>
              <a:rPr dirty="0" sz="2400" spc="-90" i="1">
                <a:latin typeface="Arial"/>
                <a:cs typeface="Arial"/>
              </a:rPr>
              <a:t>tuples</a:t>
            </a:r>
            <a:r>
              <a:rPr dirty="0" sz="2400" spc="-9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575"/>
              </a:spcBef>
              <a:buClr>
                <a:srgbClr val="EFAC00"/>
              </a:buClr>
              <a:buSzPct val="79166"/>
              <a:buChar char=""/>
              <a:tabLst>
                <a:tab pos="332105" algn="l"/>
                <a:tab pos="332740" algn="l"/>
              </a:tabLst>
            </a:pPr>
            <a:r>
              <a:rPr dirty="0" sz="2400" spc="-110">
                <a:latin typeface="Arial"/>
                <a:cs typeface="Arial"/>
              </a:rPr>
              <a:t>Database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rows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-&gt;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data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objects;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columns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-&gt;attributes.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3212" y="565404"/>
            <a:ext cx="2508504" cy="419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5836" y="1652981"/>
            <a:ext cx="8306434" cy="149034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32740" marR="5080" indent="-320040">
              <a:lnSpc>
                <a:spcPct val="100000"/>
              </a:lnSpc>
              <a:spcBef>
                <a:spcPts val="105"/>
              </a:spcBef>
              <a:tabLst>
                <a:tab pos="332105" algn="l"/>
              </a:tabLst>
            </a:pPr>
            <a:r>
              <a:rPr dirty="0" sz="2550" spc="-660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3200" spc="-110" b="1">
                <a:latin typeface="Trebuchet MS"/>
                <a:cs typeface="Trebuchet MS"/>
              </a:rPr>
              <a:t>Attribute</a:t>
            </a:r>
            <a:r>
              <a:rPr dirty="0" sz="3200" spc="-295" b="1">
                <a:latin typeface="Trebuchet MS"/>
                <a:cs typeface="Trebuchet MS"/>
              </a:rPr>
              <a:t> </a:t>
            </a:r>
            <a:r>
              <a:rPr dirty="0" sz="3200" spc="-90" b="1">
                <a:latin typeface="Trebuchet MS"/>
                <a:cs typeface="Trebuchet MS"/>
              </a:rPr>
              <a:t>(</a:t>
            </a:r>
            <a:r>
              <a:rPr dirty="0" sz="3200" spc="-90">
                <a:latin typeface="Arial"/>
                <a:cs typeface="Arial"/>
              </a:rPr>
              <a:t>or</a:t>
            </a:r>
            <a:r>
              <a:rPr dirty="0" sz="3200" spc="-220">
                <a:latin typeface="Arial"/>
                <a:cs typeface="Arial"/>
              </a:rPr>
              <a:t> </a:t>
            </a:r>
            <a:r>
              <a:rPr dirty="0" sz="3200" spc="-100" b="1">
                <a:latin typeface="Trebuchet MS"/>
                <a:cs typeface="Trebuchet MS"/>
              </a:rPr>
              <a:t>dimensions,</a:t>
            </a:r>
            <a:r>
              <a:rPr dirty="0" sz="3200" spc="-300" b="1">
                <a:latin typeface="Trebuchet MS"/>
                <a:cs typeface="Trebuchet MS"/>
              </a:rPr>
              <a:t> </a:t>
            </a:r>
            <a:r>
              <a:rPr dirty="0" sz="3200" spc="-140" b="1">
                <a:latin typeface="Trebuchet MS"/>
                <a:cs typeface="Trebuchet MS"/>
              </a:rPr>
              <a:t>features,</a:t>
            </a:r>
            <a:r>
              <a:rPr dirty="0" sz="3200" spc="-300" b="1">
                <a:latin typeface="Trebuchet MS"/>
                <a:cs typeface="Trebuchet MS"/>
              </a:rPr>
              <a:t> </a:t>
            </a:r>
            <a:r>
              <a:rPr dirty="0" sz="3200" spc="-114" b="1">
                <a:latin typeface="Trebuchet MS"/>
                <a:cs typeface="Trebuchet MS"/>
              </a:rPr>
              <a:t>variables</a:t>
            </a:r>
            <a:r>
              <a:rPr dirty="0" sz="3200" spc="-114">
                <a:latin typeface="Arial"/>
                <a:cs typeface="Arial"/>
              </a:rPr>
              <a:t>):  </a:t>
            </a:r>
            <a:r>
              <a:rPr dirty="0" sz="3200" spc="-215">
                <a:latin typeface="Arial"/>
                <a:cs typeface="Arial"/>
              </a:rPr>
              <a:t>a </a:t>
            </a:r>
            <a:r>
              <a:rPr dirty="0" sz="3200" spc="-70">
                <a:latin typeface="Arial"/>
                <a:cs typeface="Arial"/>
              </a:rPr>
              <a:t>data </a:t>
            </a:r>
            <a:r>
              <a:rPr dirty="0" sz="3200" spc="-20">
                <a:latin typeface="Arial"/>
                <a:cs typeface="Arial"/>
              </a:rPr>
              <a:t>field, </a:t>
            </a:r>
            <a:r>
              <a:rPr dirty="0" sz="3200" spc="-80">
                <a:latin typeface="Arial"/>
                <a:cs typeface="Arial"/>
              </a:rPr>
              <a:t>representing </a:t>
            </a:r>
            <a:r>
              <a:rPr dirty="0" sz="3200" spc="-215">
                <a:latin typeface="Arial"/>
                <a:cs typeface="Arial"/>
              </a:rPr>
              <a:t>a </a:t>
            </a:r>
            <a:r>
              <a:rPr dirty="0" sz="3200" spc="-80">
                <a:latin typeface="Arial"/>
                <a:cs typeface="Arial"/>
              </a:rPr>
              <a:t>characteristic </a:t>
            </a:r>
            <a:r>
              <a:rPr dirty="0" sz="3200" spc="-40">
                <a:latin typeface="Arial"/>
                <a:cs typeface="Arial"/>
              </a:rPr>
              <a:t>or  </a:t>
            </a:r>
            <a:r>
              <a:rPr dirty="0" sz="3200" spc="-50">
                <a:latin typeface="Arial"/>
                <a:cs typeface="Arial"/>
              </a:rPr>
              <a:t>feature</a:t>
            </a:r>
            <a:r>
              <a:rPr dirty="0" sz="3200" spc="-285">
                <a:latin typeface="Arial"/>
                <a:cs typeface="Arial"/>
              </a:rPr>
              <a:t> </a:t>
            </a:r>
            <a:r>
              <a:rPr dirty="0" sz="3200" spc="25">
                <a:latin typeface="Arial"/>
                <a:cs typeface="Arial"/>
              </a:rPr>
              <a:t>of</a:t>
            </a:r>
            <a:r>
              <a:rPr dirty="0" sz="3200" spc="-250">
                <a:latin typeface="Arial"/>
                <a:cs typeface="Arial"/>
              </a:rPr>
              <a:t> </a:t>
            </a:r>
            <a:r>
              <a:rPr dirty="0" sz="3200" spc="-215">
                <a:latin typeface="Arial"/>
                <a:cs typeface="Arial"/>
              </a:rPr>
              <a:t>a</a:t>
            </a:r>
            <a:r>
              <a:rPr dirty="0" sz="3200" spc="-260">
                <a:latin typeface="Arial"/>
                <a:cs typeface="Arial"/>
              </a:rPr>
              <a:t> </a:t>
            </a:r>
            <a:r>
              <a:rPr dirty="0" sz="3200" spc="-70">
                <a:latin typeface="Arial"/>
                <a:cs typeface="Arial"/>
              </a:rPr>
              <a:t>data</a:t>
            </a:r>
            <a:r>
              <a:rPr dirty="0" sz="3200" spc="-270">
                <a:latin typeface="Arial"/>
                <a:cs typeface="Arial"/>
              </a:rPr>
              <a:t> </a:t>
            </a:r>
            <a:r>
              <a:rPr dirty="0" sz="3200" spc="-45">
                <a:latin typeface="Arial"/>
                <a:cs typeface="Arial"/>
              </a:rPr>
              <a:t>object.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4163" y="3204794"/>
            <a:ext cx="512572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87020" indent="-274955">
              <a:lnSpc>
                <a:spcPct val="100000"/>
              </a:lnSpc>
              <a:spcBef>
                <a:spcPts val="95"/>
              </a:spcBef>
              <a:buClr>
                <a:srgbClr val="5FB5CC"/>
              </a:buClr>
              <a:buSzPct val="89285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dirty="0" sz="2800" spc="-135" i="1">
                <a:latin typeface="Arial"/>
                <a:cs typeface="Arial"/>
              </a:rPr>
              <a:t>E.g., </a:t>
            </a:r>
            <a:r>
              <a:rPr dirty="0" sz="2800" spc="-150" i="1">
                <a:latin typeface="Arial"/>
                <a:cs typeface="Arial"/>
              </a:rPr>
              <a:t>customer </a:t>
            </a:r>
            <a:r>
              <a:rPr dirty="0" sz="2800" spc="-140" i="1">
                <a:latin typeface="Arial"/>
                <a:cs typeface="Arial"/>
              </a:rPr>
              <a:t>_ID, </a:t>
            </a:r>
            <a:r>
              <a:rPr dirty="0" sz="2800" spc="-145" i="1">
                <a:latin typeface="Arial"/>
                <a:cs typeface="Arial"/>
              </a:rPr>
              <a:t>name,</a:t>
            </a:r>
            <a:r>
              <a:rPr dirty="0" sz="2800" spc="-515" i="1">
                <a:latin typeface="Arial"/>
                <a:cs typeface="Arial"/>
              </a:rPr>
              <a:t> </a:t>
            </a:r>
            <a:r>
              <a:rPr dirty="0" sz="2800" spc="-190" i="1">
                <a:latin typeface="Arial"/>
                <a:cs typeface="Arial"/>
              </a:rPr>
              <a:t>address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3212" y="565404"/>
            <a:ext cx="3784091" cy="542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9363" y="1918842"/>
            <a:ext cx="8110220" cy="3012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04800" indent="-292735">
              <a:lnSpc>
                <a:spcPct val="100000"/>
              </a:lnSpc>
              <a:spcBef>
                <a:spcPts val="95"/>
              </a:spcBef>
              <a:buClr>
                <a:srgbClr val="EFAC00"/>
              </a:buClr>
              <a:buSzPct val="80357"/>
              <a:buFont typeface="Arial"/>
              <a:buChar char=""/>
              <a:tabLst>
                <a:tab pos="304800" algn="l"/>
                <a:tab pos="305435" algn="l"/>
              </a:tabLst>
            </a:pPr>
            <a:r>
              <a:rPr dirty="0" u="heavy" sz="2800" spc="-45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Nominal </a:t>
            </a:r>
            <a:r>
              <a:rPr dirty="0" u="heavy" sz="2800" spc="-110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Attribute</a:t>
            </a:r>
            <a:r>
              <a:rPr dirty="0" sz="2800" spc="-110" b="1">
                <a:latin typeface="Trebuchet MS"/>
                <a:cs typeface="Trebuchet MS"/>
              </a:rPr>
              <a:t>: </a:t>
            </a:r>
            <a:r>
              <a:rPr dirty="0" sz="2800" spc="-105">
                <a:latin typeface="Arial"/>
                <a:cs typeface="Arial"/>
              </a:rPr>
              <a:t>Also </a:t>
            </a:r>
            <a:r>
              <a:rPr dirty="0" sz="2800" spc="-65">
                <a:latin typeface="Arial"/>
                <a:cs typeface="Arial"/>
              </a:rPr>
              <a:t>known </a:t>
            </a:r>
            <a:r>
              <a:rPr dirty="0" sz="2800" spc="-229">
                <a:latin typeface="Arial"/>
                <a:cs typeface="Arial"/>
              </a:rPr>
              <a:t>as</a:t>
            </a:r>
            <a:r>
              <a:rPr dirty="0" sz="2800" spc="-615">
                <a:latin typeface="Arial"/>
                <a:cs typeface="Arial"/>
              </a:rPr>
              <a:t> </a:t>
            </a:r>
            <a:r>
              <a:rPr dirty="0" sz="2800" spc="-90">
                <a:latin typeface="Arial"/>
                <a:cs typeface="Arial"/>
              </a:rPr>
              <a:t>Categorical.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EFAC00"/>
              </a:buClr>
              <a:buFont typeface="Arial"/>
              <a:buChar char=""/>
            </a:pPr>
            <a:endParaRPr sz="3250">
              <a:latin typeface="Arial"/>
              <a:cs typeface="Arial"/>
            </a:endParaRPr>
          </a:p>
          <a:p>
            <a:pPr lvl="1" marL="762635" marR="562610" indent="-343535">
              <a:lnSpc>
                <a:spcPts val="3020"/>
              </a:lnSpc>
              <a:buClr>
                <a:srgbClr val="5FB5CC"/>
              </a:buClr>
              <a:buSzPct val="89285"/>
              <a:buFont typeface="Wingdings"/>
              <a:buChar char=""/>
              <a:tabLst>
                <a:tab pos="762635" algn="l"/>
                <a:tab pos="763270" algn="l"/>
              </a:tabLst>
            </a:pPr>
            <a:r>
              <a:rPr dirty="0" sz="2800" spc="-135">
                <a:latin typeface="Arial"/>
                <a:cs typeface="Arial"/>
              </a:rPr>
              <a:t>The</a:t>
            </a:r>
            <a:r>
              <a:rPr dirty="0" sz="2800" spc="-220">
                <a:latin typeface="Arial"/>
                <a:cs typeface="Arial"/>
              </a:rPr>
              <a:t> </a:t>
            </a:r>
            <a:r>
              <a:rPr dirty="0" sz="2800" spc="-140">
                <a:latin typeface="Arial"/>
                <a:cs typeface="Arial"/>
              </a:rPr>
              <a:t>values</a:t>
            </a:r>
            <a:r>
              <a:rPr dirty="0" sz="2800" spc="-210">
                <a:latin typeface="Arial"/>
                <a:cs typeface="Arial"/>
              </a:rPr>
              <a:t> </a:t>
            </a:r>
            <a:r>
              <a:rPr dirty="0" sz="2800" spc="15">
                <a:latin typeface="Arial"/>
                <a:cs typeface="Arial"/>
              </a:rPr>
              <a:t>of</a:t>
            </a:r>
            <a:r>
              <a:rPr dirty="0" sz="2800" spc="-215">
                <a:latin typeface="Arial"/>
                <a:cs typeface="Arial"/>
              </a:rPr>
              <a:t> </a:t>
            </a:r>
            <a:r>
              <a:rPr dirty="0" sz="2800" spc="-60">
                <a:latin typeface="Arial"/>
                <a:cs typeface="Arial"/>
              </a:rPr>
              <a:t>nominal</a:t>
            </a:r>
            <a:r>
              <a:rPr dirty="0" sz="2800" spc="-204">
                <a:latin typeface="Arial"/>
                <a:cs typeface="Arial"/>
              </a:rPr>
              <a:t> </a:t>
            </a:r>
            <a:r>
              <a:rPr dirty="0" sz="2800" spc="5">
                <a:latin typeface="Arial"/>
                <a:cs typeface="Arial"/>
              </a:rPr>
              <a:t>attribute</a:t>
            </a:r>
            <a:r>
              <a:rPr dirty="0" sz="2800" spc="-200">
                <a:latin typeface="Arial"/>
                <a:cs typeface="Arial"/>
              </a:rPr>
              <a:t> </a:t>
            </a:r>
            <a:r>
              <a:rPr dirty="0" sz="2800" spc="-120">
                <a:latin typeface="Arial"/>
                <a:cs typeface="Arial"/>
              </a:rPr>
              <a:t>are</a:t>
            </a:r>
            <a:r>
              <a:rPr dirty="0" sz="2800" spc="-215">
                <a:latin typeface="Arial"/>
                <a:cs typeface="Arial"/>
              </a:rPr>
              <a:t> </a:t>
            </a:r>
            <a:r>
              <a:rPr dirty="0" sz="2800" spc="-110">
                <a:latin typeface="Arial"/>
                <a:cs typeface="Arial"/>
              </a:rPr>
              <a:t>symbols</a:t>
            </a:r>
            <a:r>
              <a:rPr dirty="0" sz="2800" spc="-195">
                <a:latin typeface="Arial"/>
                <a:cs typeface="Arial"/>
              </a:rPr>
              <a:t> </a:t>
            </a:r>
            <a:r>
              <a:rPr dirty="0" sz="2800" spc="-40">
                <a:latin typeface="Arial"/>
                <a:cs typeface="Arial"/>
              </a:rPr>
              <a:t>or  </a:t>
            </a:r>
            <a:r>
              <a:rPr dirty="0" sz="2800" spc="-120">
                <a:latin typeface="Arial"/>
                <a:cs typeface="Arial"/>
              </a:rPr>
              <a:t>name </a:t>
            </a:r>
            <a:r>
              <a:rPr dirty="0" sz="2800" spc="15">
                <a:latin typeface="Arial"/>
                <a:cs typeface="Arial"/>
              </a:rPr>
              <a:t>of</a:t>
            </a:r>
            <a:r>
              <a:rPr dirty="0" sz="2800" spc="-315">
                <a:latin typeface="Arial"/>
                <a:cs typeface="Arial"/>
              </a:rPr>
              <a:t> </a:t>
            </a:r>
            <a:r>
              <a:rPr dirty="0" sz="2800" spc="-50">
                <a:latin typeface="Arial"/>
                <a:cs typeface="Arial"/>
              </a:rPr>
              <a:t>things.</a:t>
            </a:r>
            <a:endParaRPr sz="2800">
              <a:latin typeface="Arial"/>
              <a:cs typeface="Arial"/>
            </a:endParaRPr>
          </a:p>
          <a:p>
            <a:pPr lvl="1" marL="762635" marR="5080" indent="-343535">
              <a:lnSpc>
                <a:spcPts val="3020"/>
              </a:lnSpc>
              <a:spcBef>
                <a:spcPts val="685"/>
              </a:spcBef>
              <a:buClr>
                <a:srgbClr val="5FB5CC"/>
              </a:buClr>
              <a:buSzPct val="89285"/>
              <a:buFont typeface="Wingdings"/>
              <a:buChar char=""/>
              <a:tabLst>
                <a:tab pos="762635" algn="l"/>
                <a:tab pos="763270" algn="l"/>
              </a:tabLst>
            </a:pPr>
            <a:r>
              <a:rPr dirty="0" sz="2800" spc="-125" i="1">
                <a:latin typeface="Arial"/>
                <a:cs typeface="Arial"/>
              </a:rPr>
              <a:t>Hair_color</a:t>
            </a:r>
            <a:r>
              <a:rPr dirty="0" sz="2800" spc="-204" i="1">
                <a:latin typeface="Arial"/>
                <a:cs typeface="Arial"/>
              </a:rPr>
              <a:t> = </a:t>
            </a:r>
            <a:r>
              <a:rPr dirty="0" sz="2800" spc="-125">
                <a:latin typeface="Arial"/>
                <a:cs typeface="Arial"/>
              </a:rPr>
              <a:t>{</a:t>
            </a:r>
            <a:r>
              <a:rPr dirty="0" sz="2800" spc="-125" i="1">
                <a:latin typeface="Arial"/>
                <a:cs typeface="Arial"/>
              </a:rPr>
              <a:t>auburn,</a:t>
            </a:r>
            <a:r>
              <a:rPr dirty="0" sz="2800" spc="-220" i="1">
                <a:latin typeface="Arial"/>
                <a:cs typeface="Arial"/>
              </a:rPr>
              <a:t> </a:t>
            </a:r>
            <a:r>
              <a:rPr dirty="0" sz="2800" spc="-120" i="1">
                <a:latin typeface="Arial"/>
                <a:cs typeface="Arial"/>
              </a:rPr>
              <a:t>black,</a:t>
            </a:r>
            <a:r>
              <a:rPr dirty="0" sz="2800" spc="-215" i="1">
                <a:latin typeface="Arial"/>
                <a:cs typeface="Arial"/>
              </a:rPr>
              <a:t> </a:t>
            </a:r>
            <a:r>
              <a:rPr dirty="0" sz="2800" spc="-105" i="1">
                <a:latin typeface="Arial"/>
                <a:cs typeface="Arial"/>
              </a:rPr>
              <a:t>blond,</a:t>
            </a:r>
            <a:r>
              <a:rPr dirty="0" sz="2800" spc="-220" i="1">
                <a:latin typeface="Arial"/>
                <a:cs typeface="Arial"/>
              </a:rPr>
              <a:t> </a:t>
            </a:r>
            <a:r>
              <a:rPr dirty="0" sz="2800" spc="-100" i="1">
                <a:latin typeface="Arial"/>
                <a:cs typeface="Arial"/>
              </a:rPr>
              <a:t>brown,</a:t>
            </a:r>
            <a:r>
              <a:rPr dirty="0" sz="2800" spc="-225" i="1">
                <a:latin typeface="Arial"/>
                <a:cs typeface="Arial"/>
              </a:rPr>
              <a:t> </a:t>
            </a:r>
            <a:r>
              <a:rPr dirty="0" sz="2800" spc="-145" i="1">
                <a:latin typeface="Arial"/>
                <a:cs typeface="Arial"/>
              </a:rPr>
              <a:t>grey,</a:t>
            </a:r>
            <a:r>
              <a:rPr dirty="0" sz="2800" spc="-200" i="1">
                <a:latin typeface="Arial"/>
                <a:cs typeface="Arial"/>
              </a:rPr>
              <a:t> </a:t>
            </a:r>
            <a:r>
              <a:rPr dirty="0" sz="2800" spc="-130" i="1">
                <a:latin typeface="Arial"/>
                <a:cs typeface="Arial"/>
              </a:rPr>
              <a:t>red,  </a:t>
            </a:r>
            <a:r>
              <a:rPr dirty="0" sz="2800" spc="-65" i="1">
                <a:latin typeface="Arial"/>
                <a:cs typeface="Arial"/>
              </a:rPr>
              <a:t>white</a:t>
            </a:r>
            <a:r>
              <a:rPr dirty="0" sz="2800" spc="-65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  <a:p>
            <a:pPr lvl="1" marL="762635" indent="-344170">
              <a:lnSpc>
                <a:spcPct val="100000"/>
              </a:lnSpc>
              <a:spcBef>
                <a:spcPts val="295"/>
              </a:spcBef>
              <a:buClr>
                <a:srgbClr val="5FB5CC"/>
              </a:buClr>
              <a:buSzPct val="89285"/>
              <a:buFont typeface="Wingdings"/>
              <a:buChar char=""/>
              <a:tabLst>
                <a:tab pos="762635" algn="l"/>
                <a:tab pos="763270" algn="l"/>
              </a:tabLst>
            </a:pPr>
            <a:r>
              <a:rPr dirty="0" sz="2800" spc="-25">
                <a:latin typeface="Arial"/>
                <a:cs typeface="Arial"/>
              </a:rPr>
              <a:t>marital</a:t>
            </a:r>
            <a:r>
              <a:rPr dirty="0" sz="2800" spc="-200">
                <a:latin typeface="Arial"/>
                <a:cs typeface="Arial"/>
              </a:rPr>
              <a:t> </a:t>
            </a:r>
            <a:r>
              <a:rPr dirty="0" sz="2800" spc="-75">
                <a:latin typeface="Arial"/>
                <a:cs typeface="Arial"/>
              </a:rPr>
              <a:t>status,</a:t>
            </a:r>
            <a:r>
              <a:rPr dirty="0" sz="2800" spc="-185">
                <a:latin typeface="Arial"/>
                <a:cs typeface="Arial"/>
              </a:rPr>
              <a:t> </a:t>
            </a:r>
            <a:r>
              <a:rPr dirty="0" sz="2800" spc="-80">
                <a:latin typeface="Arial"/>
                <a:cs typeface="Arial"/>
              </a:rPr>
              <a:t>occupation,</a:t>
            </a:r>
            <a:r>
              <a:rPr dirty="0" sz="2800" spc="-210">
                <a:latin typeface="Arial"/>
                <a:cs typeface="Arial"/>
              </a:rPr>
              <a:t> </a:t>
            </a:r>
            <a:r>
              <a:rPr dirty="0" sz="2800" spc="-120">
                <a:latin typeface="Arial"/>
                <a:cs typeface="Arial"/>
              </a:rPr>
              <a:t>ID</a:t>
            </a:r>
            <a:r>
              <a:rPr dirty="0" sz="2800" spc="-215">
                <a:latin typeface="Arial"/>
                <a:cs typeface="Arial"/>
              </a:rPr>
              <a:t> </a:t>
            </a:r>
            <a:r>
              <a:rPr dirty="0" sz="2800" spc="-100">
                <a:latin typeface="Arial"/>
                <a:cs typeface="Arial"/>
              </a:rPr>
              <a:t>numbers,</a:t>
            </a:r>
            <a:r>
              <a:rPr dirty="0" sz="2800" spc="-200">
                <a:latin typeface="Arial"/>
                <a:cs typeface="Arial"/>
              </a:rPr>
              <a:t> </a:t>
            </a:r>
            <a:r>
              <a:rPr dirty="0" sz="2800" spc="-75">
                <a:latin typeface="Arial"/>
                <a:cs typeface="Arial"/>
              </a:rPr>
              <a:t>zip</a:t>
            </a:r>
            <a:r>
              <a:rPr dirty="0" sz="2800" spc="-215">
                <a:latin typeface="Arial"/>
                <a:cs typeface="Arial"/>
              </a:rPr>
              <a:t> </a:t>
            </a:r>
            <a:r>
              <a:rPr dirty="0" sz="2800" spc="-155">
                <a:latin typeface="Arial"/>
                <a:cs typeface="Arial"/>
              </a:rPr>
              <a:t>codes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9787" y="565404"/>
            <a:ext cx="5940552" cy="542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6963" y="1525269"/>
            <a:ext cx="7967345" cy="49212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04800" indent="-292735">
              <a:lnSpc>
                <a:spcPct val="100000"/>
              </a:lnSpc>
              <a:spcBef>
                <a:spcPts val="95"/>
              </a:spcBef>
              <a:buClr>
                <a:srgbClr val="EFAC00"/>
              </a:buClr>
              <a:buSzPct val="79545"/>
              <a:buChar char=""/>
              <a:tabLst>
                <a:tab pos="304800" algn="l"/>
                <a:tab pos="305435" algn="l"/>
              </a:tabLst>
            </a:pPr>
            <a:r>
              <a:rPr dirty="0" sz="2200" spc="-20">
                <a:latin typeface="Arial"/>
                <a:cs typeface="Arial"/>
              </a:rPr>
              <a:t>Quantity </a:t>
            </a:r>
            <a:r>
              <a:rPr dirty="0" sz="2200" spc="-35">
                <a:latin typeface="Arial"/>
                <a:cs typeface="Arial"/>
              </a:rPr>
              <a:t>(integer </a:t>
            </a:r>
            <a:r>
              <a:rPr dirty="0" sz="2200" spc="-30">
                <a:latin typeface="Arial"/>
                <a:cs typeface="Arial"/>
              </a:rPr>
              <a:t>or</a:t>
            </a:r>
            <a:r>
              <a:rPr dirty="0" sz="2200" spc="-465">
                <a:latin typeface="Arial"/>
                <a:cs typeface="Arial"/>
              </a:rPr>
              <a:t> </a:t>
            </a:r>
            <a:r>
              <a:rPr dirty="0" sz="2200" spc="-70">
                <a:latin typeface="Arial"/>
                <a:cs typeface="Arial"/>
              </a:rPr>
              <a:t>real-valued)</a:t>
            </a:r>
            <a:endParaRPr sz="2200">
              <a:latin typeface="Arial"/>
              <a:cs typeface="Arial"/>
            </a:endParaRPr>
          </a:p>
          <a:p>
            <a:pPr marL="304800" indent="-292735">
              <a:lnSpc>
                <a:spcPct val="100000"/>
              </a:lnSpc>
              <a:spcBef>
                <a:spcPts val="1585"/>
              </a:spcBef>
              <a:buClr>
                <a:srgbClr val="EFAC00"/>
              </a:buClr>
              <a:buSzPct val="79545"/>
              <a:buFont typeface="Arial"/>
              <a:buChar char=""/>
              <a:tabLst>
                <a:tab pos="304800" algn="l"/>
                <a:tab pos="305435" algn="l"/>
              </a:tabLst>
            </a:pPr>
            <a:r>
              <a:rPr dirty="0" sz="2200" spc="-75" b="1">
                <a:latin typeface="Trebuchet MS"/>
                <a:cs typeface="Trebuchet MS"/>
              </a:rPr>
              <a:t>Interval-Scaled</a:t>
            </a:r>
            <a:r>
              <a:rPr dirty="0" sz="2200" spc="-280" b="1">
                <a:latin typeface="Trebuchet MS"/>
                <a:cs typeface="Trebuchet MS"/>
              </a:rPr>
              <a:t> </a:t>
            </a:r>
            <a:r>
              <a:rPr dirty="0" sz="2200" spc="-85" b="1">
                <a:latin typeface="Trebuchet MS"/>
                <a:cs typeface="Trebuchet MS"/>
              </a:rPr>
              <a:t>Attributes: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EFAC00"/>
              </a:buClr>
              <a:buFont typeface="Arial"/>
              <a:buChar char=""/>
            </a:pPr>
            <a:endParaRPr sz="1800">
              <a:latin typeface="Trebuchet MS"/>
              <a:cs typeface="Trebuchet MS"/>
            </a:endParaRPr>
          </a:p>
          <a:p>
            <a:pPr lvl="1" marL="1270000" indent="-393700">
              <a:lnSpc>
                <a:spcPct val="100000"/>
              </a:lnSpc>
              <a:buClr>
                <a:srgbClr val="E66C7C"/>
              </a:buClr>
              <a:buChar char="▪"/>
              <a:tabLst>
                <a:tab pos="1270000" algn="l"/>
                <a:tab pos="1270635" algn="l"/>
              </a:tabLst>
            </a:pPr>
            <a:r>
              <a:rPr dirty="0" sz="2200" spc="-100">
                <a:latin typeface="Arial"/>
                <a:cs typeface="Arial"/>
              </a:rPr>
              <a:t>Measured</a:t>
            </a:r>
            <a:r>
              <a:rPr dirty="0" sz="2200" spc="-160">
                <a:latin typeface="Arial"/>
                <a:cs typeface="Arial"/>
              </a:rPr>
              <a:t> </a:t>
            </a:r>
            <a:r>
              <a:rPr dirty="0" sz="2200" spc="-65">
                <a:latin typeface="Arial"/>
                <a:cs typeface="Arial"/>
              </a:rPr>
              <a:t>on</a:t>
            </a:r>
            <a:r>
              <a:rPr dirty="0" sz="2200" spc="-170">
                <a:latin typeface="Arial"/>
                <a:cs typeface="Arial"/>
              </a:rPr>
              <a:t> </a:t>
            </a:r>
            <a:r>
              <a:rPr dirty="0" sz="2200" spc="-150">
                <a:latin typeface="Arial"/>
                <a:cs typeface="Arial"/>
              </a:rPr>
              <a:t>a</a:t>
            </a:r>
            <a:r>
              <a:rPr dirty="0" sz="2200" spc="-175">
                <a:latin typeface="Arial"/>
                <a:cs typeface="Arial"/>
              </a:rPr>
              <a:t> </a:t>
            </a:r>
            <a:r>
              <a:rPr dirty="0" sz="2200" spc="-130">
                <a:latin typeface="Arial"/>
                <a:cs typeface="Arial"/>
              </a:rPr>
              <a:t>scale</a:t>
            </a:r>
            <a:r>
              <a:rPr dirty="0" sz="2200" spc="-180">
                <a:latin typeface="Arial"/>
                <a:cs typeface="Arial"/>
              </a:rPr>
              <a:t> </a:t>
            </a:r>
            <a:r>
              <a:rPr dirty="0" sz="2200" spc="15">
                <a:latin typeface="Arial"/>
                <a:cs typeface="Arial"/>
              </a:rPr>
              <a:t>of</a:t>
            </a:r>
            <a:r>
              <a:rPr dirty="0" sz="2200" spc="-160">
                <a:latin typeface="Arial"/>
                <a:cs typeface="Arial"/>
              </a:rPr>
              <a:t> </a:t>
            </a:r>
            <a:r>
              <a:rPr dirty="0" sz="2200" spc="-90" b="1">
                <a:latin typeface="Trebuchet MS"/>
                <a:cs typeface="Trebuchet MS"/>
              </a:rPr>
              <a:t>equal-sized</a:t>
            </a:r>
            <a:r>
              <a:rPr dirty="0" sz="2200" spc="-195" b="1">
                <a:latin typeface="Trebuchet MS"/>
                <a:cs typeface="Trebuchet MS"/>
              </a:rPr>
              <a:t> </a:t>
            </a:r>
            <a:r>
              <a:rPr dirty="0" sz="2200" spc="-75" b="1">
                <a:latin typeface="Trebuchet MS"/>
                <a:cs typeface="Trebuchet MS"/>
              </a:rPr>
              <a:t>units</a:t>
            </a:r>
            <a:endParaRPr sz="2200">
              <a:latin typeface="Trebuchet MS"/>
              <a:cs typeface="Trebuchet MS"/>
            </a:endParaRPr>
          </a:p>
          <a:p>
            <a:pPr lvl="1" marL="1270000" indent="-393700">
              <a:lnSpc>
                <a:spcPct val="100000"/>
              </a:lnSpc>
              <a:buClr>
                <a:srgbClr val="E66C7C"/>
              </a:buClr>
              <a:buChar char="▪"/>
              <a:tabLst>
                <a:tab pos="1270000" algn="l"/>
                <a:tab pos="1270635" algn="l"/>
              </a:tabLst>
            </a:pPr>
            <a:r>
              <a:rPr dirty="0" sz="2200" spc="-120">
                <a:latin typeface="Arial"/>
                <a:cs typeface="Arial"/>
              </a:rPr>
              <a:t>Values </a:t>
            </a:r>
            <a:r>
              <a:rPr dirty="0" sz="2200" spc="-110">
                <a:latin typeface="Arial"/>
                <a:cs typeface="Arial"/>
              </a:rPr>
              <a:t>have</a:t>
            </a:r>
            <a:r>
              <a:rPr dirty="0" sz="2200" spc="-215">
                <a:latin typeface="Arial"/>
                <a:cs typeface="Arial"/>
              </a:rPr>
              <a:t> </a:t>
            </a:r>
            <a:r>
              <a:rPr dirty="0" sz="2200" spc="-50">
                <a:latin typeface="Arial"/>
                <a:cs typeface="Arial"/>
              </a:rPr>
              <a:t>order</a:t>
            </a:r>
            <a:endParaRPr sz="2200">
              <a:latin typeface="Arial"/>
              <a:cs typeface="Arial"/>
            </a:endParaRPr>
          </a:p>
          <a:p>
            <a:pPr lvl="2" marL="1727200" indent="-393700">
              <a:lnSpc>
                <a:spcPct val="100000"/>
              </a:lnSpc>
              <a:buClr>
                <a:srgbClr val="6BB76C"/>
              </a:buClr>
              <a:buChar char="▪"/>
              <a:tabLst>
                <a:tab pos="1727200" algn="l"/>
                <a:tab pos="1727835" algn="l"/>
              </a:tabLst>
            </a:pPr>
            <a:r>
              <a:rPr dirty="0" sz="2200" spc="-90">
                <a:latin typeface="Arial"/>
                <a:cs typeface="Arial"/>
              </a:rPr>
              <a:t>E.g.,</a:t>
            </a:r>
            <a:r>
              <a:rPr dirty="0" sz="2200" spc="-185">
                <a:latin typeface="Arial"/>
                <a:cs typeface="Arial"/>
              </a:rPr>
              <a:t> </a:t>
            </a:r>
            <a:r>
              <a:rPr dirty="0" sz="2200" spc="-95" i="1">
                <a:latin typeface="Arial"/>
                <a:cs typeface="Arial"/>
              </a:rPr>
              <a:t>temperature</a:t>
            </a:r>
            <a:r>
              <a:rPr dirty="0" sz="2200" spc="-135" i="1">
                <a:latin typeface="Arial"/>
                <a:cs typeface="Arial"/>
              </a:rPr>
              <a:t> </a:t>
            </a:r>
            <a:r>
              <a:rPr dirty="0" sz="2200" spc="-60" i="1">
                <a:latin typeface="Arial"/>
                <a:cs typeface="Arial"/>
              </a:rPr>
              <a:t>in</a:t>
            </a:r>
            <a:r>
              <a:rPr dirty="0" sz="2200" spc="-250" i="1">
                <a:latin typeface="Arial"/>
                <a:cs typeface="Arial"/>
              </a:rPr>
              <a:t> </a:t>
            </a:r>
            <a:r>
              <a:rPr dirty="0" sz="2200" spc="-130" i="1">
                <a:latin typeface="Arial"/>
                <a:cs typeface="Arial"/>
              </a:rPr>
              <a:t>C</a:t>
            </a:r>
            <a:r>
              <a:rPr dirty="0" sz="2200" spc="-130" i="1">
                <a:latin typeface="Times New Roman"/>
                <a:cs typeface="Times New Roman"/>
              </a:rPr>
              <a:t>˚</a:t>
            </a:r>
            <a:r>
              <a:rPr dirty="0" sz="2200" spc="-130" i="1">
                <a:latin typeface="Arial"/>
                <a:cs typeface="Arial"/>
              </a:rPr>
              <a:t>or</a:t>
            </a:r>
            <a:r>
              <a:rPr dirty="0" sz="2200" spc="-185" i="1">
                <a:latin typeface="Arial"/>
                <a:cs typeface="Arial"/>
              </a:rPr>
              <a:t> </a:t>
            </a:r>
            <a:r>
              <a:rPr dirty="0" sz="2200" spc="-105" i="1">
                <a:latin typeface="Arial"/>
                <a:cs typeface="Arial"/>
              </a:rPr>
              <a:t>F</a:t>
            </a:r>
            <a:r>
              <a:rPr dirty="0" sz="2200" spc="-105" i="1">
                <a:latin typeface="Times New Roman"/>
                <a:cs typeface="Times New Roman"/>
              </a:rPr>
              <a:t>˚</a:t>
            </a:r>
            <a:r>
              <a:rPr dirty="0" sz="2200" spc="-105" i="1">
                <a:latin typeface="Arial"/>
                <a:cs typeface="Arial"/>
              </a:rPr>
              <a:t>,</a:t>
            </a:r>
            <a:r>
              <a:rPr dirty="0" sz="2200" spc="-165" i="1">
                <a:latin typeface="Arial"/>
                <a:cs typeface="Arial"/>
              </a:rPr>
              <a:t> </a:t>
            </a:r>
            <a:r>
              <a:rPr dirty="0" sz="2200" spc="-105" i="1">
                <a:latin typeface="Arial"/>
                <a:cs typeface="Arial"/>
              </a:rPr>
              <a:t>calendar</a:t>
            </a:r>
            <a:r>
              <a:rPr dirty="0" sz="2200" spc="-185" i="1">
                <a:latin typeface="Arial"/>
                <a:cs typeface="Arial"/>
              </a:rPr>
              <a:t> </a:t>
            </a:r>
            <a:r>
              <a:rPr dirty="0" sz="2200" spc="-105" i="1">
                <a:latin typeface="Arial"/>
                <a:cs typeface="Arial"/>
              </a:rPr>
              <a:t>dates</a:t>
            </a:r>
            <a:endParaRPr sz="2200">
              <a:latin typeface="Arial"/>
              <a:cs typeface="Arial"/>
            </a:endParaRPr>
          </a:p>
          <a:p>
            <a:pPr lvl="1" marL="1270000" indent="-393700">
              <a:lnSpc>
                <a:spcPct val="100000"/>
              </a:lnSpc>
              <a:buClr>
                <a:srgbClr val="E66C7C"/>
              </a:buClr>
              <a:buChar char="▪"/>
              <a:tabLst>
                <a:tab pos="1270000" algn="l"/>
                <a:tab pos="1270635" algn="l"/>
              </a:tabLst>
            </a:pPr>
            <a:r>
              <a:rPr dirty="0" sz="2200" spc="-60">
                <a:latin typeface="Arial"/>
                <a:cs typeface="Arial"/>
              </a:rPr>
              <a:t>No </a:t>
            </a:r>
            <a:r>
              <a:rPr dirty="0" sz="2200" spc="-15">
                <a:latin typeface="Arial"/>
                <a:cs typeface="Arial"/>
              </a:rPr>
              <a:t>true</a:t>
            </a:r>
            <a:r>
              <a:rPr dirty="0" sz="2200" spc="-295">
                <a:latin typeface="Arial"/>
                <a:cs typeface="Arial"/>
              </a:rPr>
              <a:t> </a:t>
            </a:r>
            <a:r>
              <a:rPr dirty="0" sz="2200" spc="-35">
                <a:latin typeface="Arial"/>
                <a:cs typeface="Arial"/>
              </a:rPr>
              <a:t>zero-point</a:t>
            </a:r>
            <a:endParaRPr sz="2200">
              <a:latin typeface="Arial"/>
              <a:cs typeface="Arial"/>
            </a:endParaRPr>
          </a:p>
          <a:p>
            <a:pPr marL="304800" indent="-292735">
              <a:lnSpc>
                <a:spcPct val="100000"/>
              </a:lnSpc>
              <a:spcBef>
                <a:spcPts val="2110"/>
              </a:spcBef>
              <a:buClr>
                <a:srgbClr val="EFAC00"/>
              </a:buClr>
              <a:buSzPct val="79545"/>
              <a:buFont typeface="Arial"/>
              <a:buChar char=""/>
              <a:tabLst>
                <a:tab pos="304800" algn="l"/>
                <a:tab pos="305435" algn="l"/>
              </a:tabLst>
            </a:pPr>
            <a:r>
              <a:rPr dirty="0" sz="2200" spc="-55" b="1">
                <a:latin typeface="Trebuchet MS"/>
                <a:cs typeface="Trebuchet MS"/>
              </a:rPr>
              <a:t>Ratio-Scaled</a:t>
            </a:r>
            <a:r>
              <a:rPr dirty="0" sz="2200" spc="-265" b="1">
                <a:latin typeface="Trebuchet MS"/>
                <a:cs typeface="Trebuchet MS"/>
              </a:rPr>
              <a:t> </a:t>
            </a:r>
            <a:r>
              <a:rPr dirty="0" sz="2200" spc="-85" b="1">
                <a:latin typeface="Trebuchet MS"/>
                <a:cs typeface="Trebuchet MS"/>
              </a:rPr>
              <a:t>Attributes:</a:t>
            </a:r>
            <a:endParaRPr sz="2200">
              <a:latin typeface="Trebuchet MS"/>
              <a:cs typeface="Trebuchet MS"/>
            </a:endParaRPr>
          </a:p>
          <a:p>
            <a:pPr lvl="1" marL="1270000" indent="-393700">
              <a:lnSpc>
                <a:spcPct val="100000"/>
              </a:lnSpc>
              <a:buClr>
                <a:srgbClr val="E66C7C"/>
              </a:buClr>
              <a:buChar char="▪"/>
              <a:tabLst>
                <a:tab pos="1270000" algn="l"/>
                <a:tab pos="1270635" algn="l"/>
              </a:tabLst>
            </a:pPr>
            <a:r>
              <a:rPr dirty="0" sz="2200" spc="-50">
                <a:latin typeface="Arial"/>
                <a:cs typeface="Arial"/>
              </a:rPr>
              <a:t>Inherent</a:t>
            </a:r>
            <a:r>
              <a:rPr dirty="0" sz="2200" spc="-160">
                <a:latin typeface="Arial"/>
                <a:cs typeface="Arial"/>
              </a:rPr>
              <a:t> </a:t>
            </a:r>
            <a:r>
              <a:rPr dirty="0" sz="2200" spc="-90" b="1">
                <a:latin typeface="Trebuchet MS"/>
                <a:cs typeface="Trebuchet MS"/>
              </a:rPr>
              <a:t>zero-point</a:t>
            </a:r>
            <a:endParaRPr sz="2200">
              <a:latin typeface="Trebuchet MS"/>
              <a:cs typeface="Trebuchet MS"/>
            </a:endParaRPr>
          </a:p>
          <a:p>
            <a:pPr lvl="1" marL="1270000" marR="5080" indent="-393700">
              <a:lnSpc>
                <a:spcPct val="80000"/>
              </a:lnSpc>
              <a:spcBef>
                <a:spcPts val="530"/>
              </a:spcBef>
              <a:buClr>
                <a:srgbClr val="E66C7C"/>
              </a:buClr>
              <a:buChar char="▪"/>
              <a:tabLst>
                <a:tab pos="1270000" algn="l"/>
                <a:tab pos="1270635" algn="l"/>
              </a:tabLst>
            </a:pPr>
            <a:r>
              <a:rPr dirty="0" sz="2200" spc="-180">
                <a:latin typeface="Arial"/>
                <a:cs typeface="Arial"/>
              </a:rPr>
              <a:t>We </a:t>
            </a:r>
            <a:r>
              <a:rPr dirty="0" sz="2200" spc="-120">
                <a:latin typeface="Arial"/>
                <a:cs typeface="Arial"/>
              </a:rPr>
              <a:t>can speak </a:t>
            </a:r>
            <a:r>
              <a:rPr dirty="0" sz="2200" spc="20">
                <a:latin typeface="Arial"/>
                <a:cs typeface="Arial"/>
              </a:rPr>
              <a:t>of </a:t>
            </a:r>
            <a:r>
              <a:rPr dirty="0" sz="2200" spc="-110">
                <a:latin typeface="Arial"/>
                <a:cs typeface="Arial"/>
              </a:rPr>
              <a:t>values </a:t>
            </a:r>
            <a:r>
              <a:rPr dirty="0" sz="2200" spc="-180">
                <a:latin typeface="Arial"/>
                <a:cs typeface="Arial"/>
              </a:rPr>
              <a:t>as </a:t>
            </a:r>
            <a:r>
              <a:rPr dirty="0" sz="2200" spc="-65">
                <a:latin typeface="Arial"/>
                <a:cs typeface="Arial"/>
              </a:rPr>
              <a:t>being </a:t>
            </a:r>
            <a:r>
              <a:rPr dirty="0" sz="2200" spc="-110">
                <a:latin typeface="Arial"/>
                <a:cs typeface="Arial"/>
              </a:rPr>
              <a:t>an </a:t>
            </a:r>
            <a:r>
              <a:rPr dirty="0" sz="2200" spc="-50">
                <a:latin typeface="Arial"/>
                <a:cs typeface="Arial"/>
              </a:rPr>
              <a:t>order </a:t>
            </a:r>
            <a:r>
              <a:rPr dirty="0" sz="2200" spc="15">
                <a:latin typeface="Arial"/>
                <a:cs typeface="Arial"/>
              </a:rPr>
              <a:t>of </a:t>
            </a:r>
            <a:r>
              <a:rPr dirty="0" sz="2200" spc="-45">
                <a:latin typeface="Arial"/>
                <a:cs typeface="Arial"/>
              </a:rPr>
              <a:t>magnitude  </a:t>
            </a:r>
            <a:r>
              <a:rPr dirty="0" sz="2200" spc="-55">
                <a:latin typeface="Arial"/>
                <a:cs typeface="Arial"/>
              </a:rPr>
              <a:t>larger</a:t>
            </a:r>
            <a:r>
              <a:rPr dirty="0" sz="2200" spc="-165">
                <a:latin typeface="Arial"/>
                <a:cs typeface="Arial"/>
              </a:rPr>
              <a:t> </a:t>
            </a:r>
            <a:r>
              <a:rPr dirty="0" sz="2200" spc="-35">
                <a:latin typeface="Arial"/>
                <a:cs typeface="Arial"/>
              </a:rPr>
              <a:t>than</a:t>
            </a:r>
            <a:r>
              <a:rPr dirty="0" sz="2200" spc="-160">
                <a:latin typeface="Arial"/>
                <a:cs typeface="Arial"/>
              </a:rPr>
              <a:t> </a:t>
            </a:r>
            <a:r>
              <a:rPr dirty="0" sz="2200" spc="-15">
                <a:latin typeface="Arial"/>
                <a:cs typeface="Arial"/>
              </a:rPr>
              <a:t>the</a:t>
            </a:r>
            <a:r>
              <a:rPr dirty="0" sz="2200" spc="-170">
                <a:latin typeface="Arial"/>
                <a:cs typeface="Arial"/>
              </a:rPr>
              <a:t> </a:t>
            </a:r>
            <a:r>
              <a:rPr dirty="0" sz="2200" spc="5">
                <a:latin typeface="Arial"/>
                <a:cs typeface="Arial"/>
              </a:rPr>
              <a:t>unit</a:t>
            </a:r>
            <a:r>
              <a:rPr dirty="0" sz="2200" spc="-170">
                <a:latin typeface="Arial"/>
                <a:cs typeface="Arial"/>
              </a:rPr>
              <a:t> </a:t>
            </a:r>
            <a:r>
              <a:rPr dirty="0" sz="2200" spc="15">
                <a:latin typeface="Arial"/>
                <a:cs typeface="Arial"/>
              </a:rPr>
              <a:t>of</a:t>
            </a:r>
            <a:r>
              <a:rPr dirty="0" sz="2200" spc="-180">
                <a:latin typeface="Arial"/>
                <a:cs typeface="Arial"/>
              </a:rPr>
              <a:t> </a:t>
            </a:r>
            <a:r>
              <a:rPr dirty="0" sz="2200" spc="-75">
                <a:latin typeface="Arial"/>
                <a:cs typeface="Arial"/>
              </a:rPr>
              <a:t>measurement</a:t>
            </a:r>
            <a:r>
              <a:rPr dirty="0" sz="2200" spc="-145">
                <a:latin typeface="Arial"/>
                <a:cs typeface="Arial"/>
              </a:rPr>
              <a:t> </a:t>
            </a:r>
            <a:r>
              <a:rPr dirty="0" sz="2200" spc="-140">
                <a:latin typeface="Arial"/>
                <a:cs typeface="Arial"/>
              </a:rPr>
              <a:t>(10</a:t>
            </a:r>
            <a:r>
              <a:rPr dirty="0" sz="2200" spc="-170">
                <a:latin typeface="Arial"/>
                <a:cs typeface="Arial"/>
              </a:rPr>
              <a:t> </a:t>
            </a:r>
            <a:r>
              <a:rPr dirty="0" sz="2200" spc="-55">
                <a:latin typeface="Arial"/>
                <a:cs typeface="Arial"/>
              </a:rPr>
              <a:t>K˚</a:t>
            </a:r>
            <a:r>
              <a:rPr dirty="0" sz="2200" spc="-190">
                <a:latin typeface="Arial"/>
                <a:cs typeface="Arial"/>
              </a:rPr>
              <a:t> </a:t>
            </a:r>
            <a:r>
              <a:rPr dirty="0" sz="2200" spc="-100">
                <a:latin typeface="Arial"/>
                <a:cs typeface="Arial"/>
              </a:rPr>
              <a:t>is</a:t>
            </a:r>
            <a:r>
              <a:rPr dirty="0" sz="2200" spc="-170">
                <a:latin typeface="Arial"/>
                <a:cs typeface="Arial"/>
              </a:rPr>
              <a:t> </a:t>
            </a:r>
            <a:r>
              <a:rPr dirty="0" sz="2200" spc="-30">
                <a:latin typeface="Arial"/>
                <a:cs typeface="Arial"/>
              </a:rPr>
              <a:t>twice</a:t>
            </a:r>
            <a:r>
              <a:rPr dirty="0" sz="2200" spc="-160">
                <a:latin typeface="Arial"/>
                <a:cs typeface="Arial"/>
              </a:rPr>
              <a:t> </a:t>
            </a:r>
            <a:r>
              <a:rPr dirty="0" sz="2200" spc="-185">
                <a:latin typeface="Arial"/>
                <a:cs typeface="Arial"/>
              </a:rPr>
              <a:t>as</a:t>
            </a:r>
            <a:r>
              <a:rPr dirty="0" sz="2200" spc="-170">
                <a:latin typeface="Arial"/>
                <a:cs typeface="Arial"/>
              </a:rPr>
              <a:t> </a:t>
            </a:r>
            <a:r>
              <a:rPr dirty="0" sz="2200" spc="-45">
                <a:latin typeface="Arial"/>
                <a:cs typeface="Arial"/>
              </a:rPr>
              <a:t>high  </a:t>
            </a:r>
            <a:r>
              <a:rPr dirty="0" sz="2200" spc="-185">
                <a:latin typeface="Arial"/>
                <a:cs typeface="Arial"/>
              </a:rPr>
              <a:t>as </a:t>
            </a:r>
            <a:r>
              <a:rPr dirty="0" sz="2200" spc="-170">
                <a:latin typeface="Arial"/>
                <a:cs typeface="Arial"/>
              </a:rPr>
              <a:t>5</a:t>
            </a:r>
            <a:r>
              <a:rPr dirty="0" sz="2200" spc="-180">
                <a:latin typeface="Arial"/>
                <a:cs typeface="Arial"/>
              </a:rPr>
              <a:t> </a:t>
            </a:r>
            <a:r>
              <a:rPr dirty="0" sz="2200" spc="-60">
                <a:latin typeface="Arial"/>
                <a:cs typeface="Arial"/>
              </a:rPr>
              <a:t>K˚).</a:t>
            </a:r>
            <a:endParaRPr sz="2200">
              <a:latin typeface="Arial"/>
              <a:cs typeface="Arial"/>
            </a:endParaRPr>
          </a:p>
          <a:p>
            <a:pPr lvl="2" marL="1727200" marR="349250" indent="-393700">
              <a:lnSpc>
                <a:spcPct val="80000"/>
              </a:lnSpc>
              <a:spcBef>
                <a:spcPts val="530"/>
              </a:spcBef>
              <a:buClr>
                <a:srgbClr val="6BB76C"/>
              </a:buClr>
              <a:buChar char="▪"/>
              <a:tabLst>
                <a:tab pos="1727200" algn="l"/>
                <a:tab pos="1727835" algn="l"/>
              </a:tabLst>
            </a:pPr>
            <a:r>
              <a:rPr dirty="0" sz="2200" spc="-60">
                <a:latin typeface="Arial"/>
                <a:cs typeface="Arial"/>
              </a:rPr>
              <a:t>e.g.,</a:t>
            </a:r>
            <a:r>
              <a:rPr dirty="0" sz="2200" spc="-180">
                <a:latin typeface="Arial"/>
                <a:cs typeface="Arial"/>
              </a:rPr>
              <a:t> </a:t>
            </a:r>
            <a:r>
              <a:rPr dirty="0" sz="2200" spc="-95" i="1">
                <a:latin typeface="Arial"/>
                <a:cs typeface="Arial"/>
              </a:rPr>
              <a:t>temperature</a:t>
            </a:r>
            <a:r>
              <a:rPr dirty="0" sz="2200" spc="-130" i="1">
                <a:latin typeface="Arial"/>
                <a:cs typeface="Arial"/>
              </a:rPr>
              <a:t> </a:t>
            </a:r>
            <a:r>
              <a:rPr dirty="0" sz="2200" spc="-60" i="1">
                <a:latin typeface="Arial"/>
                <a:cs typeface="Arial"/>
              </a:rPr>
              <a:t>in</a:t>
            </a:r>
            <a:r>
              <a:rPr dirty="0" sz="2200" spc="-170" i="1">
                <a:latin typeface="Arial"/>
                <a:cs typeface="Arial"/>
              </a:rPr>
              <a:t> </a:t>
            </a:r>
            <a:r>
              <a:rPr dirty="0" sz="2200" spc="-100" i="1">
                <a:latin typeface="Arial"/>
                <a:cs typeface="Arial"/>
              </a:rPr>
              <a:t>Kelvin,</a:t>
            </a:r>
            <a:r>
              <a:rPr dirty="0" sz="2200" spc="-170" i="1">
                <a:latin typeface="Arial"/>
                <a:cs typeface="Arial"/>
              </a:rPr>
              <a:t> </a:t>
            </a:r>
            <a:r>
              <a:rPr dirty="0" sz="2200" spc="-55" i="1">
                <a:latin typeface="Arial"/>
                <a:cs typeface="Arial"/>
              </a:rPr>
              <a:t>length,</a:t>
            </a:r>
            <a:r>
              <a:rPr dirty="0" sz="2200" spc="-150" i="1">
                <a:latin typeface="Arial"/>
                <a:cs typeface="Arial"/>
              </a:rPr>
              <a:t> </a:t>
            </a:r>
            <a:r>
              <a:rPr dirty="0" sz="2200" spc="-100" i="1">
                <a:latin typeface="Arial"/>
                <a:cs typeface="Arial"/>
              </a:rPr>
              <a:t>counts,</a:t>
            </a:r>
            <a:r>
              <a:rPr dirty="0" sz="2200" spc="-160" i="1">
                <a:latin typeface="Arial"/>
                <a:cs typeface="Arial"/>
              </a:rPr>
              <a:t> </a:t>
            </a:r>
            <a:r>
              <a:rPr dirty="0" sz="2200" spc="-90" i="1">
                <a:latin typeface="Arial"/>
                <a:cs typeface="Arial"/>
              </a:rPr>
              <a:t>monetary  </a:t>
            </a:r>
            <a:r>
              <a:rPr dirty="0" sz="2200" spc="-75" i="1">
                <a:latin typeface="Arial"/>
                <a:cs typeface="Arial"/>
              </a:rPr>
              <a:t>quantities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1272" y="609600"/>
            <a:ext cx="3566160" cy="361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8236" y="1857578"/>
            <a:ext cx="7814309" cy="40500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0"/>
              </a:spcBef>
              <a:buClr>
                <a:srgbClr val="EFAC00"/>
              </a:buClr>
              <a:buSzPct val="79166"/>
              <a:buChar char=""/>
              <a:tabLst>
                <a:tab pos="332105" algn="l"/>
                <a:tab pos="332740" algn="l"/>
              </a:tabLst>
            </a:pPr>
            <a:r>
              <a:rPr dirty="0" sz="2400" spc="-70">
                <a:latin typeface="Arial"/>
                <a:cs typeface="Arial"/>
              </a:rPr>
              <a:t>Data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100">
                <a:latin typeface="Arial"/>
                <a:cs typeface="Arial"/>
              </a:rPr>
              <a:t>are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75">
                <a:latin typeface="Arial"/>
                <a:cs typeface="Arial"/>
              </a:rPr>
              <a:t>organized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around</a:t>
            </a:r>
            <a:r>
              <a:rPr dirty="0" sz="2400" spc="-220">
                <a:latin typeface="Arial"/>
                <a:cs typeface="Arial"/>
              </a:rPr>
              <a:t> </a:t>
            </a:r>
            <a:r>
              <a:rPr dirty="0" sz="2400" spc="-35">
                <a:latin typeface="Arial"/>
                <a:cs typeface="Arial"/>
              </a:rPr>
              <a:t>major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subjects,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e.g.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75">
                <a:latin typeface="Arial"/>
                <a:cs typeface="Arial"/>
              </a:rPr>
              <a:t>customer,</a:t>
            </a:r>
            <a:endParaRPr sz="2400">
              <a:latin typeface="Arial"/>
              <a:cs typeface="Arial"/>
            </a:endParaRPr>
          </a:p>
          <a:p>
            <a:pPr marL="332105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Arial"/>
                <a:cs typeface="Arial"/>
              </a:rPr>
              <a:t>item, </a:t>
            </a:r>
            <a:r>
              <a:rPr dirty="0" sz="2400" spc="-70">
                <a:latin typeface="Arial"/>
                <a:cs typeface="Arial"/>
              </a:rPr>
              <a:t>supplier </a:t>
            </a:r>
            <a:r>
              <a:rPr dirty="0" sz="2400" spc="-95">
                <a:latin typeface="Arial"/>
                <a:cs typeface="Arial"/>
              </a:rPr>
              <a:t>and</a:t>
            </a:r>
            <a:r>
              <a:rPr dirty="0" sz="2400" spc="-52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activity.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 marL="332105" marR="36830" indent="-320040">
              <a:lnSpc>
                <a:spcPct val="100000"/>
              </a:lnSpc>
              <a:spcBef>
                <a:spcPts val="5"/>
              </a:spcBef>
              <a:buClr>
                <a:srgbClr val="EFAC00"/>
              </a:buClr>
              <a:buSzPct val="79166"/>
              <a:buChar char=""/>
              <a:tabLst>
                <a:tab pos="332105" algn="l"/>
                <a:tab pos="332740" algn="l"/>
              </a:tabLst>
            </a:pPr>
            <a:r>
              <a:rPr dirty="0" sz="2400" spc="-80">
                <a:latin typeface="Arial"/>
                <a:cs typeface="Arial"/>
              </a:rPr>
              <a:t>Provide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information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10">
                <a:latin typeface="Arial"/>
                <a:cs typeface="Arial"/>
              </a:rPr>
              <a:t>from</a:t>
            </a:r>
            <a:r>
              <a:rPr dirty="0" sz="2400" spc="-215">
                <a:latin typeface="Arial"/>
                <a:cs typeface="Arial"/>
              </a:rPr>
              <a:t> </a:t>
            </a:r>
            <a:r>
              <a:rPr dirty="0" sz="2400" spc="-160">
                <a:latin typeface="Arial"/>
                <a:cs typeface="Arial"/>
              </a:rPr>
              <a:t>a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historical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perspective</a:t>
            </a:r>
            <a:r>
              <a:rPr dirty="0" sz="2400" spc="-165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(e.g.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10">
                <a:latin typeface="Arial"/>
                <a:cs typeface="Arial"/>
              </a:rPr>
              <a:t>from  </a:t>
            </a:r>
            <a:r>
              <a:rPr dirty="0" sz="2400" spc="-15">
                <a:latin typeface="Arial"/>
                <a:cs typeface="Arial"/>
              </a:rPr>
              <a:t>the </a:t>
            </a:r>
            <a:r>
              <a:rPr dirty="0" sz="2400" spc="-70">
                <a:latin typeface="Arial"/>
                <a:cs typeface="Arial"/>
              </a:rPr>
              <a:t>past </a:t>
            </a:r>
            <a:r>
              <a:rPr dirty="0" sz="2400" spc="-185">
                <a:latin typeface="Arial"/>
                <a:cs typeface="Arial"/>
              </a:rPr>
              <a:t>5 </a:t>
            </a:r>
            <a:r>
              <a:rPr dirty="0" sz="2400" spc="-165">
                <a:latin typeface="Arial"/>
                <a:cs typeface="Arial"/>
              </a:rPr>
              <a:t>–</a:t>
            </a:r>
            <a:r>
              <a:rPr dirty="0" sz="2400" spc="-505">
                <a:latin typeface="Arial"/>
                <a:cs typeface="Arial"/>
              </a:rPr>
              <a:t> </a:t>
            </a:r>
            <a:r>
              <a:rPr dirty="0" sz="2400" spc="-185">
                <a:latin typeface="Arial"/>
                <a:cs typeface="Arial"/>
              </a:rPr>
              <a:t>10 </a:t>
            </a:r>
            <a:r>
              <a:rPr dirty="0" sz="2400" spc="-110">
                <a:latin typeface="Arial"/>
                <a:cs typeface="Arial"/>
              </a:rPr>
              <a:t>years)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EFAC00"/>
              </a:buClr>
              <a:buFont typeface="Arial"/>
              <a:buChar char=""/>
            </a:pPr>
            <a:endParaRPr sz="2500">
              <a:latin typeface="Arial"/>
              <a:cs typeface="Arial"/>
            </a:endParaRPr>
          </a:p>
          <a:p>
            <a:pPr marL="332105" marR="292735" indent="-320040">
              <a:lnSpc>
                <a:spcPct val="100000"/>
              </a:lnSpc>
              <a:buClr>
                <a:srgbClr val="EFAC00"/>
              </a:buClr>
              <a:buSzPct val="79166"/>
              <a:buChar char=""/>
              <a:tabLst>
                <a:tab pos="332105" algn="l"/>
                <a:tab pos="332740" algn="l"/>
              </a:tabLst>
            </a:pPr>
            <a:r>
              <a:rPr dirty="0" sz="2400" spc="-80">
                <a:latin typeface="Arial"/>
                <a:cs typeface="Arial"/>
              </a:rPr>
              <a:t>Typically</a:t>
            </a:r>
            <a:r>
              <a:rPr dirty="0" sz="2400" spc="-165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summarized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to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160">
                <a:latin typeface="Arial"/>
                <a:cs typeface="Arial"/>
              </a:rPr>
              <a:t>a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higher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level</a:t>
            </a:r>
            <a:r>
              <a:rPr dirty="0" sz="2400" spc="-165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(e.g.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60">
                <a:latin typeface="Arial"/>
                <a:cs typeface="Arial"/>
              </a:rPr>
              <a:t>a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summary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of  </a:t>
            </a:r>
            <a:r>
              <a:rPr dirty="0" sz="2400" spc="-15">
                <a:latin typeface="Arial"/>
                <a:cs typeface="Arial"/>
              </a:rPr>
              <a:t>the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transactions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-65">
                <a:latin typeface="Arial"/>
                <a:cs typeface="Arial"/>
              </a:rPr>
              <a:t>per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item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type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for</a:t>
            </a:r>
            <a:r>
              <a:rPr dirty="0" sz="2400" spc="-215">
                <a:latin typeface="Arial"/>
                <a:cs typeface="Arial"/>
              </a:rPr>
              <a:t> </a:t>
            </a:r>
            <a:r>
              <a:rPr dirty="0" sz="2400" spc="-130">
                <a:latin typeface="Arial"/>
                <a:cs typeface="Arial"/>
              </a:rPr>
              <a:t>each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store)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EFAC00"/>
              </a:buClr>
              <a:buFont typeface="Arial"/>
              <a:buChar char=""/>
            </a:pPr>
            <a:endParaRPr sz="2500">
              <a:latin typeface="Arial"/>
              <a:cs typeface="Arial"/>
            </a:endParaRPr>
          </a:p>
          <a:p>
            <a:pPr marL="332105" marR="5080" indent="-320040">
              <a:lnSpc>
                <a:spcPct val="100000"/>
              </a:lnSpc>
              <a:buClr>
                <a:srgbClr val="EFAC00"/>
              </a:buClr>
              <a:buSzPct val="79166"/>
              <a:buChar char=""/>
              <a:tabLst>
                <a:tab pos="332105" algn="l"/>
                <a:tab pos="332740" algn="l"/>
              </a:tabLst>
            </a:pPr>
            <a:r>
              <a:rPr dirty="0" sz="2400" spc="-125">
                <a:latin typeface="Arial"/>
                <a:cs typeface="Arial"/>
              </a:rPr>
              <a:t>User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130">
                <a:latin typeface="Arial"/>
                <a:cs typeface="Arial"/>
              </a:rPr>
              <a:t>can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perform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drill-down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or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roll-up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45">
                <a:latin typeface="Arial"/>
                <a:cs typeface="Arial"/>
              </a:rPr>
              <a:t>operation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to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65">
                <a:latin typeface="Arial"/>
                <a:cs typeface="Arial"/>
              </a:rPr>
              <a:t>view</a:t>
            </a:r>
            <a:r>
              <a:rPr dirty="0" sz="2400" spc="-15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the  </a:t>
            </a:r>
            <a:r>
              <a:rPr dirty="0" sz="2400" spc="-55">
                <a:latin typeface="Arial"/>
                <a:cs typeface="Arial"/>
              </a:rPr>
              <a:t>data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at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different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10">
                <a:latin typeface="Arial"/>
                <a:cs typeface="Arial"/>
              </a:rPr>
              <a:t>degrees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of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summarization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3212" y="565404"/>
            <a:ext cx="5830824" cy="542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9363" y="1761489"/>
            <a:ext cx="7421880" cy="470789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304800" indent="-292735">
              <a:lnSpc>
                <a:spcPct val="100000"/>
              </a:lnSpc>
              <a:spcBef>
                <a:spcPts val="385"/>
              </a:spcBef>
              <a:buClr>
                <a:srgbClr val="EFAC00"/>
              </a:buClr>
              <a:buSzPct val="79166"/>
              <a:buFont typeface="Arial"/>
              <a:buChar char=""/>
              <a:tabLst>
                <a:tab pos="304800" algn="l"/>
                <a:tab pos="305435" algn="l"/>
              </a:tabLst>
            </a:pPr>
            <a:r>
              <a:rPr dirty="0" u="heavy" sz="2400" spc="-75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Binary</a:t>
            </a:r>
            <a:r>
              <a:rPr dirty="0" u="heavy" sz="2400" spc="-330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2400" spc="-90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Attribute</a:t>
            </a:r>
            <a:r>
              <a:rPr dirty="0" sz="2400" spc="-90" b="1"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  <a:p>
            <a:pPr lvl="1" marL="762635" indent="-344170">
              <a:lnSpc>
                <a:spcPct val="100000"/>
              </a:lnSpc>
              <a:spcBef>
                <a:spcPts val="29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762635" algn="l"/>
                <a:tab pos="763270" algn="l"/>
              </a:tabLst>
            </a:pPr>
            <a:r>
              <a:rPr dirty="0" sz="2400" spc="-50">
                <a:latin typeface="Arial"/>
                <a:cs typeface="Arial"/>
              </a:rPr>
              <a:t>Nominal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attribute</a:t>
            </a:r>
            <a:r>
              <a:rPr dirty="0" sz="2400" spc="-16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with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45">
                <a:latin typeface="Arial"/>
                <a:cs typeface="Arial"/>
              </a:rPr>
              <a:t>only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10">
                <a:latin typeface="Arial"/>
                <a:cs typeface="Arial"/>
              </a:rPr>
              <a:t>2</a:t>
            </a:r>
            <a:r>
              <a:rPr dirty="0" sz="2400" spc="-210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states</a:t>
            </a:r>
            <a:r>
              <a:rPr dirty="0" sz="2400" spc="-160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(0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and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75">
                <a:latin typeface="Arial"/>
                <a:cs typeface="Arial"/>
              </a:rPr>
              <a:t>1)</a:t>
            </a:r>
            <a:endParaRPr sz="2400">
              <a:latin typeface="Arial"/>
              <a:cs typeface="Arial"/>
            </a:endParaRPr>
          </a:p>
          <a:p>
            <a:pPr lvl="1" marL="762635" indent="-344170">
              <a:lnSpc>
                <a:spcPct val="100000"/>
              </a:lnSpc>
              <a:spcBef>
                <a:spcPts val="29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762635" algn="l"/>
                <a:tab pos="763270" algn="l"/>
              </a:tabLst>
            </a:pPr>
            <a:r>
              <a:rPr dirty="0" u="heavy" sz="2400" spc="-5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Symmetric</a:t>
            </a:r>
            <a:r>
              <a:rPr dirty="0" u="heavy" sz="2400" spc="-19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00" spc="-5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binary</a:t>
            </a:r>
            <a:r>
              <a:rPr dirty="0" sz="2400" spc="-55">
                <a:latin typeface="Arial"/>
                <a:cs typeface="Arial"/>
              </a:rPr>
              <a:t>: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both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outcomes</a:t>
            </a:r>
            <a:r>
              <a:rPr dirty="0" sz="2400" spc="-215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equally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important</a:t>
            </a:r>
            <a:endParaRPr sz="2400">
              <a:latin typeface="Arial"/>
              <a:cs typeface="Arial"/>
            </a:endParaRPr>
          </a:p>
          <a:p>
            <a:pPr lvl="2" marL="1270000" indent="-393700">
              <a:lnSpc>
                <a:spcPct val="100000"/>
              </a:lnSpc>
              <a:spcBef>
                <a:spcPts val="285"/>
              </a:spcBef>
              <a:buClr>
                <a:srgbClr val="E66C7C"/>
              </a:buClr>
              <a:buChar char="▪"/>
              <a:tabLst>
                <a:tab pos="1270000" algn="l"/>
                <a:tab pos="1270635" algn="l"/>
              </a:tabLst>
            </a:pPr>
            <a:r>
              <a:rPr dirty="0" sz="2400" spc="-60">
                <a:latin typeface="Arial"/>
                <a:cs typeface="Arial"/>
              </a:rPr>
              <a:t>e.g.,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gender</a:t>
            </a:r>
            <a:endParaRPr sz="2400">
              <a:latin typeface="Arial"/>
              <a:cs typeface="Arial"/>
            </a:endParaRPr>
          </a:p>
          <a:p>
            <a:pPr lvl="1" marL="762635" indent="-344170">
              <a:lnSpc>
                <a:spcPct val="100000"/>
              </a:lnSpc>
              <a:spcBef>
                <a:spcPts val="29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762635" algn="l"/>
                <a:tab pos="763270" algn="l"/>
              </a:tabLst>
            </a:pPr>
            <a:r>
              <a:rPr dirty="0" u="heavy" sz="2400" spc="-5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Asymmetric</a:t>
            </a:r>
            <a:r>
              <a:rPr dirty="0" u="heavy" sz="2400" spc="-19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00" spc="-5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binary</a:t>
            </a:r>
            <a:r>
              <a:rPr dirty="0" sz="2400" spc="-55">
                <a:latin typeface="Arial"/>
                <a:cs typeface="Arial"/>
              </a:rPr>
              <a:t>: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75">
                <a:latin typeface="Arial"/>
                <a:cs typeface="Arial"/>
              </a:rPr>
              <a:t>outcomes</a:t>
            </a:r>
            <a:r>
              <a:rPr dirty="0" sz="2400" spc="-210">
                <a:latin typeface="Arial"/>
                <a:cs typeface="Arial"/>
              </a:rPr>
              <a:t> </a:t>
            </a:r>
            <a:r>
              <a:rPr dirty="0" sz="2400" spc="10">
                <a:latin typeface="Arial"/>
                <a:cs typeface="Arial"/>
              </a:rPr>
              <a:t>not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equally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important.</a:t>
            </a:r>
            <a:endParaRPr sz="2400">
              <a:latin typeface="Arial"/>
              <a:cs typeface="Arial"/>
            </a:endParaRPr>
          </a:p>
          <a:p>
            <a:pPr lvl="2" marL="1270000" indent="-393700">
              <a:lnSpc>
                <a:spcPct val="100000"/>
              </a:lnSpc>
              <a:spcBef>
                <a:spcPts val="290"/>
              </a:spcBef>
              <a:buClr>
                <a:srgbClr val="E66C7C"/>
              </a:buClr>
              <a:buChar char="▪"/>
              <a:tabLst>
                <a:tab pos="1270000" algn="l"/>
                <a:tab pos="1270635" algn="l"/>
              </a:tabLst>
            </a:pPr>
            <a:r>
              <a:rPr dirty="0" sz="2400" spc="-60">
                <a:latin typeface="Arial"/>
                <a:cs typeface="Arial"/>
              </a:rPr>
              <a:t>e.g.,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medical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15">
                <a:latin typeface="Arial"/>
                <a:cs typeface="Arial"/>
              </a:rPr>
              <a:t>test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(positive</a:t>
            </a:r>
            <a:r>
              <a:rPr dirty="0" sz="2400" spc="-155">
                <a:latin typeface="Arial"/>
                <a:cs typeface="Arial"/>
              </a:rPr>
              <a:t> </a:t>
            </a:r>
            <a:r>
              <a:rPr dirty="0" sz="2400" spc="-120">
                <a:latin typeface="Arial"/>
                <a:cs typeface="Arial"/>
              </a:rPr>
              <a:t>vs.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75">
                <a:latin typeface="Arial"/>
                <a:cs typeface="Arial"/>
              </a:rPr>
              <a:t>negative)</a:t>
            </a:r>
            <a:endParaRPr sz="2400">
              <a:latin typeface="Arial"/>
              <a:cs typeface="Arial"/>
            </a:endParaRPr>
          </a:p>
          <a:p>
            <a:pPr lvl="2" marL="1270000" marR="5080" indent="-393700">
              <a:lnSpc>
                <a:spcPts val="2590"/>
              </a:lnSpc>
              <a:spcBef>
                <a:spcPts val="615"/>
              </a:spcBef>
              <a:buClr>
                <a:srgbClr val="E66C7C"/>
              </a:buClr>
              <a:buChar char="▪"/>
              <a:tabLst>
                <a:tab pos="1270000" algn="l"/>
                <a:tab pos="1270635" algn="l"/>
              </a:tabLst>
            </a:pPr>
            <a:r>
              <a:rPr dirty="0" sz="2400" spc="-70">
                <a:latin typeface="Arial"/>
                <a:cs typeface="Arial"/>
              </a:rPr>
              <a:t>Convention: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125">
                <a:latin typeface="Arial"/>
                <a:cs typeface="Arial"/>
              </a:rPr>
              <a:t>assign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260">
                <a:latin typeface="Arial"/>
                <a:cs typeface="Arial"/>
              </a:rPr>
              <a:t>1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to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35">
                <a:latin typeface="Arial"/>
                <a:cs typeface="Arial"/>
              </a:rPr>
              <a:t>most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important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outcome  </a:t>
            </a:r>
            <a:r>
              <a:rPr dirty="0" sz="2400" spc="-75">
                <a:latin typeface="Arial"/>
                <a:cs typeface="Arial"/>
              </a:rPr>
              <a:t>(e.g., </a:t>
            </a:r>
            <a:r>
              <a:rPr dirty="0" sz="2400" spc="-120">
                <a:latin typeface="Arial"/>
                <a:cs typeface="Arial"/>
              </a:rPr>
              <a:t>HIV</a:t>
            </a:r>
            <a:r>
              <a:rPr dirty="0" sz="2400" spc="-31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positive)</a:t>
            </a:r>
            <a:endParaRPr sz="240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spcBef>
                <a:spcPts val="30"/>
              </a:spcBef>
              <a:buClr>
                <a:srgbClr val="E66C7C"/>
              </a:buClr>
              <a:buFont typeface="Arial"/>
              <a:buChar char="▪"/>
            </a:pPr>
            <a:endParaRPr sz="2450">
              <a:latin typeface="Arial"/>
              <a:cs typeface="Arial"/>
            </a:endParaRPr>
          </a:p>
          <a:p>
            <a:pPr marL="304800" indent="-292735">
              <a:lnSpc>
                <a:spcPct val="100000"/>
              </a:lnSpc>
              <a:buClr>
                <a:srgbClr val="EFAC00"/>
              </a:buClr>
              <a:buSzPct val="79166"/>
              <a:buFont typeface="Arial"/>
              <a:buChar char=""/>
              <a:tabLst>
                <a:tab pos="304800" algn="l"/>
                <a:tab pos="305435" algn="l"/>
              </a:tabLst>
            </a:pPr>
            <a:r>
              <a:rPr dirty="0" u="heavy" sz="2400" spc="-80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Ordinal</a:t>
            </a:r>
            <a:r>
              <a:rPr dirty="0" u="heavy" sz="2400" spc="-335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2400" spc="-95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Attribute:</a:t>
            </a:r>
            <a:endParaRPr sz="2400">
              <a:latin typeface="Trebuchet MS"/>
              <a:cs typeface="Trebuchet MS"/>
            </a:endParaRPr>
          </a:p>
          <a:p>
            <a:pPr lvl="1" marL="762635" indent="-344170">
              <a:lnSpc>
                <a:spcPct val="100000"/>
              </a:lnSpc>
              <a:spcBef>
                <a:spcPts val="285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762635" algn="l"/>
                <a:tab pos="763270" algn="l"/>
              </a:tabLst>
            </a:pPr>
            <a:r>
              <a:rPr dirty="0" sz="2400" spc="-125">
                <a:latin typeface="Arial"/>
                <a:cs typeface="Arial"/>
              </a:rPr>
              <a:t>Values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120">
                <a:latin typeface="Arial"/>
                <a:cs typeface="Arial"/>
              </a:rPr>
              <a:t>have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160">
                <a:latin typeface="Arial"/>
                <a:cs typeface="Arial"/>
              </a:rPr>
              <a:t>a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meaningful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order</a:t>
            </a:r>
            <a:r>
              <a:rPr dirty="0" sz="2400" spc="-210">
                <a:latin typeface="Arial"/>
                <a:cs typeface="Arial"/>
              </a:rPr>
              <a:t> </a:t>
            </a:r>
            <a:r>
              <a:rPr dirty="0" sz="2400" spc="-65">
                <a:latin typeface="Arial"/>
                <a:cs typeface="Arial"/>
              </a:rPr>
              <a:t>(ranking)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 spc="-35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lvl="1" marL="762635" indent="-344170">
              <a:lnSpc>
                <a:spcPct val="100000"/>
              </a:lnSpc>
              <a:spcBef>
                <a:spcPts val="29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762635" algn="l"/>
                <a:tab pos="763270" algn="l"/>
              </a:tabLst>
            </a:pPr>
            <a:r>
              <a:rPr dirty="0" sz="2400" spc="-185" i="1">
                <a:latin typeface="Arial"/>
                <a:cs typeface="Arial"/>
              </a:rPr>
              <a:t>Size</a:t>
            </a:r>
            <a:r>
              <a:rPr dirty="0" sz="2400" spc="-190" i="1">
                <a:latin typeface="Arial"/>
                <a:cs typeface="Arial"/>
              </a:rPr>
              <a:t> </a:t>
            </a:r>
            <a:r>
              <a:rPr dirty="0" sz="2400" spc="-175" i="1">
                <a:latin typeface="Arial"/>
                <a:cs typeface="Arial"/>
              </a:rPr>
              <a:t>=</a:t>
            </a:r>
            <a:r>
              <a:rPr dirty="0" sz="2400" spc="-204" i="1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{</a:t>
            </a:r>
            <a:r>
              <a:rPr dirty="0" sz="2400" spc="-80" i="1">
                <a:latin typeface="Arial"/>
                <a:cs typeface="Arial"/>
              </a:rPr>
              <a:t>small,</a:t>
            </a:r>
            <a:r>
              <a:rPr dirty="0" sz="2400" spc="-185" i="1">
                <a:latin typeface="Arial"/>
                <a:cs typeface="Arial"/>
              </a:rPr>
              <a:t> </a:t>
            </a:r>
            <a:r>
              <a:rPr dirty="0" sz="2400" spc="-114" i="1">
                <a:latin typeface="Arial"/>
                <a:cs typeface="Arial"/>
              </a:rPr>
              <a:t>medium,</a:t>
            </a:r>
            <a:r>
              <a:rPr dirty="0" sz="2400" spc="-190" i="1">
                <a:latin typeface="Arial"/>
                <a:cs typeface="Arial"/>
              </a:rPr>
              <a:t> </a:t>
            </a:r>
            <a:r>
              <a:rPr dirty="0" sz="2400" spc="-85" i="1">
                <a:latin typeface="Arial"/>
                <a:cs typeface="Arial"/>
              </a:rPr>
              <a:t>large</a:t>
            </a:r>
            <a:r>
              <a:rPr dirty="0" sz="2400" spc="-85">
                <a:latin typeface="Arial"/>
                <a:cs typeface="Arial"/>
              </a:rPr>
              <a:t>}</a:t>
            </a:r>
            <a:r>
              <a:rPr dirty="0" sz="2400" spc="-85" i="1">
                <a:latin typeface="Arial"/>
                <a:cs typeface="Arial"/>
              </a:rPr>
              <a:t>,</a:t>
            </a:r>
            <a:r>
              <a:rPr dirty="0" sz="2400" spc="-190" i="1">
                <a:latin typeface="Arial"/>
                <a:cs typeface="Arial"/>
              </a:rPr>
              <a:t> </a:t>
            </a:r>
            <a:r>
              <a:rPr dirty="0" sz="2400" spc="-100">
                <a:latin typeface="Arial"/>
                <a:cs typeface="Arial"/>
              </a:rPr>
              <a:t>grades,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army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rankings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585216"/>
            <a:ext cx="7598664" cy="382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65836" y="1585849"/>
            <a:ext cx="8019415" cy="456247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390"/>
              </a:spcBef>
              <a:buClr>
                <a:srgbClr val="EFAC00"/>
              </a:buClr>
              <a:buSzPct val="79166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2400" spc="-90" b="1">
                <a:latin typeface="Trebuchet MS"/>
                <a:cs typeface="Trebuchet MS"/>
              </a:rPr>
              <a:t>Discrete</a:t>
            </a:r>
            <a:r>
              <a:rPr dirty="0" sz="2400" spc="-270" b="1">
                <a:latin typeface="Trebuchet MS"/>
                <a:cs typeface="Trebuchet MS"/>
              </a:rPr>
              <a:t> </a:t>
            </a:r>
            <a:r>
              <a:rPr dirty="0" sz="2400" spc="-85" b="1">
                <a:latin typeface="Trebuchet MS"/>
                <a:cs typeface="Trebuchet MS"/>
              </a:rPr>
              <a:t>Attribute</a:t>
            </a:r>
            <a:endParaRPr sz="2400">
              <a:latin typeface="Trebuchet MS"/>
              <a:cs typeface="Trebuchet MS"/>
            </a:endParaRPr>
          </a:p>
          <a:p>
            <a:pPr lvl="1" marL="625475" indent="-275590">
              <a:lnSpc>
                <a:spcPct val="100000"/>
              </a:lnSpc>
              <a:spcBef>
                <a:spcPts val="29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400" spc="-175">
                <a:latin typeface="Arial"/>
                <a:cs typeface="Arial"/>
              </a:rPr>
              <a:t>Has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45">
                <a:latin typeface="Arial"/>
                <a:cs typeface="Arial"/>
              </a:rPr>
              <a:t>only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60">
                <a:latin typeface="Arial"/>
                <a:cs typeface="Arial"/>
              </a:rPr>
              <a:t>a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10">
                <a:latin typeface="Arial"/>
                <a:cs typeface="Arial"/>
              </a:rPr>
              <a:t>finite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or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countably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infinite</a:t>
            </a:r>
            <a:r>
              <a:rPr dirty="0" sz="2400" spc="-155">
                <a:latin typeface="Arial"/>
                <a:cs typeface="Arial"/>
              </a:rPr>
              <a:t> </a:t>
            </a:r>
            <a:r>
              <a:rPr dirty="0" sz="2400" spc="-75">
                <a:latin typeface="Arial"/>
                <a:cs typeface="Arial"/>
              </a:rPr>
              <a:t>set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of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120">
                <a:latin typeface="Arial"/>
                <a:cs typeface="Arial"/>
              </a:rPr>
              <a:t>values</a:t>
            </a:r>
            <a:endParaRPr sz="2400">
              <a:latin typeface="Arial"/>
              <a:cs typeface="Arial"/>
            </a:endParaRPr>
          </a:p>
          <a:p>
            <a:pPr lvl="2" marL="890269" marR="890905" indent="-228600">
              <a:lnSpc>
                <a:spcPts val="2590"/>
              </a:lnSpc>
              <a:spcBef>
                <a:spcPts val="615"/>
              </a:spcBef>
              <a:buClr>
                <a:srgbClr val="E66C7C"/>
              </a:buClr>
              <a:buChar char="▪"/>
              <a:tabLst>
                <a:tab pos="890905" algn="l"/>
              </a:tabLst>
            </a:pPr>
            <a:r>
              <a:rPr dirty="0" sz="2400" spc="-95">
                <a:latin typeface="Arial"/>
                <a:cs typeface="Arial"/>
              </a:rPr>
              <a:t>E.g.,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65">
                <a:latin typeface="Arial"/>
                <a:cs typeface="Arial"/>
              </a:rPr>
              <a:t>zip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114">
                <a:latin typeface="Arial"/>
                <a:cs typeface="Arial"/>
              </a:rPr>
              <a:t>codes,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profession,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or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the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set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of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75">
                <a:latin typeface="Arial"/>
                <a:cs typeface="Arial"/>
              </a:rPr>
              <a:t>words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in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60">
                <a:latin typeface="Arial"/>
                <a:cs typeface="Arial"/>
              </a:rPr>
              <a:t>a  </a:t>
            </a:r>
            <a:r>
              <a:rPr dirty="0" sz="2400" spc="-45">
                <a:latin typeface="Arial"/>
                <a:cs typeface="Arial"/>
              </a:rPr>
              <a:t>collection </a:t>
            </a:r>
            <a:r>
              <a:rPr dirty="0" sz="2400" spc="15">
                <a:latin typeface="Arial"/>
                <a:cs typeface="Arial"/>
              </a:rPr>
              <a:t>of</a:t>
            </a:r>
            <a:r>
              <a:rPr dirty="0" sz="2400" spc="-465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documents, </a:t>
            </a:r>
            <a:r>
              <a:rPr dirty="0" sz="2400" spc="-125">
                <a:latin typeface="Arial"/>
                <a:cs typeface="Arial"/>
              </a:rPr>
              <a:t>age</a:t>
            </a:r>
            <a:endParaRPr sz="2400">
              <a:latin typeface="Arial"/>
              <a:cs typeface="Arial"/>
            </a:endParaRPr>
          </a:p>
          <a:p>
            <a:pPr lvl="1" marL="625475" marR="906780" indent="-274955">
              <a:lnSpc>
                <a:spcPts val="2590"/>
              </a:lnSpc>
              <a:spcBef>
                <a:spcPts val="58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400" spc="-30">
                <a:latin typeface="Arial"/>
                <a:cs typeface="Arial"/>
              </a:rPr>
              <a:t>Note: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75">
                <a:latin typeface="Arial"/>
                <a:cs typeface="Arial"/>
              </a:rPr>
              <a:t>Binary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attributes</a:t>
            </a:r>
            <a:r>
              <a:rPr dirty="0" sz="2400" spc="-155">
                <a:latin typeface="Arial"/>
                <a:cs typeface="Arial"/>
              </a:rPr>
              <a:t> </a:t>
            </a:r>
            <a:r>
              <a:rPr dirty="0" sz="2400" spc="-100">
                <a:latin typeface="Arial"/>
                <a:cs typeface="Arial"/>
              </a:rPr>
              <a:t>are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160">
                <a:latin typeface="Arial"/>
                <a:cs typeface="Arial"/>
              </a:rPr>
              <a:t>a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105">
                <a:latin typeface="Arial"/>
                <a:cs typeface="Arial"/>
              </a:rPr>
              <a:t>special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175">
                <a:latin typeface="Arial"/>
                <a:cs typeface="Arial"/>
              </a:rPr>
              <a:t>case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of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discrete  </a:t>
            </a:r>
            <a:r>
              <a:rPr dirty="0" sz="2400" spc="-20">
                <a:latin typeface="Arial"/>
                <a:cs typeface="Arial"/>
              </a:rPr>
              <a:t>attributes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5FB5CC"/>
              </a:buClr>
              <a:buFont typeface="Wingdings"/>
              <a:buChar char=""/>
            </a:pPr>
            <a:endParaRPr sz="245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79166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2400" spc="-75" b="1">
                <a:latin typeface="Trebuchet MS"/>
                <a:cs typeface="Trebuchet MS"/>
              </a:rPr>
              <a:t>Continuous</a:t>
            </a:r>
            <a:r>
              <a:rPr dirty="0" sz="2400" spc="-250" b="1">
                <a:latin typeface="Trebuchet MS"/>
                <a:cs typeface="Trebuchet MS"/>
              </a:rPr>
              <a:t> </a:t>
            </a:r>
            <a:r>
              <a:rPr dirty="0" sz="2400" spc="-85" b="1">
                <a:latin typeface="Trebuchet MS"/>
                <a:cs typeface="Trebuchet MS"/>
              </a:rPr>
              <a:t>Attribute</a:t>
            </a:r>
            <a:endParaRPr sz="2400">
              <a:latin typeface="Trebuchet MS"/>
              <a:cs typeface="Trebuchet MS"/>
            </a:endParaRPr>
          </a:p>
          <a:p>
            <a:pPr lvl="1" marL="625475" indent="-275590">
              <a:lnSpc>
                <a:spcPct val="100000"/>
              </a:lnSpc>
              <a:spcBef>
                <a:spcPts val="29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400" spc="-175">
                <a:latin typeface="Arial"/>
                <a:cs typeface="Arial"/>
              </a:rPr>
              <a:t>Has </a:t>
            </a:r>
            <a:r>
              <a:rPr dirty="0" sz="2400" spc="-70">
                <a:latin typeface="Arial"/>
                <a:cs typeface="Arial"/>
              </a:rPr>
              <a:t>real </a:t>
            </a:r>
            <a:r>
              <a:rPr dirty="0" sz="2400" spc="-90">
                <a:latin typeface="Arial"/>
                <a:cs typeface="Arial"/>
              </a:rPr>
              <a:t>numbers </a:t>
            </a:r>
            <a:r>
              <a:rPr dirty="0" sz="2400" spc="-195">
                <a:latin typeface="Arial"/>
                <a:cs typeface="Arial"/>
              </a:rPr>
              <a:t>as </a:t>
            </a:r>
            <a:r>
              <a:rPr dirty="0" sz="2400" spc="5">
                <a:latin typeface="Arial"/>
                <a:cs typeface="Arial"/>
              </a:rPr>
              <a:t>attribute</a:t>
            </a:r>
            <a:r>
              <a:rPr dirty="0" sz="2400" spc="-425">
                <a:latin typeface="Arial"/>
                <a:cs typeface="Arial"/>
              </a:rPr>
              <a:t> </a:t>
            </a:r>
            <a:r>
              <a:rPr dirty="0" sz="2400" spc="-120">
                <a:latin typeface="Arial"/>
                <a:cs typeface="Arial"/>
              </a:rPr>
              <a:t>values</a:t>
            </a:r>
            <a:endParaRPr sz="2400">
              <a:latin typeface="Arial"/>
              <a:cs typeface="Arial"/>
            </a:endParaRPr>
          </a:p>
          <a:p>
            <a:pPr lvl="2" marL="890269" indent="-229235">
              <a:lnSpc>
                <a:spcPct val="100000"/>
              </a:lnSpc>
              <a:spcBef>
                <a:spcPts val="285"/>
              </a:spcBef>
              <a:buClr>
                <a:srgbClr val="E66C7C"/>
              </a:buClr>
              <a:buChar char="▪"/>
              <a:tabLst>
                <a:tab pos="890905" algn="l"/>
              </a:tabLst>
            </a:pPr>
            <a:r>
              <a:rPr dirty="0" sz="2400" spc="-95">
                <a:latin typeface="Arial"/>
                <a:cs typeface="Arial"/>
              </a:rPr>
              <a:t>E.g.,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40">
                <a:latin typeface="Arial"/>
                <a:cs typeface="Arial"/>
              </a:rPr>
              <a:t>temperature,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height,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or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weight</a:t>
            </a:r>
            <a:endParaRPr sz="2400">
              <a:latin typeface="Arial"/>
              <a:cs typeface="Arial"/>
            </a:endParaRPr>
          </a:p>
          <a:p>
            <a:pPr lvl="1" marL="625475" marR="5080" indent="-274955">
              <a:lnSpc>
                <a:spcPts val="2590"/>
              </a:lnSpc>
              <a:spcBef>
                <a:spcPts val="62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400" spc="-85">
                <a:latin typeface="Arial"/>
                <a:cs typeface="Arial"/>
              </a:rPr>
              <a:t>Continuous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attributes</a:t>
            </a:r>
            <a:r>
              <a:rPr dirty="0" sz="2400" spc="-155">
                <a:latin typeface="Arial"/>
                <a:cs typeface="Arial"/>
              </a:rPr>
              <a:t> </a:t>
            </a:r>
            <a:r>
              <a:rPr dirty="0" sz="2400" spc="-100">
                <a:latin typeface="Arial"/>
                <a:cs typeface="Arial"/>
              </a:rPr>
              <a:t>are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35">
                <a:latin typeface="Arial"/>
                <a:cs typeface="Arial"/>
              </a:rPr>
              <a:t>typically</a:t>
            </a:r>
            <a:r>
              <a:rPr dirty="0" sz="2400" spc="-160">
                <a:latin typeface="Arial"/>
                <a:cs typeface="Arial"/>
              </a:rPr>
              <a:t> </a:t>
            </a:r>
            <a:r>
              <a:rPr dirty="0" sz="2400" spc="-75">
                <a:latin typeface="Arial"/>
                <a:cs typeface="Arial"/>
              </a:rPr>
              <a:t>represented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195">
                <a:latin typeface="Arial"/>
                <a:cs typeface="Arial"/>
              </a:rPr>
              <a:t>as </a:t>
            </a:r>
            <a:r>
              <a:rPr dirty="0" sz="2400" spc="-5">
                <a:latin typeface="Arial"/>
                <a:cs typeface="Arial"/>
              </a:rPr>
              <a:t>floating-  point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90">
                <a:latin typeface="Arial"/>
                <a:cs typeface="Arial"/>
              </a:rPr>
              <a:t>variables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0415" y="483108"/>
            <a:ext cx="8151876" cy="499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7688" rIns="0" bIns="0" rtlCol="0" vert="horz">
            <a:spAutoFit/>
          </a:bodyPr>
          <a:lstStyle/>
          <a:p>
            <a:pPr marL="350520" marR="5080">
              <a:lnSpc>
                <a:spcPct val="100000"/>
              </a:lnSpc>
              <a:spcBef>
                <a:spcPts val="95"/>
              </a:spcBef>
            </a:pPr>
            <a:r>
              <a:rPr dirty="0" sz="2800" spc="-204">
                <a:latin typeface="Arial"/>
                <a:cs typeface="Arial"/>
              </a:rPr>
              <a:t>To</a:t>
            </a:r>
            <a:r>
              <a:rPr dirty="0" sz="2800" spc="-2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better</a:t>
            </a:r>
            <a:r>
              <a:rPr dirty="0" sz="2800" spc="-220">
                <a:latin typeface="Arial"/>
                <a:cs typeface="Arial"/>
              </a:rPr>
              <a:t> </a:t>
            </a:r>
            <a:r>
              <a:rPr dirty="0" sz="2800" spc="-85">
                <a:latin typeface="Arial"/>
                <a:cs typeface="Arial"/>
              </a:rPr>
              <a:t>understand</a:t>
            </a:r>
            <a:r>
              <a:rPr dirty="0" sz="2800" spc="-195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the</a:t>
            </a:r>
            <a:r>
              <a:rPr dirty="0" sz="2800" spc="-220">
                <a:latin typeface="Arial"/>
                <a:cs typeface="Arial"/>
              </a:rPr>
              <a:t> </a:t>
            </a:r>
            <a:r>
              <a:rPr dirty="0" sz="2800" spc="-55">
                <a:latin typeface="Arial"/>
                <a:cs typeface="Arial"/>
              </a:rPr>
              <a:t>data:</a:t>
            </a:r>
            <a:r>
              <a:rPr dirty="0" sz="2800" spc="-215">
                <a:latin typeface="Arial"/>
                <a:cs typeface="Arial"/>
              </a:rPr>
              <a:t> </a:t>
            </a:r>
            <a:r>
              <a:rPr dirty="0" sz="2800" spc="-60">
                <a:latin typeface="Arial"/>
                <a:cs typeface="Arial"/>
              </a:rPr>
              <a:t>central</a:t>
            </a:r>
            <a:r>
              <a:rPr dirty="0" sz="2800" spc="-204">
                <a:latin typeface="Arial"/>
                <a:cs typeface="Arial"/>
              </a:rPr>
              <a:t> </a:t>
            </a:r>
            <a:r>
              <a:rPr dirty="0" sz="2800" spc="-85">
                <a:latin typeface="Arial"/>
                <a:cs typeface="Arial"/>
              </a:rPr>
              <a:t>tendency,  </a:t>
            </a:r>
            <a:r>
              <a:rPr dirty="0" sz="2800" spc="-45">
                <a:latin typeface="Arial"/>
                <a:cs typeface="Arial"/>
              </a:rPr>
              <a:t>variation </a:t>
            </a:r>
            <a:r>
              <a:rPr dirty="0" sz="2800" spc="-114">
                <a:latin typeface="Arial"/>
                <a:cs typeface="Arial"/>
              </a:rPr>
              <a:t>and</a:t>
            </a:r>
            <a:r>
              <a:rPr dirty="0" sz="2800" spc="-375">
                <a:latin typeface="Arial"/>
                <a:cs typeface="Arial"/>
              </a:rPr>
              <a:t> </a:t>
            </a:r>
            <a:r>
              <a:rPr dirty="0" sz="2800" spc="-130">
                <a:latin typeface="Arial"/>
                <a:cs typeface="Arial"/>
              </a:rPr>
              <a:t>spread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2036" y="2921990"/>
            <a:ext cx="6921500" cy="1684020"/>
          </a:xfrm>
          <a:prstGeom prst="rect">
            <a:avLst/>
          </a:prstGeom>
        </p:spPr>
        <p:txBody>
          <a:bodyPr wrap="square" lIns="0" tIns="110490" rIns="0" bIns="0" rtlCol="0" vert="horz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870"/>
              </a:spcBef>
              <a:buClr>
                <a:srgbClr val="EFAC00"/>
              </a:buClr>
              <a:buSzPct val="79687"/>
              <a:buChar char=""/>
              <a:tabLst>
                <a:tab pos="332105" algn="l"/>
                <a:tab pos="332740" algn="l"/>
              </a:tabLst>
            </a:pPr>
            <a:r>
              <a:rPr dirty="0" u="heavy" sz="3200" spc="-9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Data </a:t>
            </a:r>
            <a:r>
              <a:rPr dirty="0" u="heavy" sz="3200" spc="-10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dispersion</a:t>
            </a:r>
            <a:r>
              <a:rPr dirty="0" u="heavy" sz="3200" spc="-44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3200" spc="-9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characteristics</a:t>
            </a:r>
            <a:endParaRPr sz="3200">
              <a:latin typeface="Arial"/>
              <a:cs typeface="Arial"/>
            </a:endParaRPr>
          </a:p>
          <a:p>
            <a:pPr lvl="1" marL="625475" marR="5080" indent="-274955">
              <a:lnSpc>
                <a:spcPct val="100000"/>
              </a:lnSpc>
              <a:spcBef>
                <a:spcPts val="770"/>
              </a:spcBef>
              <a:buClr>
                <a:srgbClr val="5FB5CC"/>
              </a:buClr>
              <a:buSzPct val="79687"/>
              <a:buFont typeface="Wingdings"/>
              <a:buChar char=""/>
              <a:tabLst>
                <a:tab pos="626110" algn="l"/>
              </a:tabLst>
            </a:pPr>
            <a:r>
              <a:rPr dirty="0" sz="3200" spc="-85">
                <a:latin typeface="Arial"/>
                <a:cs typeface="Arial"/>
              </a:rPr>
              <a:t>median,</a:t>
            </a:r>
            <a:r>
              <a:rPr dirty="0" sz="3200" spc="-285">
                <a:latin typeface="Arial"/>
                <a:cs typeface="Arial"/>
              </a:rPr>
              <a:t> </a:t>
            </a:r>
            <a:r>
              <a:rPr dirty="0" sz="3200" spc="-105">
                <a:latin typeface="Arial"/>
                <a:cs typeface="Arial"/>
              </a:rPr>
              <a:t>max,</a:t>
            </a:r>
            <a:r>
              <a:rPr dirty="0" sz="3200" spc="-250">
                <a:latin typeface="Arial"/>
                <a:cs typeface="Arial"/>
              </a:rPr>
              <a:t> </a:t>
            </a:r>
            <a:r>
              <a:rPr dirty="0" sz="3200" spc="-35">
                <a:latin typeface="Arial"/>
                <a:cs typeface="Arial"/>
              </a:rPr>
              <a:t>min,</a:t>
            </a:r>
            <a:r>
              <a:rPr dirty="0" sz="3200" spc="-275">
                <a:latin typeface="Arial"/>
                <a:cs typeface="Arial"/>
              </a:rPr>
              <a:t> </a:t>
            </a:r>
            <a:r>
              <a:rPr dirty="0" sz="3200" spc="-80">
                <a:latin typeface="Arial"/>
                <a:cs typeface="Arial"/>
              </a:rPr>
              <a:t>quantiles,</a:t>
            </a:r>
            <a:r>
              <a:rPr dirty="0" sz="3200" spc="-285">
                <a:latin typeface="Arial"/>
                <a:cs typeface="Arial"/>
              </a:rPr>
              <a:t> </a:t>
            </a:r>
            <a:r>
              <a:rPr dirty="0" sz="3200" spc="-55">
                <a:latin typeface="Arial"/>
                <a:cs typeface="Arial"/>
              </a:rPr>
              <a:t>outliers,  </a:t>
            </a:r>
            <a:r>
              <a:rPr dirty="0" sz="3200" spc="-114">
                <a:latin typeface="Arial"/>
                <a:cs typeface="Arial"/>
              </a:rPr>
              <a:t>variance,</a:t>
            </a:r>
            <a:r>
              <a:rPr dirty="0" sz="3200" spc="-290">
                <a:latin typeface="Arial"/>
                <a:cs typeface="Arial"/>
              </a:rPr>
              <a:t> </a:t>
            </a:r>
            <a:r>
              <a:rPr dirty="0" sz="3200" spc="-50">
                <a:latin typeface="Arial"/>
                <a:cs typeface="Arial"/>
              </a:rPr>
              <a:t>etc.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0415" y="413004"/>
            <a:ext cx="7152132" cy="499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11860" y="1405694"/>
            <a:ext cx="7989570" cy="11347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2740" marR="5080" indent="-320040">
              <a:lnSpc>
                <a:spcPct val="130000"/>
              </a:lnSpc>
              <a:spcBef>
                <a:spcPts val="95"/>
              </a:spcBef>
              <a:tabLst>
                <a:tab pos="332105" algn="l"/>
              </a:tabLst>
            </a:pPr>
            <a:r>
              <a:rPr dirty="0" sz="2250" spc="-595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u="heavy" sz="2800" spc="-30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Mean</a:t>
            </a:r>
            <a:r>
              <a:rPr dirty="0" u="heavy" sz="2800" spc="-265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2800" spc="-110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(algebraic</a:t>
            </a:r>
            <a:r>
              <a:rPr dirty="0" u="heavy" sz="2800" spc="-235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2800" spc="-145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measure):</a:t>
            </a:r>
            <a:r>
              <a:rPr dirty="0" sz="2800" spc="-270" b="1">
                <a:latin typeface="Trebuchet MS"/>
                <a:cs typeface="Trebuchet MS"/>
              </a:rPr>
              <a:t> </a:t>
            </a:r>
            <a:r>
              <a:rPr dirty="0" sz="2800" spc="-80">
                <a:latin typeface="Arial"/>
                <a:cs typeface="Arial"/>
              </a:rPr>
              <a:t>Numeric</a:t>
            </a:r>
            <a:r>
              <a:rPr dirty="0" sz="2800" spc="-210">
                <a:latin typeface="Arial"/>
                <a:cs typeface="Arial"/>
              </a:rPr>
              <a:t> </a:t>
            </a:r>
            <a:r>
              <a:rPr dirty="0" sz="2800" spc="-135">
                <a:latin typeface="Arial"/>
                <a:cs typeface="Arial"/>
              </a:rPr>
              <a:t>Measure</a:t>
            </a:r>
            <a:r>
              <a:rPr dirty="0" sz="2800" spc="-190">
                <a:latin typeface="Arial"/>
                <a:cs typeface="Arial"/>
              </a:rPr>
              <a:t> </a:t>
            </a:r>
            <a:r>
              <a:rPr dirty="0" sz="2800" spc="15">
                <a:latin typeface="Arial"/>
                <a:cs typeface="Arial"/>
              </a:rPr>
              <a:t>of</a:t>
            </a:r>
            <a:r>
              <a:rPr dirty="0" sz="2800" spc="-210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the  </a:t>
            </a:r>
            <a:r>
              <a:rPr dirty="0" sz="2800">
                <a:latin typeface="Arial"/>
                <a:cs typeface="Arial"/>
              </a:rPr>
              <a:t>“center”</a:t>
            </a:r>
            <a:r>
              <a:rPr dirty="0" sz="2800" spc="-225">
                <a:latin typeface="Arial"/>
                <a:cs typeface="Arial"/>
              </a:rPr>
              <a:t> </a:t>
            </a:r>
            <a:r>
              <a:rPr dirty="0" sz="2800" spc="20">
                <a:latin typeface="Arial"/>
                <a:cs typeface="Arial"/>
              </a:rPr>
              <a:t>of</a:t>
            </a:r>
            <a:r>
              <a:rPr dirty="0" sz="2800" spc="-229">
                <a:latin typeface="Arial"/>
                <a:cs typeface="Arial"/>
              </a:rPr>
              <a:t> </a:t>
            </a:r>
            <a:r>
              <a:rPr dirty="0" sz="2800" spc="-190">
                <a:latin typeface="Arial"/>
                <a:cs typeface="Arial"/>
              </a:rPr>
              <a:t>a</a:t>
            </a:r>
            <a:r>
              <a:rPr dirty="0" sz="2800" spc="-215">
                <a:latin typeface="Arial"/>
                <a:cs typeface="Arial"/>
              </a:rPr>
              <a:t> </a:t>
            </a:r>
            <a:r>
              <a:rPr dirty="0" sz="2800" spc="-85">
                <a:latin typeface="Arial"/>
                <a:cs typeface="Arial"/>
              </a:rPr>
              <a:t>set</a:t>
            </a:r>
            <a:r>
              <a:rPr dirty="0" sz="2800" spc="-220">
                <a:latin typeface="Arial"/>
                <a:cs typeface="Arial"/>
              </a:rPr>
              <a:t> </a:t>
            </a:r>
            <a:r>
              <a:rPr dirty="0" sz="2800" spc="20">
                <a:latin typeface="Arial"/>
                <a:cs typeface="Arial"/>
              </a:rPr>
              <a:t>of</a:t>
            </a:r>
            <a:r>
              <a:rPr dirty="0" sz="2800" spc="-220">
                <a:latin typeface="Arial"/>
                <a:cs typeface="Arial"/>
              </a:rPr>
              <a:t> </a:t>
            </a:r>
            <a:r>
              <a:rPr dirty="0" sz="2800" spc="-60">
                <a:latin typeface="Arial"/>
                <a:cs typeface="Arial"/>
              </a:rPr>
              <a:t>data</a:t>
            </a:r>
            <a:r>
              <a:rPr dirty="0" sz="2800" spc="-210">
                <a:latin typeface="Arial"/>
                <a:cs typeface="Arial"/>
              </a:rPr>
              <a:t> </a:t>
            </a:r>
            <a:r>
              <a:rPr dirty="0" sz="2800" spc="-125">
                <a:latin typeface="Arial"/>
                <a:cs typeface="Arial"/>
              </a:rPr>
              <a:t>is</a:t>
            </a:r>
            <a:r>
              <a:rPr dirty="0" sz="2800" spc="-210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the</a:t>
            </a:r>
            <a:r>
              <a:rPr dirty="0" sz="2800" spc="-220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(arithmetic</a:t>
            </a:r>
            <a:r>
              <a:rPr dirty="0" sz="2800" spc="-185">
                <a:latin typeface="Arial"/>
                <a:cs typeface="Arial"/>
              </a:rPr>
              <a:t> </a:t>
            </a:r>
            <a:r>
              <a:rPr dirty="0" sz="2800" spc="-95">
                <a:latin typeface="Arial"/>
                <a:cs typeface="Arial"/>
              </a:rPr>
              <a:t>)</a:t>
            </a:r>
            <a:r>
              <a:rPr dirty="0" sz="2800" spc="-260">
                <a:latin typeface="Arial"/>
                <a:cs typeface="Arial"/>
              </a:rPr>
              <a:t> </a:t>
            </a:r>
            <a:r>
              <a:rPr dirty="0" sz="2800" spc="-105">
                <a:latin typeface="Arial"/>
                <a:cs typeface="Arial"/>
              </a:rPr>
              <a:t>mean.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188" y="3262376"/>
            <a:ext cx="3749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indent="-274955">
              <a:lnSpc>
                <a:spcPct val="100000"/>
              </a:lnSpc>
              <a:spcBef>
                <a:spcPts val="100"/>
              </a:spcBef>
              <a:buClr>
                <a:srgbClr val="5FB5CC"/>
              </a:buClr>
              <a:buSzPct val="79166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dirty="0" sz="2400" spc="-65">
                <a:latin typeface="Arial"/>
                <a:cs typeface="Arial"/>
              </a:rPr>
              <a:t>Weighted </a:t>
            </a:r>
            <a:r>
              <a:rPr dirty="0" sz="2400" spc="-20">
                <a:latin typeface="Arial"/>
                <a:cs typeface="Arial"/>
              </a:rPr>
              <a:t>arithmetic</a:t>
            </a:r>
            <a:r>
              <a:rPr dirty="0" sz="2400" spc="-320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mean: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80812" y="3826881"/>
            <a:ext cx="142875" cy="0"/>
          </a:xfrm>
          <a:custGeom>
            <a:avLst/>
            <a:gdLst/>
            <a:ahLst/>
            <a:cxnLst/>
            <a:rect l="l" t="t" r="r" b="b"/>
            <a:pathLst>
              <a:path w="142875" h="0">
                <a:moveTo>
                  <a:pt x="0" y="0"/>
                </a:moveTo>
                <a:lnTo>
                  <a:pt x="142353" y="0"/>
                </a:lnTo>
              </a:path>
            </a:pathLst>
          </a:custGeom>
          <a:ln w="1096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916329" y="3908082"/>
            <a:ext cx="120650" cy="2101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45" i="1">
                <a:latin typeface="Times New Roman"/>
                <a:cs typeface="Times New Roman"/>
              </a:rPr>
              <a:t>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01087" y="3204178"/>
            <a:ext cx="120650" cy="2101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45" i="1">
                <a:latin typeface="Times New Roman"/>
                <a:cs typeface="Times New Roman"/>
              </a:rPr>
              <a:t>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50265" y="3295996"/>
            <a:ext cx="958850" cy="4997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3100" spc="530">
                <a:latin typeface="Symbol"/>
                <a:cs typeface="Symbol"/>
              </a:rPr>
              <a:t></a:t>
            </a:r>
            <a:r>
              <a:rPr dirty="0" sz="3100" spc="-605">
                <a:latin typeface="Times New Roman"/>
                <a:cs typeface="Times New Roman"/>
              </a:rPr>
              <a:t> </a:t>
            </a:r>
            <a:r>
              <a:rPr dirty="0" baseline="13550" sz="3075" spc="217" i="1">
                <a:latin typeface="Times New Roman"/>
                <a:cs typeface="Times New Roman"/>
              </a:rPr>
              <a:t>w</a:t>
            </a:r>
            <a:r>
              <a:rPr dirty="0" sz="1200" spc="145" i="1">
                <a:latin typeface="Times New Roman"/>
                <a:cs typeface="Times New Roman"/>
              </a:rPr>
              <a:t>i </a:t>
            </a:r>
            <a:r>
              <a:rPr dirty="0" baseline="13550" sz="3075" spc="202" i="1">
                <a:latin typeface="Times New Roman"/>
                <a:cs typeface="Times New Roman"/>
              </a:rPr>
              <a:t>x</a:t>
            </a:r>
            <a:r>
              <a:rPr dirty="0" sz="1200" spc="135" i="1">
                <a:latin typeface="Times New Roman"/>
                <a:cs typeface="Times New Roman"/>
              </a:rPr>
              <a:t>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7488" y="3999908"/>
            <a:ext cx="5668010" cy="12998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965700">
              <a:lnSpc>
                <a:spcPts val="3540"/>
              </a:lnSpc>
              <a:spcBef>
                <a:spcPts val="105"/>
              </a:spcBef>
            </a:pPr>
            <a:r>
              <a:rPr dirty="0" sz="3100" spc="530">
                <a:latin typeface="Symbol"/>
                <a:cs typeface="Symbol"/>
              </a:rPr>
              <a:t></a:t>
            </a:r>
            <a:r>
              <a:rPr dirty="0" sz="3100" spc="-440">
                <a:latin typeface="Times New Roman"/>
                <a:cs typeface="Times New Roman"/>
              </a:rPr>
              <a:t> </a:t>
            </a:r>
            <a:r>
              <a:rPr dirty="0" baseline="13550" sz="3075" spc="217" i="1">
                <a:latin typeface="Times New Roman"/>
                <a:cs typeface="Times New Roman"/>
              </a:rPr>
              <a:t>w</a:t>
            </a:r>
            <a:r>
              <a:rPr dirty="0" sz="1200" spc="145" i="1">
                <a:latin typeface="Times New Roman"/>
                <a:cs typeface="Times New Roman"/>
              </a:rPr>
              <a:t>i</a:t>
            </a:r>
            <a:endParaRPr sz="1200">
              <a:latin typeface="Times New Roman"/>
              <a:cs typeface="Times New Roman"/>
            </a:endParaRPr>
          </a:p>
          <a:p>
            <a:pPr marL="5016500">
              <a:lnSpc>
                <a:spcPts val="1260"/>
              </a:lnSpc>
            </a:pPr>
            <a:r>
              <a:rPr dirty="0" sz="1200" spc="140" i="1">
                <a:latin typeface="Times New Roman"/>
                <a:cs typeface="Times New Roman"/>
              </a:rPr>
              <a:t>i</a:t>
            </a:r>
            <a:r>
              <a:rPr dirty="0" sz="1200" spc="140">
                <a:latin typeface="Symbol"/>
                <a:cs typeface="Symbol"/>
              </a:rPr>
              <a:t></a:t>
            </a:r>
            <a:r>
              <a:rPr dirty="0" sz="1200" spc="14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Times New Roman"/>
              <a:cs typeface="Times New Roman"/>
            </a:endParaRPr>
          </a:p>
          <a:p>
            <a:pPr marL="299720" indent="-274955">
              <a:lnSpc>
                <a:spcPct val="100000"/>
              </a:lnSpc>
              <a:buClr>
                <a:srgbClr val="5FB5CC"/>
              </a:buClr>
              <a:buSzPct val="79166"/>
              <a:buFont typeface="Wingdings"/>
              <a:buChar char=""/>
              <a:tabLst>
                <a:tab pos="299720" algn="l"/>
                <a:tab pos="300355" algn="l"/>
              </a:tabLst>
            </a:pPr>
            <a:r>
              <a:rPr dirty="0" sz="2400" spc="-70">
                <a:latin typeface="Arial"/>
                <a:cs typeface="Arial"/>
              </a:rPr>
              <a:t>Trimmed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mean: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chopping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extreme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114">
                <a:latin typeface="Arial"/>
                <a:cs typeface="Arial"/>
              </a:rPr>
              <a:t>values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31687" y="3613360"/>
            <a:ext cx="1532255" cy="341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1493520" algn="l"/>
              </a:tabLst>
            </a:pPr>
            <a:r>
              <a:rPr dirty="0" baseline="-21680" sz="3075" spc="337" i="1">
                <a:latin typeface="Times New Roman"/>
                <a:cs typeface="Times New Roman"/>
              </a:rPr>
              <a:t>x </a:t>
            </a:r>
            <a:r>
              <a:rPr dirty="0" baseline="-21680" sz="3075" spc="419">
                <a:latin typeface="Symbol"/>
                <a:cs typeface="Symbol"/>
              </a:rPr>
              <a:t></a:t>
            </a:r>
            <a:r>
              <a:rPr dirty="0" u="sng" sz="2050" spc="59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200" spc="14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dirty="0" u="sng" sz="1200" spc="14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</a:t>
            </a:r>
            <a:r>
              <a:rPr dirty="0" u="sng" sz="1200" spc="14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	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91917" y="5788423"/>
            <a:ext cx="164465" cy="0"/>
          </a:xfrm>
          <a:custGeom>
            <a:avLst/>
            <a:gdLst/>
            <a:ahLst/>
            <a:cxnLst/>
            <a:rect l="l" t="t" r="r" b="b"/>
            <a:pathLst>
              <a:path w="164464" h="0">
                <a:moveTo>
                  <a:pt x="0" y="0"/>
                </a:moveTo>
                <a:lnTo>
                  <a:pt x="164310" y="0"/>
                </a:lnTo>
              </a:path>
            </a:pathLst>
          </a:custGeom>
          <a:ln w="1265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064839" y="5860066"/>
            <a:ext cx="86360" cy="2330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 spc="100" i="1">
                <a:latin typeface="Times New Roman"/>
                <a:cs typeface="Times New Roman"/>
              </a:rPr>
              <a:t>i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66465" y="5894404"/>
            <a:ext cx="212725" cy="38036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300" spc="320" i="1">
                <a:latin typeface="Times New Roman"/>
                <a:cs typeface="Times New Roman"/>
              </a:rPr>
              <a:t>n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93571" y="6069119"/>
            <a:ext cx="321310" cy="2330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 spc="229" i="1">
                <a:latin typeface="Times New Roman"/>
                <a:cs typeface="Times New Roman"/>
              </a:rPr>
              <a:t>i</a:t>
            </a:r>
            <a:r>
              <a:rPr dirty="0" sz="1350" spc="110">
                <a:latin typeface="Symbol"/>
                <a:cs typeface="Symbol"/>
              </a:rPr>
              <a:t></a:t>
            </a:r>
            <a:r>
              <a:rPr dirty="0" sz="1350" spc="18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40886" y="5485967"/>
            <a:ext cx="1578610" cy="58801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050290">
              <a:lnSpc>
                <a:spcPts val="919"/>
              </a:lnSpc>
              <a:spcBef>
                <a:spcPts val="110"/>
              </a:spcBef>
            </a:pPr>
            <a:r>
              <a:rPr dirty="0" sz="1350" spc="180" i="1">
                <a:latin typeface="Times New Roman"/>
                <a:cs typeface="Times New Roman"/>
              </a:rPr>
              <a:t>n</a:t>
            </a:r>
            <a:endParaRPr sz="1350">
              <a:latin typeface="Times New Roman"/>
              <a:cs typeface="Times New Roman"/>
            </a:endParaRPr>
          </a:p>
          <a:p>
            <a:pPr marL="38100">
              <a:lnSpc>
                <a:spcPts val="3500"/>
              </a:lnSpc>
            </a:pPr>
            <a:r>
              <a:rPr dirty="0" sz="2300" spc="280" i="1">
                <a:latin typeface="Times New Roman"/>
                <a:cs typeface="Times New Roman"/>
              </a:rPr>
              <a:t>x </a:t>
            </a:r>
            <a:r>
              <a:rPr dirty="0" sz="2300" spc="350">
                <a:latin typeface="Symbol"/>
                <a:cs typeface="Symbol"/>
              </a:rPr>
              <a:t></a:t>
            </a:r>
            <a:r>
              <a:rPr dirty="0" baseline="35024" sz="3450" spc="525">
                <a:latin typeface="Times New Roman"/>
                <a:cs typeface="Times New Roman"/>
              </a:rPr>
              <a:t> </a:t>
            </a:r>
            <a:r>
              <a:rPr dirty="0" u="sng" baseline="35024" sz="3450" spc="48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dirty="0" baseline="35024" sz="3450" spc="480">
                <a:latin typeface="Times New Roman"/>
                <a:cs typeface="Times New Roman"/>
              </a:rPr>
              <a:t> </a:t>
            </a:r>
            <a:r>
              <a:rPr dirty="0" baseline="-8730" sz="5250" spc="975">
                <a:latin typeface="Symbol"/>
                <a:cs typeface="Symbol"/>
              </a:rPr>
              <a:t></a:t>
            </a:r>
            <a:r>
              <a:rPr dirty="0" baseline="-8730" sz="5250" spc="-982">
                <a:latin typeface="Times New Roman"/>
                <a:cs typeface="Times New Roman"/>
              </a:rPr>
              <a:t> </a:t>
            </a:r>
            <a:r>
              <a:rPr dirty="0" sz="2300" spc="280" i="1">
                <a:latin typeface="Times New Roman"/>
                <a:cs typeface="Times New Roman"/>
              </a:rPr>
              <a:t>x</a:t>
            </a:r>
            <a:endParaRPr sz="2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5175" y="100584"/>
            <a:ext cx="7167372" cy="10866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8236" y="1701444"/>
            <a:ext cx="7326630" cy="2586355"/>
          </a:xfrm>
          <a:prstGeom prst="rect">
            <a:avLst/>
          </a:prstGeom>
        </p:spPr>
        <p:txBody>
          <a:bodyPr wrap="square" lIns="0" tIns="226060" rIns="0" bIns="0" rtlCol="0" vert="horz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780"/>
              </a:spcBef>
              <a:buClr>
                <a:srgbClr val="EFAC00"/>
              </a:buClr>
              <a:buSzPct val="80357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u="heavy" sz="2800" spc="-80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Median</a:t>
            </a:r>
            <a:r>
              <a:rPr dirty="0" sz="2800" spc="-80" b="1">
                <a:latin typeface="Trebuchet MS"/>
                <a:cs typeface="Trebuchet MS"/>
              </a:rPr>
              <a:t>:</a:t>
            </a:r>
            <a:endParaRPr sz="2800">
              <a:latin typeface="Trebuchet MS"/>
              <a:cs typeface="Trebuchet MS"/>
            </a:endParaRPr>
          </a:p>
          <a:p>
            <a:pPr lvl="1" marL="625475" indent="-274955">
              <a:lnSpc>
                <a:spcPct val="100000"/>
              </a:lnSpc>
              <a:spcBef>
                <a:spcPts val="1680"/>
              </a:spcBef>
              <a:buClr>
                <a:srgbClr val="5FB5CC"/>
              </a:buClr>
              <a:buSzPct val="80357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800" spc="-45">
                <a:latin typeface="Arial"/>
                <a:cs typeface="Arial"/>
              </a:rPr>
              <a:t>Middle</a:t>
            </a:r>
            <a:r>
              <a:rPr dirty="0" sz="2800" spc="-225">
                <a:latin typeface="Arial"/>
                <a:cs typeface="Arial"/>
              </a:rPr>
              <a:t> </a:t>
            </a:r>
            <a:r>
              <a:rPr dirty="0" sz="2800" spc="-110">
                <a:latin typeface="Arial"/>
                <a:cs typeface="Arial"/>
              </a:rPr>
              <a:t>value</a:t>
            </a:r>
            <a:r>
              <a:rPr dirty="0" sz="2800" spc="-215">
                <a:latin typeface="Arial"/>
                <a:cs typeface="Arial"/>
              </a:rPr>
              <a:t> </a:t>
            </a:r>
            <a:r>
              <a:rPr dirty="0" sz="2800" spc="65">
                <a:latin typeface="Arial"/>
                <a:cs typeface="Arial"/>
              </a:rPr>
              <a:t>if</a:t>
            </a:r>
            <a:r>
              <a:rPr dirty="0" sz="2800" spc="-220">
                <a:latin typeface="Arial"/>
                <a:cs typeface="Arial"/>
              </a:rPr>
              <a:t> </a:t>
            </a:r>
            <a:r>
              <a:rPr dirty="0" sz="2800" spc="-70">
                <a:latin typeface="Arial"/>
                <a:cs typeface="Arial"/>
              </a:rPr>
              <a:t>odd</a:t>
            </a:r>
            <a:r>
              <a:rPr dirty="0" sz="2800" spc="-220">
                <a:latin typeface="Arial"/>
                <a:cs typeface="Arial"/>
              </a:rPr>
              <a:t> </a:t>
            </a:r>
            <a:r>
              <a:rPr dirty="0" sz="2800" spc="-75">
                <a:latin typeface="Arial"/>
                <a:cs typeface="Arial"/>
              </a:rPr>
              <a:t>number</a:t>
            </a:r>
            <a:r>
              <a:rPr dirty="0" sz="2800" spc="-220">
                <a:latin typeface="Arial"/>
                <a:cs typeface="Arial"/>
              </a:rPr>
              <a:t> </a:t>
            </a:r>
            <a:r>
              <a:rPr dirty="0" sz="2800" spc="15">
                <a:latin typeface="Arial"/>
                <a:cs typeface="Arial"/>
              </a:rPr>
              <a:t>of</a:t>
            </a:r>
            <a:r>
              <a:rPr dirty="0" sz="2800" spc="-204">
                <a:latin typeface="Arial"/>
                <a:cs typeface="Arial"/>
              </a:rPr>
              <a:t> </a:t>
            </a:r>
            <a:r>
              <a:rPr dirty="0" sz="2800" spc="-125">
                <a:latin typeface="Arial"/>
                <a:cs typeface="Arial"/>
              </a:rPr>
              <a:t>values,</a:t>
            </a:r>
            <a:endParaRPr sz="2800">
              <a:latin typeface="Arial"/>
              <a:cs typeface="Arial"/>
            </a:endParaRPr>
          </a:p>
          <a:p>
            <a:pPr lvl="1" marL="625475" indent="-274955">
              <a:lnSpc>
                <a:spcPct val="100000"/>
              </a:lnSpc>
              <a:spcBef>
                <a:spcPts val="1680"/>
              </a:spcBef>
              <a:buClr>
                <a:srgbClr val="5FB5CC"/>
              </a:buClr>
              <a:buSzPct val="80357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800" spc="-125">
                <a:latin typeface="Arial"/>
                <a:cs typeface="Arial"/>
              </a:rPr>
              <a:t>Average</a:t>
            </a:r>
            <a:r>
              <a:rPr dirty="0" sz="2800" spc="-229">
                <a:latin typeface="Arial"/>
                <a:cs typeface="Arial"/>
              </a:rPr>
              <a:t> </a:t>
            </a:r>
            <a:r>
              <a:rPr dirty="0" sz="2800" spc="20">
                <a:latin typeface="Arial"/>
                <a:cs typeface="Arial"/>
              </a:rPr>
              <a:t>of</a:t>
            </a:r>
            <a:r>
              <a:rPr dirty="0" sz="2800" spc="-220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the</a:t>
            </a:r>
            <a:r>
              <a:rPr dirty="0" sz="2800" spc="-215">
                <a:latin typeface="Arial"/>
                <a:cs typeface="Arial"/>
              </a:rPr>
              <a:t> </a:t>
            </a:r>
            <a:r>
              <a:rPr dirty="0" sz="2800" spc="-45">
                <a:latin typeface="Arial"/>
                <a:cs typeface="Arial"/>
              </a:rPr>
              <a:t>middle</a:t>
            </a:r>
            <a:r>
              <a:rPr dirty="0" sz="2800" spc="-210">
                <a:latin typeface="Arial"/>
                <a:cs typeface="Arial"/>
              </a:rPr>
              <a:t> </a:t>
            </a:r>
            <a:r>
              <a:rPr dirty="0" sz="2800" spc="25">
                <a:latin typeface="Arial"/>
                <a:cs typeface="Arial"/>
              </a:rPr>
              <a:t>two</a:t>
            </a:r>
            <a:r>
              <a:rPr dirty="0" sz="2800" spc="-229">
                <a:latin typeface="Arial"/>
                <a:cs typeface="Arial"/>
              </a:rPr>
              <a:t> </a:t>
            </a:r>
            <a:r>
              <a:rPr dirty="0" sz="2800" spc="-135">
                <a:latin typeface="Arial"/>
                <a:cs typeface="Arial"/>
              </a:rPr>
              <a:t>values</a:t>
            </a:r>
            <a:r>
              <a:rPr dirty="0" sz="2800" spc="-215">
                <a:latin typeface="Arial"/>
                <a:cs typeface="Arial"/>
              </a:rPr>
              <a:t> </a:t>
            </a:r>
            <a:r>
              <a:rPr dirty="0" sz="2800" spc="-70">
                <a:latin typeface="Arial"/>
                <a:cs typeface="Arial"/>
              </a:rPr>
              <a:t>,Otherwise.</a:t>
            </a:r>
            <a:endParaRPr sz="2800">
              <a:latin typeface="Arial"/>
              <a:cs typeface="Arial"/>
            </a:endParaRPr>
          </a:p>
          <a:p>
            <a:pPr lvl="1" marL="625475" indent="-274955">
              <a:lnSpc>
                <a:spcPct val="100000"/>
              </a:lnSpc>
              <a:spcBef>
                <a:spcPts val="1680"/>
              </a:spcBef>
              <a:buClr>
                <a:srgbClr val="5FB5CC"/>
              </a:buClr>
              <a:buSzPct val="80357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800" spc="-75">
                <a:latin typeface="Arial"/>
                <a:cs typeface="Arial"/>
              </a:rPr>
              <a:t>Estimated</a:t>
            </a:r>
            <a:r>
              <a:rPr dirty="0" sz="2800" spc="-195">
                <a:latin typeface="Arial"/>
                <a:cs typeface="Arial"/>
              </a:rPr>
              <a:t> </a:t>
            </a:r>
            <a:r>
              <a:rPr dirty="0" sz="2800" spc="-60">
                <a:latin typeface="Arial"/>
                <a:cs typeface="Arial"/>
              </a:rPr>
              <a:t>by</a:t>
            </a:r>
            <a:r>
              <a:rPr dirty="0" sz="2800" spc="-220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interpolation</a:t>
            </a:r>
            <a:r>
              <a:rPr dirty="0" sz="2800" spc="-204">
                <a:latin typeface="Arial"/>
                <a:cs typeface="Arial"/>
              </a:rPr>
              <a:t> </a:t>
            </a:r>
            <a:r>
              <a:rPr dirty="0" sz="2800" spc="-15">
                <a:latin typeface="Arial"/>
                <a:cs typeface="Arial"/>
              </a:rPr>
              <a:t>(for</a:t>
            </a:r>
            <a:r>
              <a:rPr dirty="0" sz="2800" spc="-204">
                <a:latin typeface="Arial"/>
                <a:cs typeface="Arial"/>
              </a:rPr>
              <a:t> </a:t>
            </a:r>
            <a:r>
              <a:rPr dirty="0" sz="2800" spc="-170" i="1">
                <a:solidFill>
                  <a:srgbClr val="5A6278"/>
                </a:solidFill>
                <a:latin typeface="Arial"/>
                <a:cs typeface="Arial"/>
              </a:rPr>
              <a:t>grouped </a:t>
            </a:r>
            <a:r>
              <a:rPr dirty="0" sz="2800" spc="-65" i="1">
                <a:solidFill>
                  <a:srgbClr val="5A6278"/>
                </a:solidFill>
                <a:latin typeface="Arial"/>
                <a:cs typeface="Arial"/>
              </a:rPr>
              <a:t>data</a:t>
            </a:r>
            <a:r>
              <a:rPr dirty="0" sz="2800" spc="-65">
                <a:latin typeface="Arial"/>
                <a:cs typeface="Arial"/>
              </a:rPr>
              <a:t>):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74570" y="5348777"/>
            <a:ext cx="1964055" cy="0"/>
          </a:xfrm>
          <a:custGeom>
            <a:avLst/>
            <a:gdLst/>
            <a:ahLst/>
            <a:cxnLst/>
            <a:rect l="l" t="t" r="r" b="b"/>
            <a:pathLst>
              <a:path w="1964054" h="0">
                <a:moveTo>
                  <a:pt x="0" y="0"/>
                </a:moveTo>
                <a:lnTo>
                  <a:pt x="1963950" y="0"/>
                </a:lnTo>
              </a:path>
            </a:pathLst>
          </a:custGeom>
          <a:ln w="118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939863" y="5112802"/>
            <a:ext cx="814705" cy="3835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350" spc="90">
                <a:latin typeface="Times New Roman"/>
                <a:cs typeface="Times New Roman"/>
              </a:rPr>
              <a:t>)</a:t>
            </a:r>
            <a:r>
              <a:rPr dirty="0" sz="2350" spc="-20" i="1">
                <a:latin typeface="Times New Roman"/>
                <a:cs typeface="Times New Roman"/>
              </a:rPr>
              <a:t>w</a:t>
            </a:r>
            <a:r>
              <a:rPr dirty="0" sz="2350" spc="30" i="1">
                <a:latin typeface="Times New Roman"/>
                <a:cs typeface="Times New Roman"/>
              </a:rPr>
              <a:t>i</a:t>
            </a:r>
            <a:r>
              <a:rPr dirty="0" sz="2350" spc="30" i="1">
                <a:latin typeface="Times New Roman"/>
                <a:cs typeface="Times New Roman"/>
              </a:rPr>
              <a:t>d</a:t>
            </a:r>
            <a:r>
              <a:rPr dirty="0" sz="2350" spc="30" i="1">
                <a:latin typeface="Times New Roman"/>
                <a:cs typeface="Times New Roman"/>
              </a:rPr>
              <a:t>t</a:t>
            </a:r>
            <a:r>
              <a:rPr dirty="0" sz="2350" spc="30" i="1">
                <a:latin typeface="Times New Roman"/>
                <a:cs typeface="Times New Roman"/>
              </a:rPr>
              <a:t>h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63199" y="5345531"/>
            <a:ext cx="528320" cy="3835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350" spc="204" i="1">
                <a:latin typeface="Times New Roman"/>
                <a:cs typeface="Times New Roman"/>
              </a:rPr>
              <a:t>f</a:t>
            </a:r>
            <a:r>
              <a:rPr dirty="0" sz="2350" spc="-55" i="1">
                <a:latin typeface="Times New Roman"/>
                <a:cs typeface="Times New Roman"/>
              </a:rPr>
              <a:t>r</a:t>
            </a:r>
            <a:r>
              <a:rPr dirty="0" sz="2350" spc="-15" i="1">
                <a:latin typeface="Times New Roman"/>
                <a:cs typeface="Times New Roman"/>
              </a:rPr>
              <a:t>e</a:t>
            </a:r>
            <a:r>
              <a:rPr dirty="0" sz="2350" spc="30" i="1">
                <a:latin typeface="Times New Roman"/>
                <a:cs typeface="Times New Roman"/>
              </a:rPr>
              <a:t>q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30120" y="4889526"/>
            <a:ext cx="694055" cy="3835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350" spc="204" i="1">
                <a:latin typeface="Times New Roman"/>
                <a:cs typeface="Times New Roman"/>
              </a:rPr>
              <a:t>f</a:t>
            </a:r>
            <a:r>
              <a:rPr dirty="0" sz="2350" spc="-55" i="1">
                <a:latin typeface="Times New Roman"/>
                <a:cs typeface="Times New Roman"/>
              </a:rPr>
              <a:t>r</a:t>
            </a:r>
            <a:r>
              <a:rPr dirty="0" sz="2350" spc="-15" i="1">
                <a:latin typeface="Times New Roman"/>
                <a:cs typeface="Times New Roman"/>
              </a:rPr>
              <a:t>e</a:t>
            </a:r>
            <a:r>
              <a:rPr dirty="0" sz="2350" spc="-105" i="1">
                <a:latin typeface="Times New Roman"/>
                <a:cs typeface="Times New Roman"/>
              </a:rPr>
              <a:t>q</a:t>
            </a:r>
            <a:r>
              <a:rPr dirty="0" sz="2350" spc="-20">
                <a:latin typeface="Times New Roman"/>
                <a:cs typeface="Times New Roman"/>
              </a:rPr>
              <a:t>)</a:t>
            </a:r>
            <a:r>
              <a:rPr dirty="0" sz="2350" spc="15" i="1">
                <a:latin typeface="Times New Roman"/>
                <a:cs typeface="Times New Roman"/>
              </a:rPr>
              <a:t>l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44597" y="5543996"/>
            <a:ext cx="553085" cy="2349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50" spc="50" i="1">
                <a:latin typeface="Times New Roman"/>
                <a:cs typeface="Times New Roman"/>
              </a:rPr>
              <a:t>m</a:t>
            </a:r>
            <a:r>
              <a:rPr dirty="0" sz="1350" spc="90" i="1">
                <a:latin typeface="Times New Roman"/>
                <a:cs typeface="Times New Roman"/>
              </a:rPr>
              <a:t>e</a:t>
            </a:r>
            <a:r>
              <a:rPr dirty="0" sz="1350" spc="5" i="1">
                <a:latin typeface="Times New Roman"/>
                <a:cs typeface="Times New Roman"/>
              </a:rPr>
              <a:t>d</a:t>
            </a:r>
            <a:r>
              <a:rPr dirty="0" sz="1350" spc="-30" i="1">
                <a:latin typeface="Times New Roman"/>
                <a:cs typeface="Times New Roman"/>
              </a:rPr>
              <a:t>i</a:t>
            </a:r>
            <a:r>
              <a:rPr dirty="0" sz="1350" spc="10" i="1">
                <a:latin typeface="Times New Roman"/>
                <a:cs typeface="Times New Roman"/>
              </a:rPr>
              <a:t>a</a:t>
            </a:r>
            <a:r>
              <a:rPr dirty="0" sz="1350" spc="25" i="1">
                <a:latin typeface="Times New Roman"/>
                <a:cs typeface="Times New Roman"/>
              </a:rPr>
              <a:t>n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84808" y="5311258"/>
            <a:ext cx="114935" cy="2349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50" spc="25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17725" y="4809780"/>
            <a:ext cx="353060" cy="5626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500" spc="80">
                <a:latin typeface="Symbol"/>
                <a:cs typeface="Symbol"/>
              </a:rPr>
              <a:t></a:t>
            </a:r>
            <a:endParaRPr sz="35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81874" y="4889526"/>
            <a:ext cx="859155" cy="3835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350" spc="30" i="1">
                <a:latin typeface="Times New Roman"/>
                <a:cs typeface="Times New Roman"/>
              </a:rPr>
              <a:t>n</a:t>
            </a:r>
            <a:r>
              <a:rPr dirty="0" sz="2350" spc="-290" i="1">
                <a:latin typeface="Times New Roman"/>
                <a:cs typeface="Times New Roman"/>
              </a:rPr>
              <a:t> </a:t>
            </a:r>
            <a:r>
              <a:rPr dirty="0" sz="2350" spc="15">
                <a:latin typeface="Times New Roman"/>
                <a:cs typeface="Times New Roman"/>
              </a:rPr>
              <a:t>/</a:t>
            </a:r>
            <a:r>
              <a:rPr dirty="0" sz="2350" spc="-229">
                <a:latin typeface="Times New Roman"/>
                <a:cs typeface="Times New Roman"/>
              </a:rPr>
              <a:t> </a:t>
            </a:r>
            <a:r>
              <a:rPr dirty="0" sz="2350" spc="30">
                <a:latin typeface="Times New Roman"/>
                <a:cs typeface="Times New Roman"/>
              </a:rPr>
              <a:t>2</a:t>
            </a:r>
            <a:r>
              <a:rPr dirty="0" sz="2350" spc="-285">
                <a:latin typeface="Times New Roman"/>
                <a:cs typeface="Times New Roman"/>
              </a:rPr>
              <a:t> </a:t>
            </a:r>
            <a:r>
              <a:rPr dirty="0" sz="2350" spc="30">
                <a:latin typeface="Symbol"/>
                <a:cs typeface="Symbol"/>
              </a:rPr>
              <a:t></a:t>
            </a:r>
            <a:r>
              <a:rPr dirty="0" sz="2350" spc="-290">
                <a:latin typeface="Times New Roman"/>
                <a:cs typeface="Times New Roman"/>
              </a:rPr>
              <a:t> </a:t>
            </a:r>
            <a:r>
              <a:rPr dirty="0" sz="2350" spc="20">
                <a:latin typeface="Times New Roman"/>
                <a:cs typeface="Times New Roman"/>
              </a:rPr>
              <a:t>(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65758" y="5112802"/>
            <a:ext cx="1812289" cy="3835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350" spc="20" i="1">
                <a:latin typeface="Times New Roman"/>
                <a:cs typeface="Times New Roman"/>
              </a:rPr>
              <a:t>median </a:t>
            </a:r>
            <a:r>
              <a:rPr dirty="0" sz="2350" spc="30">
                <a:latin typeface="Symbol"/>
                <a:cs typeface="Symbol"/>
              </a:rPr>
              <a:t></a:t>
            </a:r>
            <a:r>
              <a:rPr dirty="0" sz="2350" spc="30">
                <a:latin typeface="Times New Roman"/>
                <a:cs typeface="Times New Roman"/>
              </a:rPr>
              <a:t> </a:t>
            </a:r>
            <a:r>
              <a:rPr dirty="0" sz="2350" spc="30" i="1">
                <a:latin typeface="Times New Roman"/>
                <a:cs typeface="Times New Roman"/>
              </a:rPr>
              <a:t>L </a:t>
            </a:r>
            <a:r>
              <a:rPr dirty="0" sz="2350" spc="30">
                <a:latin typeface="Symbol"/>
                <a:cs typeface="Symbol"/>
              </a:rPr>
              <a:t></a:t>
            </a:r>
            <a:r>
              <a:rPr dirty="0" sz="2350" spc="-295">
                <a:latin typeface="Times New Roman"/>
                <a:cs typeface="Times New Roman"/>
              </a:rPr>
              <a:t> </a:t>
            </a:r>
            <a:r>
              <a:rPr dirty="0" sz="2350" spc="20">
                <a:latin typeface="Times New Roman"/>
                <a:cs typeface="Times New Roman"/>
              </a:rPr>
              <a:t>(</a:t>
            </a:r>
            <a:endParaRPr sz="23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9976" y="272795"/>
            <a:ext cx="7167372" cy="1086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8236" y="1701444"/>
            <a:ext cx="7214870" cy="4362450"/>
          </a:xfrm>
          <a:prstGeom prst="rect">
            <a:avLst/>
          </a:prstGeom>
        </p:spPr>
        <p:txBody>
          <a:bodyPr wrap="square" lIns="0" tIns="226060" rIns="0" bIns="0" rtlCol="0" vert="horz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780"/>
              </a:spcBef>
              <a:buClr>
                <a:srgbClr val="EFAC00"/>
              </a:buClr>
              <a:buSzPct val="80357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u="heavy" sz="2800" spc="-55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Mode:</a:t>
            </a:r>
            <a:endParaRPr sz="2800">
              <a:latin typeface="Trebuchet MS"/>
              <a:cs typeface="Trebuchet MS"/>
            </a:endParaRPr>
          </a:p>
          <a:p>
            <a:pPr lvl="1" marL="625475" indent="-274955">
              <a:lnSpc>
                <a:spcPct val="100000"/>
              </a:lnSpc>
              <a:spcBef>
                <a:spcPts val="1680"/>
              </a:spcBef>
              <a:buClr>
                <a:srgbClr val="5FB5CC"/>
              </a:buClr>
              <a:buSzPct val="80357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800" spc="-125">
                <a:latin typeface="Arial"/>
                <a:cs typeface="Arial"/>
              </a:rPr>
              <a:t>Value</a:t>
            </a:r>
            <a:r>
              <a:rPr dirty="0" sz="2800" spc="-210">
                <a:latin typeface="Arial"/>
                <a:cs typeface="Arial"/>
              </a:rPr>
              <a:t> </a:t>
            </a:r>
            <a:r>
              <a:rPr dirty="0" sz="2800" spc="25">
                <a:latin typeface="Arial"/>
                <a:cs typeface="Arial"/>
              </a:rPr>
              <a:t>that</a:t>
            </a:r>
            <a:r>
              <a:rPr dirty="0" sz="2800" spc="-210">
                <a:latin typeface="Arial"/>
                <a:cs typeface="Arial"/>
              </a:rPr>
              <a:t> </a:t>
            </a:r>
            <a:r>
              <a:rPr dirty="0" sz="2800" spc="-145">
                <a:latin typeface="Arial"/>
                <a:cs typeface="Arial"/>
              </a:rPr>
              <a:t>occurs</a:t>
            </a:r>
            <a:r>
              <a:rPr dirty="0" sz="2800" spc="-225">
                <a:latin typeface="Arial"/>
                <a:cs typeface="Arial"/>
              </a:rPr>
              <a:t> </a:t>
            </a:r>
            <a:r>
              <a:rPr dirty="0" sz="2800" spc="-40">
                <a:latin typeface="Arial"/>
                <a:cs typeface="Arial"/>
              </a:rPr>
              <a:t>most</a:t>
            </a:r>
            <a:r>
              <a:rPr dirty="0" sz="2800" spc="-195">
                <a:latin typeface="Arial"/>
                <a:cs typeface="Arial"/>
              </a:rPr>
              <a:t> </a:t>
            </a:r>
            <a:r>
              <a:rPr dirty="0" sz="2800" spc="-35">
                <a:latin typeface="Arial"/>
                <a:cs typeface="Arial"/>
              </a:rPr>
              <a:t>frequently</a:t>
            </a:r>
            <a:r>
              <a:rPr dirty="0" sz="2800" spc="-229">
                <a:latin typeface="Arial"/>
                <a:cs typeface="Arial"/>
              </a:rPr>
              <a:t> </a:t>
            </a:r>
            <a:r>
              <a:rPr dirty="0" sz="2800" spc="-30">
                <a:latin typeface="Arial"/>
                <a:cs typeface="Arial"/>
              </a:rPr>
              <a:t>in</a:t>
            </a:r>
            <a:r>
              <a:rPr dirty="0" sz="2800" spc="-225">
                <a:latin typeface="Arial"/>
                <a:cs typeface="Arial"/>
              </a:rPr>
              <a:t> </a:t>
            </a:r>
            <a:r>
              <a:rPr dirty="0" sz="2800" spc="-15">
                <a:latin typeface="Arial"/>
                <a:cs typeface="Arial"/>
              </a:rPr>
              <a:t>the</a:t>
            </a:r>
            <a:r>
              <a:rPr dirty="0" sz="2800" spc="-220">
                <a:latin typeface="Arial"/>
                <a:cs typeface="Arial"/>
              </a:rPr>
              <a:t> </a:t>
            </a:r>
            <a:r>
              <a:rPr dirty="0" sz="2800" spc="-65"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  <a:p>
            <a:pPr lvl="1" marL="625475" indent="-274955">
              <a:lnSpc>
                <a:spcPct val="100000"/>
              </a:lnSpc>
              <a:spcBef>
                <a:spcPts val="1680"/>
              </a:spcBef>
              <a:buClr>
                <a:srgbClr val="5FB5CC"/>
              </a:buClr>
              <a:buSzPct val="80357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800" spc="-65">
                <a:latin typeface="Arial"/>
                <a:cs typeface="Arial"/>
              </a:rPr>
              <a:t>Unimodal, </a:t>
            </a:r>
            <a:r>
              <a:rPr dirty="0" sz="2800" spc="-50">
                <a:latin typeface="Arial"/>
                <a:cs typeface="Arial"/>
              </a:rPr>
              <a:t>bimodal,</a:t>
            </a:r>
            <a:r>
              <a:rPr dirty="0" sz="2800" spc="-340">
                <a:latin typeface="Arial"/>
                <a:cs typeface="Arial"/>
              </a:rPr>
              <a:t> </a:t>
            </a:r>
            <a:r>
              <a:rPr dirty="0" sz="2800" spc="-15">
                <a:latin typeface="Arial"/>
                <a:cs typeface="Arial"/>
              </a:rPr>
              <a:t>trimodal</a:t>
            </a:r>
            <a:endParaRPr sz="2800">
              <a:latin typeface="Arial"/>
              <a:cs typeface="Arial"/>
            </a:endParaRPr>
          </a:p>
          <a:p>
            <a:pPr lvl="1" marL="625475" indent="-274955">
              <a:lnSpc>
                <a:spcPct val="100000"/>
              </a:lnSpc>
              <a:spcBef>
                <a:spcPts val="1680"/>
              </a:spcBef>
              <a:buClr>
                <a:srgbClr val="5FB5CC"/>
              </a:buClr>
              <a:buSzPct val="80357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800" spc="-85">
                <a:latin typeface="Arial"/>
                <a:cs typeface="Arial"/>
              </a:rPr>
              <a:t>Empirical</a:t>
            </a:r>
            <a:r>
              <a:rPr dirty="0" sz="2800" spc="-210">
                <a:latin typeface="Arial"/>
                <a:cs typeface="Arial"/>
              </a:rPr>
              <a:t> </a:t>
            </a:r>
            <a:r>
              <a:rPr dirty="0" sz="2800" spc="-35">
                <a:latin typeface="Arial"/>
                <a:cs typeface="Arial"/>
              </a:rPr>
              <a:t>formula:</a:t>
            </a:r>
            <a:endParaRPr sz="2800">
              <a:latin typeface="Arial"/>
              <a:cs typeface="Arial"/>
            </a:endParaRPr>
          </a:p>
          <a:p>
            <a:pPr algn="ctr" marL="568960">
              <a:lnSpc>
                <a:spcPct val="100000"/>
              </a:lnSpc>
              <a:spcBef>
                <a:spcPts val="1850"/>
              </a:spcBef>
            </a:pPr>
            <a:r>
              <a:rPr dirty="0" sz="2450" spc="15" i="1">
                <a:latin typeface="Times New Roman"/>
                <a:cs typeface="Times New Roman"/>
              </a:rPr>
              <a:t>mean</a:t>
            </a:r>
            <a:r>
              <a:rPr dirty="0" sz="2450" spc="-360" i="1">
                <a:latin typeface="Times New Roman"/>
                <a:cs typeface="Times New Roman"/>
              </a:rPr>
              <a:t> </a:t>
            </a:r>
            <a:r>
              <a:rPr dirty="0" sz="2450" spc="50">
                <a:latin typeface="Symbol"/>
                <a:cs typeface="Symbol"/>
              </a:rPr>
              <a:t></a:t>
            </a:r>
            <a:r>
              <a:rPr dirty="0" sz="2450" spc="-265">
                <a:latin typeface="Times New Roman"/>
                <a:cs typeface="Times New Roman"/>
              </a:rPr>
              <a:t> </a:t>
            </a:r>
            <a:r>
              <a:rPr dirty="0" sz="2450" spc="25" i="1">
                <a:latin typeface="Times New Roman"/>
                <a:cs typeface="Times New Roman"/>
              </a:rPr>
              <a:t>mode</a:t>
            </a:r>
            <a:r>
              <a:rPr dirty="0" sz="2450" spc="-245" i="1">
                <a:latin typeface="Times New Roman"/>
                <a:cs typeface="Times New Roman"/>
              </a:rPr>
              <a:t> </a:t>
            </a:r>
            <a:r>
              <a:rPr dirty="0" sz="2450" spc="50">
                <a:latin typeface="Symbol"/>
                <a:cs typeface="Symbol"/>
              </a:rPr>
              <a:t></a:t>
            </a:r>
            <a:r>
              <a:rPr dirty="0" sz="2450" spc="-195">
                <a:latin typeface="Times New Roman"/>
                <a:cs typeface="Times New Roman"/>
              </a:rPr>
              <a:t> </a:t>
            </a:r>
            <a:r>
              <a:rPr dirty="0" sz="2450" spc="75">
                <a:latin typeface="Times New Roman"/>
                <a:cs typeface="Times New Roman"/>
              </a:rPr>
              <a:t>3</a:t>
            </a:r>
            <a:r>
              <a:rPr dirty="0" sz="2450" spc="75">
                <a:latin typeface="Symbol"/>
                <a:cs typeface="Symbol"/>
              </a:rPr>
              <a:t></a:t>
            </a:r>
            <a:r>
              <a:rPr dirty="0" sz="2450" spc="75">
                <a:latin typeface="Times New Roman"/>
                <a:cs typeface="Times New Roman"/>
              </a:rPr>
              <a:t>(</a:t>
            </a:r>
            <a:r>
              <a:rPr dirty="0" sz="2450" spc="75" i="1">
                <a:latin typeface="Times New Roman"/>
                <a:cs typeface="Times New Roman"/>
              </a:rPr>
              <a:t>mean</a:t>
            </a:r>
            <a:r>
              <a:rPr dirty="0" sz="2450" spc="-355" i="1">
                <a:latin typeface="Times New Roman"/>
                <a:cs typeface="Times New Roman"/>
              </a:rPr>
              <a:t> </a:t>
            </a:r>
            <a:r>
              <a:rPr dirty="0" sz="2450" spc="50">
                <a:latin typeface="Symbol"/>
                <a:cs typeface="Symbol"/>
              </a:rPr>
              <a:t></a:t>
            </a:r>
            <a:r>
              <a:rPr dirty="0" sz="2450" spc="-270">
                <a:latin typeface="Times New Roman"/>
                <a:cs typeface="Times New Roman"/>
              </a:rPr>
              <a:t> </a:t>
            </a:r>
            <a:r>
              <a:rPr dirty="0" sz="2450" spc="-5" i="1">
                <a:latin typeface="Times New Roman"/>
                <a:cs typeface="Times New Roman"/>
              </a:rPr>
              <a:t>median</a:t>
            </a:r>
            <a:r>
              <a:rPr dirty="0" sz="2450" spc="-5">
                <a:latin typeface="Times New Roman"/>
                <a:cs typeface="Times New Roman"/>
              </a:rPr>
              <a:t>)</a:t>
            </a:r>
            <a:endParaRPr sz="2450">
              <a:latin typeface="Times New Roman"/>
              <a:cs typeface="Times New Roman"/>
            </a:endParaRPr>
          </a:p>
          <a:p>
            <a:pPr marL="332740" indent="-320040">
              <a:lnSpc>
                <a:spcPct val="100000"/>
              </a:lnSpc>
              <a:spcBef>
                <a:spcPts val="560"/>
              </a:spcBef>
              <a:buClr>
                <a:srgbClr val="EFAC00"/>
              </a:buClr>
              <a:buSzPct val="79166"/>
              <a:buFont typeface="Arial"/>
              <a:buChar char=""/>
              <a:tabLst>
                <a:tab pos="332740" algn="l"/>
              </a:tabLst>
            </a:pPr>
            <a:r>
              <a:rPr dirty="0" u="heavy" sz="3600" spc="-65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Midrange</a:t>
            </a:r>
            <a:r>
              <a:rPr dirty="0" sz="3600" spc="-65">
                <a:latin typeface="Arial"/>
                <a:cs typeface="Arial"/>
              </a:rPr>
              <a:t>:</a:t>
            </a:r>
            <a:endParaRPr sz="3600">
              <a:latin typeface="Arial"/>
              <a:cs typeface="Arial"/>
            </a:endParaRPr>
          </a:p>
          <a:p>
            <a:pPr algn="ctr" marL="793750">
              <a:lnSpc>
                <a:spcPct val="100000"/>
              </a:lnSpc>
            </a:pPr>
            <a:r>
              <a:rPr dirty="0" sz="3600" spc="-120">
                <a:latin typeface="Arial"/>
                <a:cs typeface="Arial"/>
              </a:rPr>
              <a:t>(min_value </a:t>
            </a:r>
            <a:r>
              <a:rPr dirty="0" sz="3600" spc="-260">
                <a:latin typeface="Arial"/>
                <a:cs typeface="Arial"/>
              </a:rPr>
              <a:t>+</a:t>
            </a:r>
            <a:r>
              <a:rPr dirty="0" sz="3600" spc="-455">
                <a:latin typeface="Arial"/>
                <a:cs typeface="Arial"/>
              </a:rPr>
              <a:t> </a:t>
            </a:r>
            <a:r>
              <a:rPr dirty="0" sz="3600" spc="-145">
                <a:latin typeface="Arial"/>
                <a:cs typeface="Arial"/>
              </a:rPr>
              <a:t>max_value)/2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3547" y="374904"/>
            <a:ext cx="6210300" cy="493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62127" y="6674740"/>
            <a:ext cx="941069" cy="184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1200" spc="-5">
                <a:latin typeface="Tahoma"/>
                <a:cs typeface="Tahoma"/>
              </a:rPr>
              <a:t>April 24,</a:t>
            </a:r>
            <a:r>
              <a:rPr dirty="0" sz="1200" spc="-80">
                <a:latin typeface="Tahoma"/>
                <a:cs typeface="Tahoma"/>
              </a:rPr>
              <a:t> </a:t>
            </a:r>
            <a:r>
              <a:rPr dirty="0" sz="1200">
                <a:latin typeface="Tahoma"/>
                <a:cs typeface="Tahoma"/>
              </a:rPr>
              <a:t>2018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5836" y="1508721"/>
            <a:ext cx="7872730" cy="105092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100"/>
              </a:lnSpc>
              <a:spcBef>
                <a:spcPts val="100"/>
              </a:spcBef>
            </a:pPr>
            <a:r>
              <a:rPr dirty="0" sz="2800" spc="-80">
                <a:solidFill>
                  <a:srgbClr val="5A6278"/>
                </a:solidFill>
                <a:latin typeface="Arial"/>
                <a:cs typeface="Arial"/>
              </a:rPr>
              <a:t>Median,</a:t>
            </a:r>
            <a:r>
              <a:rPr dirty="0" sz="2800" spc="-220">
                <a:solidFill>
                  <a:srgbClr val="5A6278"/>
                </a:solidFill>
                <a:latin typeface="Arial"/>
                <a:cs typeface="Arial"/>
              </a:rPr>
              <a:t> </a:t>
            </a:r>
            <a:r>
              <a:rPr dirty="0" sz="2800" spc="-114">
                <a:solidFill>
                  <a:srgbClr val="5A6278"/>
                </a:solidFill>
                <a:latin typeface="Arial"/>
                <a:cs typeface="Arial"/>
              </a:rPr>
              <a:t>mean</a:t>
            </a:r>
            <a:r>
              <a:rPr dirty="0" sz="2800" spc="-210">
                <a:solidFill>
                  <a:srgbClr val="5A6278"/>
                </a:solidFill>
                <a:latin typeface="Arial"/>
                <a:cs typeface="Arial"/>
              </a:rPr>
              <a:t> </a:t>
            </a:r>
            <a:r>
              <a:rPr dirty="0" sz="2800" spc="-110">
                <a:solidFill>
                  <a:srgbClr val="5A6278"/>
                </a:solidFill>
                <a:latin typeface="Arial"/>
                <a:cs typeface="Arial"/>
              </a:rPr>
              <a:t>and</a:t>
            </a:r>
            <a:r>
              <a:rPr dirty="0" sz="2800" spc="-220">
                <a:solidFill>
                  <a:srgbClr val="5A6278"/>
                </a:solidFill>
                <a:latin typeface="Arial"/>
                <a:cs typeface="Arial"/>
              </a:rPr>
              <a:t> </a:t>
            </a:r>
            <a:r>
              <a:rPr dirty="0" sz="2800" spc="-80">
                <a:solidFill>
                  <a:srgbClr val="5A6278"/>
                </a:solidFill>
                <a:latin typeface="Arial"/>
                <a:cs typeface="Arial"/>
              </a:rPr>
              <a:t>mode</a:t>
            </a:r>
            <a:r>
              <a:rPr dirty="0" sz="2800" spc="-215">
                <a:solidFill>
                  <a:srgbClr val="5A6278"/>
                </a:solidFill>
                <a:latin typeface="Arial"/>
                <a:cs typeface="Arial"/>
              </a:rPr>
              <a:t> </a:t>
            </a:r>
            <a:r>
              <a:rPr dirty="0" sz="2800" spc="20">
                <a:solidFill>
                  <a:srgbClr val="5A6278"/>
                </a:solidFill>
                <a:latin typeface="Arial"/>
                <a:cs typeface="Arial"/>
              </a:rPr>
              <a:t>of</a:t>
            </a:r>
            <a:r>
              <a:rPr dirty="0" sz="2800" spc="-235">
                <a:solidFill>
                  <a:srgbClr val="5A6278"/>
                </a:solidFill>
                <a:latin typeface="Arial"/>
                <a:cs typeface="Arial"/>
              </a:rPr>
              <a:t> </a:t>
            </a:r>
            <a:r>
              <a:rPr dirty="0" sz="2800" spc="-55">
                <a:solidFill>
                  <a:srgbClr val="5A6278"/>
                </a:solidFill>
                <a:latin typeface="Arial"/>
                <a:cs typeface="Arial"/>
              </a:rPr>
              <a:t>symmetric,</a:t>
            </a:r>
            <a:r>
              <a:rPr dirty="0" sz="2800" spc="-195">
                <a:solidFill>
                  <a:srgbClr val="5A6278"/>
                </a:solidFill>
                <a:latin typeface="Arial"/>
                <a:cs typeface="Arial"/>
              </a:rPr>
              <a:t> </a:t>
            </a:r>
            <a:r>
              <a:rPr dirty="0" sz="2800" spc="-50">
                <a:solidFill>
                  <a:srgbClr val="5A6278"/>
                </a:solidFill>
                <a:latin typeface="Arial"/>
                <a:cs typeface="Arial"/>
              </a:rPr>
              <a:t>positively</a:t>
            </a:r>
            <a:r>
              <a:rPr dirty="0" sz="2800" spc="-235">
                <a:solidFill>
                  <a:srgbClr val="5A6278"/>
                </a:solidFill>
                <a:latin typeface="Arial"/>
                <a:cs typeface="Arial"/>
              </a:rPr>
              <a:t> </a:t>
            </a:r>
            <a:r>
              <a:rPr dirty="0" sz="2800" spc="-110">
                <a:solidFill>
                  <a:srgbClr val="5A6278"/>
                </a:solidFill>
                <a:latin typeface="Arial"/>
                <a:cs typeface="Arial"/>
              </a:rPr>
              <a:t>and  </a:t>
            </a:r>
            <a:r>
              <a:rPr dirty="0" sz="2800" spc="-65">
                <a:solidFill>
                  <a:srgbClr val="5A6278"/>
                </a:solidFill>
                <a:latin typeface="Arial"/>
                <a:cs typeface="Arial"/>
              </a:rPr>
              <a:t>negatively </a:t>
            </a:r>
            <a:r>
              <a:rPr dirty="0" sz="2800" spc="-140">
                <a:solidFill>
                  <a:srgbClr val="5A6278"/>
                </a:solidFill>
                <a:latin typeface="Arial"/>
                <a:cs typeface="Arial"/>
              </a:rPr>
              <a:t>skewed</a:t>
            </a:r>
            <a:r>
              <a:rPr dirty="0" sz="2800" spc="-380">
                <a:solidFill>
                  <a:srgbClr val="5A6278"/>
                </a:solidFill>
                <a:latin typeface="Arial"/>
                <a:cs typeface="Arial"/>
              </a:rPr>
              <a:t> </a:t>
            </a:r>
            <a:r>
              <a:rPr dirty="0" sz="2800" spc="-60">
                <a:solidFill>
                  <a:srgbClr val="5A6278"/>
                </a:solidFill>
                <a:latin typeface="Arial"/>
                <a:cs typeface="Arial"/>
              </a:rPr>
              <a:t>data.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086098"/>
            <a:ext cx="5352415" cy="3771900"/>
            <a:chOff x="0" y="3086098"/>
            <a:chExt cx="5352415" cy="3771900"/>
          </a:xfrm>
        </p:grpSpPr>
        <p:sp>
          <p:nvSpPr>
            <p:cNvPr id="6" name="object 6"/>
            <p:cNvSpPr/>
            <p:nvPr/>
          </p:nvSpPr>
          <p:spPr>
            <a:xfrm>
              <a:off x="3191933" y="3115745"/>
              <a:ext cx="2160365" cy="33699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3086098"/>
              <a:ext cx="3200400" cy="37718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5990732" y="3382850"/>
            <a:ext cx="3110865" cy="3016885"/>
            <a:chOff x="5990732" y="3382850"/>
            <a:chExt cx="3110865" cy="3016885"/>
          </a:xfrm>
        </p:grpSpPr>
        <p:sp>
          <p:nvSpPr>
            <p:cNvPr id="9" name="object 9"/>
            <p:cNvSpPr/>
            <p:nvPr/>
          </p:nvSpPr>
          <p:spPr>
            <a:xfrm>
              <a:off x="5999013" y="4893332"/>
              <a:ext cx="3094355" cy="1485265"/>
            </a:xfrm>
            <a:custGeom>
              <a:avLst/>
              <a:gdLst/>
              <a:ahLst/>
              <a:cxnLst/>
              <a:rect l="l" t="t" r="r" b="b"/>
              <a:pathLst>
                <a:path w="3094354" h="1485264">
                  <a:moveTo>
                    <a:pt x="0" y="1484671"/>
                  </a:moveTo>
                  <a:lnTo>
                    <a:pt x="50312" y="1478380"/>
                  </a:lnTo>
                  <a:lnTo>
                    <a:pt x="102329" y="1471880"/>
                  </a:lnTo>
                  <a:lnTo>
                    <a:pt x="154340" y="1461188"/>
                  </a:lnTo>
                  <a:lnTo>
                    <a:pt x="206357" y="1450493"/>
                  </a:lnTo>
                  <a:lnTo>
                    <a:pt x="256667" y="1435605"/>
                  </a:lnTo>
                  <a:lnTo>
                    <a:pt x="308512" y="1416310"/>
                  </a:lnTo>
                  <a:lnTo>
                    <a:pt x="360529" y="1394919"/>
                  </a:lnTo>
                  <a:lnTo>
                    <a:pt x="412539" y="1367026"/>
                  </a:lnTo>
                  <a:lnTo>
                    <a:pt x="462857" y="1334948"/>
                  </a:lnTo>
                  <a:lnTo>
                    <a:pt x="514867" y="1298669"/>
                  </a:lnTo>
                  <a:lnTo>
                    <a:pt x="566884" y="1253578"/>
                  </a:lnTo>
                  <a:lnTo>
                    <a:pt x="618894" y="1204507"/>
                  </a:lnTo>
                  <a:lnTo>
                    <a:pt x="669232" y="1146633"/>
                  </a:lnTo>
                  <a:lnTo>
                    <a:pt x="721042" y="1084565"/>
                  </a:lnTo>
                  <a:lnTo>
                    <a:pt x="773059" y="1014103"/>
                  </a:lnTo>
                  <a:lnTo>
                    <a:pt x="825076" y="936934"/>
                  </a:lnTo>
                  <a:lnTo>
                    <a:pt x="875366" y="855777"/>
                  </a:lnTo>
                  <a:lnTo>
                    <a:pt x="927383" y="770222"/>
                  </a:lnTo>
                  <a:lnTo>
                    <a:pt x="979400" y="680245"/>
                  </a:lnTo>
                  <a:lnTo>
                    <a:pt x="1031417" y="590505"/>
                  </a:lnTo>
                  <a:lnTo>
                    <a:pt x="1081569" y="498465"/>
                  </a:lnTo>
                  <a:lnTo>
                    <a:pt x="1133586" y="410771"/>
                  </a:lnTo>
                  <a:lnTo>
                    <a:pt x="1185603" y="325208"/>
                  </a:lnTo>
                  <a:lnTo>
                    <a:pt x="1237620" y="245951"/>
                  </a:lnTo>
                  <a:lnTo>
                    <a:pt x="1287910" y="175302"/>
                  </a:lnTo>
                  <a:lnTo>
                    <a:pt x="1339927" y="115561"/>
                  </a:lnTo>
                  <a:lnTo>
                    <a:pt x="1391944" y="64172"/>
                  </a:lnTo>
                  <a:lnTo>
                    <a:pt x="1443961" y="27697"/>
                  </a:lnTo>
                  <a:lnTo>
                    <a:pt x="1494113" y="6306"/>
                  </a:lnTo>
                  <a:lnTo>
                    <a:pt x="1546130" y="0"/>
                  </a:lnTo>
                  <a:lnTo>
                    <a:pt x="1598147" y="6306"/>
                  </a:lnTo>
                  <a:lnTo>
                    <a:pt x="1650164" y="27697"/>
                  </a:lnTo>
                  <a:lnTo>
                    <a:pt x="1700454" y="64172"/>
                  </a:lnTo>
                  <a:lnTo>
                    <a:pt x="1752472" y="115561"/>
                  </a:lnTo>
                  <a:lnTo>
                    <a:pt x="1804489" y="175302"/>
                  </a:lnTo>
                  <a:lnTo>
                    <a:pt x="1856506" y="245951"/>
                  </a:lnTo>
                  <a:lnTo>
                    <a:pt x="1906658" y="325208"/>
                  </a:lnTo>
                  <a:lnTo>
                    <a:pt x="1958675" y="410771"/>
                  </a:lnTo>
                  <a:lnTo>
                    <a:pt x="2010692" y="498465"/>
                  </a:lnTo>
                  <a:lnTo>
                    <a:pt x="2062709" y="590505"/>
                  </a:lnTo>
                  <a:lnTo>
                    <a:pt x="2112999" y="680245"/>
                  </a:lnTo>
                  <a:lnTo>
                    <a:pt x="2165016" y="770222"/>
                  </a:lnTo>
                  <a:lnTo>
                    <a:pt x="2217033" y="855777"/>
                  </a:lnTo>
                  <a:lnTo>
                    <a:pt x="2269050" y="936934"/>
                  </a:lnTo>
                  <a:lnTo>
                    <a:pt x="2321067" y="1014103"/>
                  </a:lnTo>
                  <a:lnTo>
                    <a:pt x="2371219" y="1084565"/>
                  </a:lnTo>
                  <a:lnTo>
                    <a:pt x="2423236" y="1146633"/>
                  </a:lnTo>
                  <a:lnTo>
                    <a:pt x="2475253" y="1204507"/>
                  </a:lnTo>
                  <a:lnTo>
                    <a:pt x="2527270" y="1253578"/>
                  </a:lnTo>
                  <a:lnTo>
                    <a:pt x="2577560" y="1298669"/>
                  </a:lnTo>
                  <a:lnTo>
                    <a:pt x="2629577" y="1334948"/>
                  </a:lnTo>
                  <a:lnTo>
                    <a:pt x="2681594" y="1367026"/>
                  </a:lnTo>
                  <a:lnTo>
                    <a:pt x="2733611" y="1394919"/>
                  </a:lnTo>
                  <a:lnTo>
                    <a:pt x="2783763" y="1416310"/>
                  </a:lnTo>
                  <a:lnTo>
                    <a:pt x="2835780" y="1435605"/>
                  </a:lnTo>
                  <a:lnTo>
                    <a:pt x="2887797" y="1450493"/>
                  </a:lnTo>
                  <a:lnTo>
                    <a:pt x="2939814" y="1461188"/>
                  </a:lnTo>
                  <a:lnTo>
                    <a:pt x="2990105" y="1471880"/>
                  </a:lnTo>
                  <a:lnTo>
                    <a:pt x="3042122" y="1478380"/>
                  </a:lnTo>
                  <a:lnTo>
                    <a:pt x="3094139" y="1484671"/>
                  </a:lnTo>
                </a:path>
              </a:pathLst>
            </a:custGeom>
            <a:ln w="1638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999013" y="3382850"/>
              <a:ext cx="3094355" cy="3012440"/>
            </a:xfrm>
            <a:custGeom>
              <a:avLst/>
              <a:gdLst/>
              <a:ahLst/>
              <a:cxnLst/>
              <a:rect l="l" t="t" r="r" b="b"/>
              <a:pathLst>
                <a:path w="3094354" h="3012440">
                  <a:moveTo>
                    <a:pt x="0" y="3012348"/>
                  </a:moveTo>
                  <a:lnTo>
                    <a:pt x="3094139" y="3012348"/>
                  </a:lnTo>
                </a:path>
                <a:path w="3094354" h="3012440">
                  <a:moveTo>
                    <a:pt x="0" y="3012348"/>
                  </a:moveTo>
                  <a:lnTo>
                    <a:pt x="0" y="0"/>
                  </a:lnTo>
                </a:path>
              </a:pathLst>
            </a:custGeom>
            <a:ln w="75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550394" y="4803337"/>
              <a:ext cx="0" cy="1386840"/>
            </a:xfrm>
            <a:custGeom>
              <a:avLst/>
              <a:gdLst/>
              <a:ahLst/>
              <a:cxnLst/>
              <a:rect l="l" t="t" r="r" b="b"/>
              <a:pathLst>
                <a:path w="0" h="1386839">
                  <a:moveTo>
                    <a:pt x="0" y="0"/>
                  </a:moveTo>
                  <a:lnTo>
                    <a:pt x="0" y="1386355"/>
                  </a:lnTo>
                </a:path>
              </a:pathLst>
            </a:custGeom>
            <a:ln w="13768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550394" y="4737119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w="0" h="15239">
                  <a:moveTo>
                    <a:pt x="-6884" y="7414"/>
                  </a:moveTo>
                  <a:lnTo>
                    <a:pt x="6884" y="7414"/>
                  </a:lnTo>
                </a:path>
              </a:pathLst>
            </a:custGeom>
            <a:ln w="148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555420" y="4735122"/>
              <a:ext cx="225763" cy="16506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852364" y="4523971"/>
              <a:ext cx="305266" cy="36544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612140" y="2955417"/>
            <a:ext cx="15011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0">
                <a:solidFill>
                  <a:srgbClr val="5A6278"/>
                </a:solidFill>
                <a:latin typeface="Arial"/>
                <a:cs typeface="Arial"/>
              </a:rPr>
              <a:t>positively</a:t>
            </a:r>
            <a:r>
              <a:rPr dirty="0" sz="1600" spc="-170">
                <a:solidFill>
                  <a:srgbClr val="5A6278"/>
                </a:solidFill>
                <a:latin typeface="Arial"/>
                <a:cs typeface="Arial"/>
              </a:rPr>
              <a:t> </a:t>
            </a:r>
            <a:r>
              <a:rPr dirty="0" sz="1600" spc="-80">
                <a:solidFill>
                  <a:srgbClr val="5A6278"/>
                </a:solidFill>
                <a:latin typeface="Arial"/>
                <a:cs typeface="Arial"/>
              </a:rPr>
              <a:t>skewed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08375" y="2955417"/>
            <a:ext cx="15728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40">
                <a:solidFill>
                  <a:srgbClr val="5A6278"/>
                </a:solidFill>
                <a:latin typeface="Arial"/>
                <a:cs typeface="Arial"/>
              </a:rPr>
              <a:t>negatively</a:t>
            </a:r>
            <a:r>
              <a:rPr dirty="0" sz="1600" spc="-140">
                <a:solidFill>
                  <a:srgbClr val="5A6278"/>
                </a:solidFill>
                <a:latin typeface="Arial"/>
                <a:cs typeface="Arial"/>
              </a:rPr>
              <a:t> </a:t>
            </a:r>
            <a:r>
              <a:rPr dirty="0" sz="1600" spc="-80">
                <a:solidFill>
                  <a:srgbClr val="5A6278"/>
                </a:solidFill>
                <a:latin typeface="Arial"/>
                <a:cs typeface="Arial"/>
              </a:rPr>
              <a:t>skewed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32829" y="3019120"/>
            <a:ext cx="9163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5">
                <a:solidFill>
                  <a:srgbClr val="5A6278"/>
                </a:solidFill>
                <a:latin typeface="Arial"/>
                <a:cs typeface="Arial"/>
              </a:rPr>
              <a:t>sym</a:t>
            </a:r>
            <a:r>
              <a:rPr dirty="0" sz="1600" spc="-75">
                <a:solidFill>
                  <a:srgbClr val="5A6278"/>
                </a:solidFill>
                <a:latin typeface="Arial"/>
                <a:cs typeface="Arial"/>
              </a:rPr>
              <a:t>m</a:t>
            </a:r>
            <a:r>
              <a:rPr dirty="0" sz="1600" spc="10">
                <a:solidFill>
                  <a:srgbClr val="5A6278"/>
                </a:solidFill>
                <a:latin typeface="Arial"/>
                <a:cs typeface="Arial"/>
              </a:rPr>
              <a:t>e</a:t>
            </a:r>
            <a:r>
              <a:rPr dirty="0" sz="1600" spc="-5">
                <a:solidFill>
                  <a:srgbClr val="5A6278"/>
                </a:solidFill>
                <a:latin typeface="Arial"/>
                <a:cs typeface="Arial"/>
              </a:rPr>
              <a:t>t</a:t>
            </a:r>
            <a:r>
              <a:rPr dirty="0" sz="1600" spc="5">
                <a:solidFill>
                  <a:srgbClr val="5A6278"/>
                </a:solidFill>
                <a:latin typeface="Arial"/>
                <a:cs typeface="Arial"/>
              </a:rPr>
              <a:t>ri</a:t>
            </a:r>
            <a:r>
              <a:rPr dirty="0" sz="1600" spc="-100">
                <a:solidFill>
                  <a:srgbClr val="5A6278"/>
                </a:solidFill>
                <a:latin typeface="Arial"/>
                <a:cs typeface="Arial"/>
              </a:rPr>
              <a:t>c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2816" y="406908"/>
            <a:ext cx="7406640" cy="505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78763" y="1601575"/>
            <a:ext cx="7991475" cy="3782060"/>
          </a:xfrm>
          <a:prstGeom prst="rect">
            <a:avLst/>
          </a:prstGeom>
        </p:spPr>
        <p:txBody>
          <a:bodyPr wrap="square" lIns="0" tIns="226695" rIns="0" bIns="0" rtlCol="0" vert="horz">
            <a:spAutoFit/>
          </a:bodyPr>
          <a:lstStyle/>
          <a:p>
            <a:pPr marL="312420" indent="-274955">
              <a:lnSpc>
                <a:spcPct val="100000"/>
              </a:lnSpc>
              <a:spcBef>
                <a:spcPts val="1785"/>
              </a:spcBef>
              <a:buClr>
                <a:srgbClr val="5FB5CC"/>
              </a:buClr>
              <a:buSzPct val="80357"/>
              <a:buFont typeface="Wingdings"/>
              <a:buChar char=""/>
              <a:tabLst>
                <a:tab pos="312420" algn="l"/>
                <a:tab pos="313055" algn="l"/>
              </a:tabLst>
            </a:pPr>
            <a:r>
              <a:rPr dirty="0" sz="2800" spc="-90" b="1">
                <a:latin typeface="Trebuchet MS"/>
                <a:cs typeface="Trebuchet MS"/>
              </a:rPr>
              <a:t>Quartiles</a:t>
            </a:r>
            <a:r>
              <a:rPr dirty="0" sz="2800" spc="-90">
                <a:latin typeface="Arial"/>
                <a:cs typeface="Arial"/>
              </a:rPr>
              <a:t>: </a:t>
            </a:r>
            <a:r>
              <a:rPr dirty="0" sz="2800" spc="-155">
                <a:latin typeface="Arial"/>
                <a:cs typeface="Arial"/>
              </a:rPr>
              <a:t>Q</a:t>
            </a:r>
            <a:r>
              <a:rPr dirty="0" baseline="-21021" sz="2775" spc="-232">
                <a:latin typeface="Arial"/>
                <a:cs typeface="Arial"/>
              </a:rPr>
              <a:t>1 </a:t>
            </a:r>
            <a:r>
              <a:rPr dirty="0" sz="2800" spc="-90">
                <a:latin typeface="Arial"/>
                <a:cs typeface="Arial"/>
              </a:rPr>
              <a:t>(25</a:t>
            </a:r>
            <a:r>
              <a:rPr dirty="0" baseline="25525" sz="2775" spc="-135">
                <a:latin typeface="Arial"/>
                <a:cs typeface="Arial"/>
              </a:rPr>
              <a:t>th </a:t>
            </a:r>
            <a:r>
              <a:rPr dirty="0" sz="2800" spc="-65">
                <a:latin typeface="Arial"/>
                <a:cs typeface="Arial"/>
              </a:rPr>
              <a:t>percentile), </a:t>
            </a:r>
            <a:r>
              <a:rPr dirty="0" sz="2800" spc="-150">
                <a:latin typeface="Arial"/>
                <a:cs typeface="Arial"/>
              </a:rPr>
              <a:t>Q</a:t>
            </a:r>
            <a:r>
              <a:rPr dirty="0" baseline="-21021" sz="2775" spc="-225">
                <a:latin typeface="Arial"/>
                <a:cs typeface="Arial"/>
              </a:rPr>
              <a:t>3 </a:t>
            </a:r>
            <a:r>
              <a:rPr dirty="0" sz="2800" spc="-130">
                <a:latin typeface="Arial"/>
                <a:cs typeface="Arial"/>
              </a:rPr>
              <a:t>(75</a:t>
            </a:r>
            <a:r>
              <a:rPr dirty="0" baseline="25525" sz="2775" spc="-195">
                <a:latin typeface="Arial"/>
                <a:cs typeface="Arial"/>
              </a:rPr>
              <a:t>th</a:t>
            </a:r>
            <a:r>
              <a:rPr dirty="0" baseline="25525" sz="2775" spc="187">
                <a:latin typeface="Arial"/>
                <a:cs typeface="Arial"/>
              </a:rPr>
              <a:t> </a:t>
            </a:r>
            <a:r>
              <a:rPr dirty="0" sz="2800" spc="-70">
                <a:latin typeface="Arial"/>
                <a:cs typeface="Arial"/>
              </a:rPr>
              <a:t>percentile)</a:t>
            </a:r>
            <a:endParaRPr sz="2800">
              <a:latin typeface="Arial"/>
              <a:cs typeface="Arial"/>
            </a:endParaRPr>
          </a:p>
          <a:p>
            <a:pPr marL="312420" indent="-274955">
              <a:lnSpc>
                <a:spcPct val="100000"/>
              </a:lnSpc>
              <a:spcBef>
                <a:spcPts val="1685"/>
              </a:spcBef>
              <a:buClr>
                <a:srgbClr val="5FB5CC"/>
              </a:buClr>
              <a:buSzPct val="80357"/>
              <a:buFont typeface="Wingdings"/>
              <a:buChar char=""/>
              <a:tabLst>
                <a:tab pos="312420" algn="l"/>
                <a:tab pos="313055" algn="l"/>
              </a:tabLst>
            </a:pPr>
            <a:r>
              <a:rPr dirty="0" sz="2800" spc="-125" b="1">
                <a:latin typeface="Trebuchet MS"/>
                <a:cs typeface="Trebuchet MS"/>
              </a:rPr>
              <a:t>Inter-quartile</a:t>
            </a:r>
            <a:r>
              <a:rPr dirty="0" sz="2800" spc="-215" b="1">
                <a:latin typeface="Trebuchet MS"/>
                <a:cs typeface="Trebuchet MS"/>
              </a:rPr>
              <a:t> </a:t>
            </a:r>
            <a:r>
              <a:rPr dirty="0" sz="2800" spc="-85" b="1">
                <a:latin typeface="Trebuchet MS"/>
                <a:cs typeface="Trebuchet MS"/>
              </a:rPr>
              <a:t>range</a:t>
            </a:r>
            <a:r>
              <a:rPr dirty="0" sz="2800" spc="-85">
                <a:latin typeface="Arial"/>
                <a:cs typeface="Arial"/>
              </a:rPr>
              <a:t>:</a:t>
            </a:r>
            <a:r>
              <a:rPr dirty="0" sz="2800" spc="-215">
                <a:latin typeface="Arial"/>
                <a:cs typeface="Arial"/>
              </a:rPr>
              <a:t> </a:t>
            </a:r>
            <a:r>
              <a:rPr dirty="0" sz="2800" spc="-190">
                <a:latin typeface="Arial"/>
                <a:cs typeface="Arial"/>
              </a:rPr>
              <a:t>IQR</a:t>
            </a:r>
            <a:r>
              <a:rPr dirty="0" sz="2800" spc="-200">
                <a:latin typeface="Arial"/>
                <a:cs typeface="Arial"/>
              </a:rPr>
              <a:t> </a:t>
            </a:r>
            <a:r>
              <a:rPr dirty="0" sz="2800" spc="-204">
                <a:latin typeface="Arial"/>
                <a:cs typeface="Arial"/>
              </a:rPr>
              <a:t>=</a:t>
            </a:r>
            <a:r>
              <a:rPr dirty="0" sz="2800" spc="-330">
                <a:latin typeface="Arial"/>
                <a:cs typeface="Arial"/>
              </a:rPr>
              <a:t> </a:t>
            </a:r>
            <a:r>
              <a:rPr dirty="0" sz="2800" spc="-150">
                <a:latin typeface="Arial"/>
                <a:cs typeface="Arial"/>
              </a:rPr>
              <a:t>Q</a:t>
            </a:r>
            <a:r>
              <a:rPr dirty="0" baseline="-21021" sz="2775" spc="-225">
                <a:latin typeface="Arial"/>
                <a:cs typeface="Arial"/>
              </a:rPr>
              <a:t>3</a:t>
            </a:r>
            <a:r>
              <a:rPr dirty="0" baseline="-21021" sz="2775" spc="-195">
                <a:latin typeface="Arial"/>
                <a:cs typeface="Arial"/>
              </a:rPr>
              <a:t> </a:t>
            </a:r>
            <a:r>
              <a:rPr dirty="0" sz="2800" spc="-195">
                <a:latin typeface="Arial"/>
                <a:cs typeface="Arial"/>
              </a:rPr>
              <a:t>–</a:t>
            </a:r>
            <a:r>
              <a:rPr dirty="0" sz="2800" spc="-480">
                <a:latin typeface="Arial"/>
                <a:cs typeface="Arial"/>
              </a:rPr>
              <a:t> </a:t>
            </a:r>
            <a:r>
              <a:rPr dirty="0" sz="2800" spc="-155">
                <a:latin typeface="Arial"/>
                <a:cs typeface="Arial"/>
              </a:rPr>
              <a:t>Q</a:t>
            </a:r>
            <a:r>
              <a:rPr dirty="0" baseline="-21021" sz="2775" spc="-232">
                <a:latin typeface="Arial"/>
                <a:cs typeface="Arial"/>
              </a:rPr>
              <a:t>1</a:t>
            </a:r>
            <a:endParaRPr baseline="-21021" sz="2775">
              <a:latin typeface="Arial"/>
              <a:cs typeface="Arial"/>
            </a:endParaRPr>
          </a:p>
          <a:p>
            <a:pPr marL="312420" indent="-274955">
              <a:lnSpc>
                <a:spcPct val="100000"/>
              </a:lnSpc>
              <a:spcBef>
                <a:spcPts val="1680"/>
              </a:spcBef>
              <a:buClr>
                <a:srgbClr val="5FB5CC"/>
              </a:buClr>
              <a:buSzPct val="80357"/>
              <a:buFont typeface="Wingdings"/>
              <a:buChar char=""/>
              <a:tabLst>
                <a:tab pos="312420" algn="l"/>
                <a:tab pos="313055" algn="l"/>
              </a:tabLst>
            </a:pPr>
            <a:r>
              <a:rPr dirty="0" sz="2800" spc="-155" b="1">
                <a:latin typeface="Trebuchet MS"/>
                <a:cs typeface="Trebuchet MS"/>
              </a:rPr>
              <a:t>Five</a:t>
            </a:r>
            <a:r>
              <a:rPr dirty="0" sz="2800" spc="-254" b="1">
                <a:latin typeface="Trebuchet MS"/>
                <a:cs typeface="Trebuchet MS"/>
              </a:rPr>
              <a:t> </a:t>
            </a:r>
            <a:r>
              <a:rPr dirty="0" sz="2800" spc="-125" b="1">
                <a:latin typeface="Trebuchet MS"/>
                <a:cs typeface="Trebuchet MS"/>
              </a:rPr>
              <a:t>number</a:t>
            </a:r>
            <a:r>
              <a:rPr dirty="0" sz="2800" spc="-250" b="1">
                <a:latin typeface="Trebuchet MS"/>
                <a:cs typeface="Trebuchet MS"/>
              </a:rPr>
              <a:t> </a:t>
            </a:r>
            <a:r>
              <a:rPr dirty="0" sz="2800" spc="-75" b="1">
                <a:latin typeface="Trebuchet MS"/>
                <a:cs typeface="Trebuchet MS"/>
              </a:rPr>
              <a:t>summary</a:t>
            </a:r>
            <a:r>
              <a:rPr dirty="0" sz="2800" spc="-75">
                <a:latin typeface="Arial"/>
                <a:cs typeface="Arial"/>
              </a:rPr>
              <a:t>:</a:t>
            </a:r>
            <a:r>
              <a:rPr dirty="0" sz="2800" spc="-220">
                <a:latin typeface="Arial"/>
                <a:cs typeface="Arial"/>
              </a:rPr>
              <a:t> </a:t>
            </a:r>
            <a:r>
              <a:rPr dirty="0" sz="2800" spc="-30">
                <a:latin typeface="Arial"/>
                <a:cs typeface="Arial"/>
              </a:rPr>
              <a:t>min,</a:t>
            </a:r>
            <a:r>
              <a:rPr dirty="0" sz="2800" spc="-310">
                <a:latin typeface="Arial"/>
                <a:cs typeface="Arial"/>
              </a:rPr>
              <a:t> </a:t>
            </a:r>
            <a:r>
              <a:rPr dirty="0" sz="2800" spc="-120">
                <a:latin typeface="Arial"/>
                <a:cs typeface="Arial"/>
              </a:rPr>
              <a:t>Q</a:t>
            </a:r>
            <a:r>
              <a:rPr dirty="0" baseline="-21021" sz="2775" spc="-179">
                <a:latin typeface="Arial"/>
                <a:cs typeface="Arial"/>
              </a:rPr>
              <a:t>1</a:t>
            </a:r>
            <a:r>
              <a:rPr dirty="0" sz="2800" spc="-120">
                <a:latin typeface="Arial"/>
                <a:cs typeface="Arial"/>
              </a:rPr>
              <a:t>,</a:t>
            </a:r>
            <a:r>
              <a:rPr dirty="0" sz="2800" spc="-204">
                <a:latin typeface="Arial"/>
                <a:cs typeface="Arial"/>
              </a:rPr>
              <a:t> </a:t>
            </a:r>
            <a:r>
              <a:rPr dirty="0" sz="2800" spc="-80">
                <a:latin typeface="Arial"/>
                <a:cs typeface="Arial"/>
              </a:rPr>
              <a:t>median,</a:t>
            </a:r>
            <a:r>
              <a:rPr dirty="0" sz="2800" spc="-459">
                <a:latin typeface="Arial"/>
                <a:cs typeface="Arial"/>
              </a:rPr>
              <a:t> </a:t>
            </a:r>
            <a:r>
              <a:rPr dirty="0" sz="2800" spc="-114">
                <a:latin typeface="Arial"/>
                <a:cs typeface="Arial"/>
              </a:rPr>
              <a:t>Q</a:t>
            </a:r>
            <a:r>
              <a:rPr dirty="0" baseline="-21021" sz="2775" spc="-172">
                <a:latin typeface="Arial"/>
                <a:cs typeface="Arial"/>
              </a:rPr>
              <a:t>3</a:t>
            </a:r>
            <a:r>
              <a:rPr dirty="0" sz="2800" spc="-114">
                <a:latin typeface="Arial"/>
                <a:cs typeface="Arial"/>
              </a:rPr>
              <a:t>,</a:t>
            </a:r>
            <a:r>
              <a:rPr dirty="0" sz="2800" spc="-204">
                <a:latin typeface="Arial"/>
                <a:cs typeface="Arial"/>
              </a:rPr>
              <a:t> </a:t>
            </a:r>
            <a:r>
              <a:rPr dirty="0" sz="2800" spc="-114">
                <a:latin typeface="Arial"/>
                <a:cs typeface="Arial"/>
              </a:rPr>
              <a:t>max</a:t>
            </a:r>
            <a:endParaRPr sz="2800">
              <a:latin typeface="Arial"/>
              <a:cs typeface="Arial"/>
            </a:endParaRPr>
          </a:p>
          <a:p>
            <a:pPr marL="312420" marR="30480" indent="-274955">
              <a:lnSpc>
                <a:spcPct val="130000"/>
              </a:lnSpc>
              <a:spcBef>
                <a:spcPts val="675"/>
              </a:spcBef>
              <a:buClr>
                <a:srgbClr val="5FB5CC"/>
              </a:buClr>
              <a:buSzPct val="80357"/>
              <a:buFont typeface="Wingdings"/>
              <a:buChar char=""/>
              <a:tabLst>
                <a:tab pos="312420" algn="l"/>
                <a:tab pos="313055" algn="l"/>
              </a:tabLst>
            </a:pPr>
            <a:r>
              <a:rPr dirty="0" sz="2800" spc="-60" b="1">
                <a:latin typeface="Trebuchet MS"/>
                <a:cs typeface="Trebuchet MS"/>
              </a:rPr>
              <a:t>Boxplot</a:t>
            </a:r>
            <a:r>
              <a:rPr dirty="0" sz="2800" spc="-60">
                <a:latin typeface="Arial"/>
                <a:cs typeface="Arial"/>
              </a:rPr>
              <a:t>:</a:t>
            </a:r>
            <a:r>
              <a:rPr dirty="0" sz="2800" spc="-200">
                <a:latin typeface="Arial"/>
                <a:cs typeface="Arial"/>
              </a:rPr>
              <a:t> </a:t>
            </a:r>
            <a:r>
              <a:rPr dirty="0" sz="2800" spc="-145">
                <a:latin typeface="Arial"/>
                <a:cs typeface="Arial"/>
              </a:rPr>
              <a:t>ends</a:t>
            </a:r>
            <a:r>
              <a:rPr dirty="0" sz="2800" spc="-215">
                <a:latin typeface="Arial"/>
                <a:cs typeface="Arial"/>
              </a:rPr>
              <a:t> </a:t>
            </a:r>
            <a:r>
              <a:rPr dirty="0" sz="2800" spc="15">
                <a:latin typeface="Arial"/>
                <a:cs typeface="Arial"/>
              </a:rPr>
              <a:t>of</a:t>
            </a:r>
            <a:r>
              <a:rPr dirty="0" sz="2800" spc="-215">
                <a:latin typeface="Arial"/>
                <a:cs typeface="Arial"/>
              </a:rPr>
              <a:t> </a:t>
            </a:r>
            <a:r>
              <a:rPr dirty="0" sz="2800" spc="-15">
                <a:latin typeface="Arial"/>
                <a:cs typeface="Arial"/>
              </a:rPr>
              <a:t>the</a:t>
            </a:r>
            <a:r>
              <a:rPr dirty="0" sz="2800" spc="-215">
                <a:latin typeface="Arial"/>
                <a:cs typeface="Arial"/>
              </a:rPr>
              <a:t> </a:t>
            </a:r>
            <a:r>
              <a:rPr dirty="0" sz="2800" spc="-85">
                <a:latin typeface="Arial"/>
                <a:cs typeface="Arial"/>
              </a:rPr>
              <a:t>box</a:t>
            </a:r>
            <a:r>
              <a:rPr dirty="0" sz="2800" spc="-210">
                <a:latin typeface="Arial"/>
                <a:cs typeface="Arial"/>
              </a:rPr>
              <a:t> </a:t>
            </a:r>
            <a:r>
              <a:rPr dirty="0" sz="2800" spc="-120">
                <a:latin typeface="Arial"/>
                <a:cs typeface="Arial"/>
              </a:rPr>
              <a:t>are</a:t>
            </a:r>
            <a:r>
              <a:rPr dirty="0" sz="2800" spc="-215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the</a:t>
            </a:r>
            <a:r>
              <a:rPr dirty="0" sz="2800" spc="-210">
                <a:latin typeface="Arial"/>
                <a:cs typeface="Arial"/>
              </a:rPr>
              <a:t> </a:t>
            </a:r>
            <a:r>
              <a:rPr dirty="0" sz="2800" spc="-70">
                <a:latin typeface="Arial"/>
                <a:cs typeface="Arial"/>
              </a:rPr>
              <a:t>quartiles;</a:t>
            </a:r>
            <a:r>
              <a:rPr dirty="0" sz="2800" spc="-195">
                <a:latin typeface="Arial"/>
                <a:cs typeface="Arial"/>
              </a:rPr>
              <a:t> </a:t>
            </a:r>
            <a:r>
              <a:rPr dirty="0" sz="2800" spc="-85">
                <a:latin typeface="Arial"/>
                <a:cs typeface="Arial"/>
              </a:rPr>
              <a:t>median</a:t>
            </a:r>
            <a:r>
              <a:rPr dirty="0" sz="2800" spc="-215">
                <a:latin typeface="Arial"/>
                <a:cs typeface="Arial"/>
              </a:rPr>
              <a:t> </a:t>
            </a:r>
            <a:r>
              <a:rPr dirty="0" sz="2800" spc="-125">
                <a:latin typeface="Arial"/>
                <a:cs typeface="Arial"/>
              </a:rPr>
              <a:t>is  </a:t>
            </a:r>
            <a:r>
              <a:rPr dirty="0" sz="2800" spc="-85">
                <a:latin typeface="Arial"/>
                <a:cs typeface="Arial"/>
              </a:rPr>
              <a:t>marked;</a:t>
            </a:r>
            <a:r>
              <a:rPr dirty="0" sz="2800" spc="-195">
                <a:latin typeface="Arial"/>
                <a:cs typeface="Arial"/>
              </a:rPr>
              <a:t> </a:t>
            </a:r>
            <a:r>
              <a:rPr dirty="0" sz="2800" spc="-105">
                <a:latin typeface="Arial"/>
                <a:cs typeface="Arial"/>
              </a:rPr>
              <a:t>add</a:t>
            </a:r>
            <a:r>
              <a:rPr dirty="0" sz="2800" spc="-200">
                <a:latin typeface="Arial"/>
                <a:cs typeface="Arial"/>
              </a:rPr>
              <a:t> </a:t>
            </a:r>
            <a:r>
              <a:rPr dirty="0" sz="2800" spc="-105">
                <a:latin typeface="Arial"/>
                <a:cs typeface="Arial"/>
              </a:rPr>
              <a:t>whiskers,</a:t>
            </a:r>
            <a:r>
              <a:rPr dirty="0" sz="2800" spc="-200">
                <a:latin typeface="Arial"/>
                <a:cs typeface="Arial"/>
              </a:rPr>
              <a:t> </a:t>
            </a:r>
            <a:r>
              <a:rPr dirty="0" sz="2800" spc="-114">
                <a:latin typeface="Arial"/>
                <a:cs typeface="Arial"/>
              </a:rPr>
              <a:t>and</a:t>
            </a:r>
            <a:r>
              <a:rPr dirty="0" sz="2800" spc="-200">
                <a:latin typeface="Arial"/>
                <a:cs typeface="Arial"/>
              </a:rPr>
              <a:t> </a:t>
            </a:r>
            <a:r>
              <a:rPr dirty="0" sz="2800" spc="15">
                <a:latin typeface="Arial"/>
                <a:cs typeface="Arial"/>
              </a:rPr>
              <a:t>plot</a:t>
            </a:r>
            <a:r>
              <a:rPr dirty="0" sz="2800" spc="-220">
                <a:latin typeface="Arial"/>
                <a:cs typeface="Arial"/>
              </a:rPr>
              <a:t> </a:t>
            </a:r>
            <a:r>
              <a:rPr dirty="0" sz="2800" spc="-50">
                <a:latin typeface="Arial"/>
                <a:cs typeface="Arial"/>
              </a:rPr>
              <a:t>outliers</a:t>
            </a:r>
            <a:r>
              <a:rPr dirty="0" sz="2800" spc="-204">
                <a:latin typeface="Arial"/>
                <a:cs typeface="Arial"/>
              </a:rPr>
              <a:t> </a:t>
            </a:r>
            <a:r>
              <a:rPr dirty="0" sz="2800" spc="-45">
                <a:latin typeface="Arial"/>
                <a:cs typeface="Arial"/>
              </a:rPr>
              <a:t>individually</a:t>
            </a:r>
            <a:endParaRPr sz="2800">
              <a:latin typeface="Arial"/>
              <a:cs typeface="Arial"/>
            </a:endParaRPr>
          </a:p>
          <a:p>
            <a:pPr marL="312420" indent="-274955">
              <a:lnSpc>
                <a:spcPct val="100000"/>
              </a:lnSpc>
              <a:spcBef>
                <a:spcPts val="1680"/>
              </a:spcBef>
              <a:buClr>
                <a:srgbClr val="5FB5CC"/>
              </a:buClr>
              <a:buSzPct val="80357"/>
              <a:buFont typeface="Wingdings"/>
              <a:buChar char=""/>
              <a:tabLst>
                <a:tab pos="312420" algn="l"/>
                <a:tab pos="313055" algn="l"/>
              </a:tabLst>
            </a:pPr>
            <a:r>
              <a:rPr dirty="0" sz="2800" spc="-105" b="1">
                <a:latin typeface="Trebuchet MS"/>
                <a:cs typeface="Trebuchet MS"/>
              </a:rPr>
              <a:t>Outlier</a:t>
            </a:r>
            <a:r>
              <a:rPr dirty="0" sz="2800" spc="-105">
                <a:latin typeface="Arial"/>
                <a:cs typeface="Arial"/>
              </a:rPr>
              <a:t>:</a:t>
            </a:r>
            <a:r>
              <a:rPr dirty="0" sz="2800" spc="-180">
                <a:latin typeface="Arial"/>
                <a:cs typeface="Arial"/>
              </a:rPr>
              <a:t> </a:t>
            </a:r>
            <a:r>
              <a:rPr dirty="0" sz="2800" spc="-105">
                <a:latin typeface="Arial"/>
                <a:cs typeface="Arial"/>
              </a:rPr>
              <a:t>usually,</a:t>
            </a:r>
            <a:r>
              <a:rPr dirty="0" sz="2800" spc="-215">
                <a:latin typeface="Arial"/>
                <a:cs typeface="Arial"/>
              </a:rPr>
              <a:t> </a:t>
            </a:r>
            <a:r>
              <a:rPr dirty="0" sz="2800" spc="-190">
                <a:latin typeface="Arial"/>
                <a:cs typeface="Arial"/>
              </a:rPr>
              <a:t>a</a:t>
            </a:r>
            <a:r>
              <a:rPr dirty="0" sz="2800" spc="-220">
                <a:latin typeface="Arial"/>
                <a:cs typeface="Arial"/>
              </a:rPr>
              <a:t> </a:t>
            </a:r>
            <a:r>
              <a:rPr dirty="0" sz="2800" spc="-110">
                <a:latin typeface="Arial"/>
                <a:cs typeface="Arial"/>
              </a:rPr>
              <a:t>value</a:t>
            </a:r>
            <a:r>
              <a:rPr dirty="0" sz="2800" spc="-220">
                <a:latin typeface="Arial"/>
                <a:cs typeface="Arial"/>
              </a:rPr>
              <a:t> </a:t>
            </a:r>
            <a:r>
              <a:rPr dirty="0" sz="2800" spc="-55">
                <a:latin typeface="Arial"/>
                <a:cs typeface="Arial"/>
              </a:rPr>
              <a:t>higher/lower</a:t>
            </a:r>
            <a:r>
              <a:rPr dirty="0" sz="2800" spc="-229">
                <a:latin typeface="Arial"/>
                <a:cs typeface="Arial"/>
              </a:rPr>
              <a:t> </a:t>
            </a:r>
            <a:r>
              <a:rPr dirty="0" sz="2800" spc="-45">
                <a:latin typeface="Arial"/>
                <a:cs typeface="Arial"/>
              </a:rPr>
              <a:t>than</a:t>
            </a:r>
            <a:r>
              <a:rPr dirty="0" sz="2800" spc="-210">
                <a:latin typeface="Arial"/>
                <a:cs typeface="Arial"/>
              </a:rPr>
              <a:t> </a:t>
            </a:r>
            <a:r>
              <a:rPr dirty="0" sz="2800" spc="-190">
                <a:latin typeface="Arial"/>
                <a:cs typeface="Arial"/>
              </a:rPr>
              <a:t>1.5</a:t>
            </a:r>
            <a:r>
              <a:rPr dirty="0" sz="2800" spc="-220">
                <a:latin typeface="Arial"/>
                <a:cs typeface="Arial"/>
              </a:rPr>
              <a:t> </a:t>
            </a:r>
            <a:r>
              <a:rPr dirty="0" sz="2800" spc="-130">
                <a:latin typeface="Arial"/>
                <a:cs typeface="Arial"/>
              </a:rPr>
              <a:t>x</a:t>
            </a:r>
            <a:r>
              <a:rPr dirty="0" sz="2800" spc="-220">
                <a:latin typeface="Arial"/>
                <a:cs typeface="Arial"/>
              </a:rPr>
              <a:t> </a:t>
            </a:r>
            <a:r>
              <a:rPr dirty="0" sz="2800" spc="-190">
                <a:latin typeface="Arial"/>
                <a:cs typeface="Arial"/>
              </a:rPr>
              <a:t>IQR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576" y="94488"/>
            <a:ext cx="7421880" cy="1092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56868" y="1755165"/>
            <a:ext cx="5481955" cy="1305560"/>
          </a:xfrm>
          <a:prstGeom prst="rect">
            <a:avLst/>
          </a:prstGeom>
        </p:spPr>
        <p:txBody>
          <a:bodyPr wrap="square" lIns="0" tIns="226060" rIns="0" bIns="0" rtlCol="0" vert="horz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780"/>
              </a:spcBef>
              <a:buClr>
                <a:srgbClr val="5FB5CC"/>
              </a:buClr>
              <a:buSzPct val="80357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dirty="0" u="heavy" sz="2800" spc="-110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Variance</a:t>
            </a:r>
            <a:r>
              <a:rPr dirty="0" u="heavy" sz="2800" spc="-1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dirty="0" sz="2800" spc="-90">
                <a:latin typeface="Arial"/>
                <a:cs typeface="Arial"/>
              </a:rPr>
              <a:t>How</a:t>
            </a:r>
            <a:r>
              <a:rPr dirty="0" sz="2800" spc="-225">
                <a:latin typeface="Arial"/>
                <a:cs typeface="Arial"/>
              </a:rPr>
              <a:t> </a:t>
            </a:r>
            <a:r>
              <a:rPr dirty="0" sz="2800" spc="-130">
                <a:latin typeface="Arial"/>
                <a:cs typeface="Arial"/>
              </a:rPr>
              <a:t>spread</a:t>
            </a:r>
            <a:r>
              <a:rPr dirty="0" sz="2800" spc="-2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out</a:t>
            </a:r>
            <a:r>
              <a:rPr dirty="0" sz="2800" spc="-229">
                <a:latin typeface="Arial"/>
                <a:cs typeface="Arial"/>
              </a:rPr>
              <a:t> </a:t>
            </a:r>
            <a:r>
              <a:rPr dirty="0" sz="2800" spc="-190">
                <a:latin typeface="Arial"/>
                <a:cs typeface="Arial"/>
              </a:rPr>
              <a:t>a</a:t>
            </a:r>
            <a:r>
              <a:rPr dirty="0" sz="2800" spc="-220">
                <a:latin typeface="Arial"/>
                <a:cs typeface="Arial"/>
              </a:rPr>
              <a:t> </a:t>
            </a:r>
            <a:r>
              <a:rPr dirty="0" sz="2800" spc="-65">
                <a:latin typeface="Arial"/>
                <a:cs typeface="Arial"/>
              </a:rPr>
              <a:t>data</a:t>
            </a:r>
            <a:r>
              <a:rPr dirty="0" sz="2800" spc="-215">
                <a:latin typeface="Arial"/>
                <a:cs typeface="Arial"/>
              </a:rPr>
              <a:t> </a:t>
            </a:r>
            <a:r>
              <a:rPr dirty="0" sz="2800" spc="-15">
                <a:latin typeface="Arial"/>
                <a:cs typeface="Arial"/>
              </a:rPr>
              <a:t>distribution</a:t>
            </a:r>
            <a:r>
              <a:rPr dirty="0" sz="2800" spc="-200">
                <a:latin typeface="Arial"/>
                <a:cs typeface="Arial"/>
              </a:rPr>
              <a:t> </a:t>
            </a:r>
            <a:r>
              <a:rPr dirty="0" sz="2800" spc="-95">
                <a:latin typeface="Arial"/>
                <a:cs typeface="Arial"/>
              </a:rPr>
              <a:t>is.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2721" y="3825697"/>
            <a:ext cx="96520" cy="0"/>
          </a:xfrm>
          <a:custGeom>
            <a:avLst/>
            <a:gdLst/>
            <a:ahLst/>
            <a:cxnLst/>
            <a:rect l="l" t="t" r="r" b="b"/>
            <a:pathLst>
              <a:path w="96520" h="0">
                <a:moveTo>
                  <a:pt x="0" y="0"/>
                </a:moveTo>
                <a:lnTo>
                  <a:pt x="96071" y="0"/>
                </a:lnTo>
              </a:path>
            </a:pathLst>
          </a:custGeom>
          <a:ln w="99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797683" y="3655266"/>
            <a:ext cx="248285" cy="4635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-1370">
                <a:latin typeface="Symbol"/>
                <a:cs typeface="Symbol"/>
              </a:rPr>
              <a:t>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4402" y="4054588"/>
            <a:ext cx="199390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50" i="1">
                <a:latin typeface="Times New Roman"/>
                <a:cs typeface="Times New Roman"/>
              </a:rPr>
              <a:t>i</a:t>
            </a:r>
            <a:r>
              <a:rPr dirty="0" sz="1100" spc="-105">
                <a:latin typeface="Symbol"/>
                <a:cs typeface="Symbol"/>
              </a:rPr>
              <a:t></a:t>
            </a:r>
            <a:r>
              <a:rPr dirty="0" sz="1100" spc="-45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61818" y="3910226"/>
            <a:ext cx="417195" cy="3181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900" spc="-85" i="1">
                <a:latin typeface="Times New Roman"/>
                <a:cs typeface="Times New Roman"/>
              </a:rPr>
              <a:t>n</a:t>
            </a:r>
            <a:r>
              <a:rPr dirty="0" sz="1900" spc="-250" i="1">
                <a:latin typeface="Times New Roman"/>
                <a:cs typeface="Times New Roman"/>
              </a:rPr>
              <a:t> </a:t>
            </a:r>
            <a:r>
              <a:rPr dirty="0" sz="1900" spc="-40">
                <a:latin typeface="Symbol"/>
                <a:cs typeface="Symbol"/>
              </a:rPr>
              <a:t></a:t>
            </a:r>
            <a:r>
              <a:rPr dirty="0" sz="1900" spc="-40">
                <a:latin typeface="Times New Roman"/>
                <a:cs typeface="Times New Roman"/>
              </a:rPr>
              <a:t>1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82533" y="3574900"/>
            <a:ext cx="90170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45" i="1">
                <a:latin typeface="Times New Roman"/>
                <a:cs typeface="Times New Roman"/>
              </a:rPr>
              <a:t>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31806" y="4054588"/>
            <a:ext cx="199390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50" i="1">
                <a:latin typeface="Times New Roman"/>
                <a:cs typeface="Times New Roman"/>
              </a:rPr>
              <a:t>i</a:t>
            </a:r>
            <a:r>
              <a:rPr dirty="0" sz="1100" spc="-105">
                <a:latin typeface="Symbol"/>
                <a:cs typeface="Symbol"/>
              </a:rPr>
              <a:t></a:t>
            </a:r>
            <a:r>
              <a:rPr dirty="0" sz="1100" spc="-45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37041" y="3574900"/>
            <a:ext cx="90170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45" i="1">
                <a:latin typeface="Times New Roman"/>
                <a:cs typeface="Times New Roman"/>
              </a:rPr>
              <a:t>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52192" y="3659721"/>
            <a:ext cx="431165" cy="4635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-180">
                <a:latin typeface="Symbol"/>
                <a:cs typeface="Symbol"/>
              </a:rPr>
              <a:t></a:t>
            </a:r>
            <a:r>
              <a:rPr dirty="0" sz="2850" spc="250">
                <a:latin typeface="Times New Roman"/>
                <a:cs typeface="Times New Roman"/>
              </a:rPr>
              <a:t> </a:t>
            </a:r>
            <a:r>
              <a:rPr dirty="0" sz="1100" spc="-25" i="1">
                <a:latin typeface="Times New Roman"/>
                <a:cs typeface="Times New Roman"/>
              </a:rPr>
              <a:t>i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67188" y="3882944"/>
            <a:ext cx="61594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25" i="1">
                <a:latin typeface="Times New Roman"/>
                <a:cs typeface="Times New Roman"/>
              </a:rPr>
              <a:t>i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25218" y="3882944"/>
            <a:ext cx="61594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25" i="1">
                <a:latin typeface="Times New Roman"/>
                <a:cs typeface="Times New Roman"/>
              </a:rPr>
              <a:t>i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19176" y="3910226"/>
            <a:ext cx="135890" cy="3181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900" spc="-85" i="1">
                <a:latin typeface="Times New Roman"/>
                <a:cs typeface="Times New Roman"/>
              </a:rPr>
              <a:t>n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86862" y="4054588"/>
            <a:ext cx="198755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50" i="1">
                <a:latin typeface="Times New Roman"/>
                <a:cs typeface="Times New Roman"/>
              </a:rPr>
              <a:t>i</a:t>
            </a:r>
            <a:r>
              <a:rPr dirty="0" sz="1100" spc="-110">
                <a:latin typeface="Symbol"/>
                <a:cs typeface="Symbol"/>
              </a:rPr>
              <a:t></a:t>
            </a:r>
            <a:r>
              <a:rPr dirty="0" sz="1100" spc="-45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20105" y="3694932"/>
            <a:ext cx="90170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45">
                <a:latin typeface="Times New Roman"/>
                <a:cs typeface="Times New Roman"/>
              </a:rPr>
              <a:t>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47086" y="3720241"/>
            <a:ext cx="1437005" cy="3181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308610" algn="l"/>
                <a:tab pos="640080" algn="l"/>
                <a:tab pos="992505" algn="l"/>
              </a:tabLst>
            </a:pPr>
            <a:r>
              <a:rPr dirty="0" sz="1900" spc="-75" i="1">
                <a:latin typeface="Times New Roman"/>
                <a:cs typeface="Times New Roman"/>
              </a:rPr>
              <a:t>x	</a:t>
            </a:r>
            <a:r>
              <a:rPr dirty="0" sz="1900" spc="-95">
                <a:latin typeface="Symbol"/>
                <a:cs typeface="Symbol"/>
              </a:rPr>
              <a:t></a:t>
            </a:r>
            <a:r>
              <a:rPr dirty="0" sz="1900" spc="-95">
                <a:latin typeface="Times New Roman"/>
                <a:cs typeface="Times New Roman"/>
              </a:rPr>
              <a:t>	</a:t>
            </a:r>
            <a:r>
              <a:rPr dirty="0" sz="1900" spc="-55">
                <a:latin typeface="Times New Roman"/>
                <a:cs typeface="Times New Roman"/>
              </a:rPr>
              <a:t>(	</a:t>
            </a:r>
            <a:r>
              <a:rPr dirty="0" sz="1900" spc="-75" i="1">
                <a:latin typeface="Times New Roman"/>
                <a:cs typeface="Times New Roman"/>
              </a:rPr>
              <a:t>x </a:t>
            </a:r>
            <a:r>
              <a:rPr dirty="0" sz="1900" spc="-10">
                <a:latin typeface="Times New Roman"/>
                <a:cs typeface="Times New Roman"/>
              </a:rPr>
              <a:t>)</a:t>
            </a:r>
            <a:r>
              <a:rPr dirty="0" baseline="42929" sz="1650" spc="-15">
                <a:latin typeface="Times New Roman"/>
                <a:cs typeface="Times New Roman"/>
              </a:rPr>
              <a:t>2</a:t>
            </a:r>
            <a:r>
              <a:rPr dirty="0" baseline="42929" sz="1650" spc="-104">
                <a:latin typeface="Times New Roman"/>
                <a:cs typeface="Times New Roman"/>
              </a:rPr>
              <a:t> </a:t>
            </a:r>
            <a:r>
              <a:rPr dirty="0" sz="1900" spc="-55">
                <a:latin typeface="Times New Roman"/>
                <a:cs typeface="Times New Roman"/>
              </a:rPr>
              <a:t>]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90831" y="3712794"/>
            <a:ext cx="90170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45">
                <a:latin typeface="Times New Roman"/>
                <a:cs typeface="Times New Roman"/>
              </a:rPr>
              <a:t>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41141" y="3720241"/>
            <a:ext cx="932815" cy="3181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798195" algn="l"/>
              </a:tabLst>
            </a:pPr>
            <a:r>
              <a:rPr dirty="0" sz="1900" spc="70">
                <a:latin typeface="Times New Roman"/>
                <a:cs typeface="Times New Roman"/>
              </a:rPr>
              <a:t>(</a:t>
            </a:r>
            <a:r>
              <a:rPr dirty="0" sz="1900" spc="-75" i="1">
                <a:latin typeface="Times New Roman"/>
                <a:cs typeface="Times New Roman"/>
              </a:rPr>
              <a:t>x</a:t>
            </a:r>
            <a:r>
              <a:rPr dirty="0" sz="1900" i="1">
                <a:latin typeface="Times New Roman"/>
                <a:cs typeface="Times New Roman"/>
              </a:rPr>
              <a:t> </a:t>
            </a:r>
            <a:r>
              <a:rPr dirty="0" sz="1900" spc="-195" i="1">
                <a:latin typeface="Times New Roman"/>
                <a:cs typeface="Times New Roman"/>
              </a:rPr>
              <a:t> </a:t>
            </a:r>
            <a:r>
              <a:rPr dirty="0" sz="1900" spc="-95">
                <a:latin typeface="Symbol"/>
                <a:cs typeface="Symbol"/>
              </a:rPr>
              <a:t></a:t>
            </a:r>
            <a:r>
              <a:rPr dirty="0" sz="1900" spc="-105">
                <a:latin typeface="Times New Roman"/>
                <a:cs typeface="Times New Roman"/>
              </a:rPr>
              <a:t> </a:t>
            </a:r>
            <a:r>
              <a:rPr dirty="0" sz="1900" spc="45" i="1">
                <a:latin typeface="Times New Roman"/>
                <a:cs typeface="Times New Roman"/>
              </a:rPr>
              <a:t>x</a:t>
            </a:r>
            <a:r>
              <a:rPr dirty="0" sz="1900" spc="-55">
                <a:latin typeface="Times New Roman"/>
                <a:cs typeface="Times New Roman"/>
              </a:rPr>
              <a:t>)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-95">
                <a:latin typeface="Symbol"/>
                <a:cs typeface="Symbol"/>
              </a:rPr>
              <a:t>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08517" y="3445421"/>
            <a:ext cx="1145540" cy="463550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Times New Roman"/>
              <a:cs typeface="Times New Roman"/>
            </a:endParaRPr>
          </a:p>
          <a:p>
            <a:pPr algn="r" marR="104139">
              <a:lnSpc>
                <a:spcPts val="155"/>
              </a:lnSpc>
              <a:spcBef>
                <a:spcPts val="5"/>
              </a:spcBef>
            </a:pPr>
            <a:r>
              <a:rPr dirty="0" sz="1100" spc="-45" i="1">
                <a:latin typeface="Times New Roman"/>
                <a:cs typeface="Times New Roman"/>
              </a:rPr>
              <a:t>n</a:t>
            </a:r>
            <a:endParaRPr sz="1100">
              <a:latin typeface="Times New Roman"/>
              <a:cs typeface="Times New Roman"/>
            </a:endParaRPr>
          </a:p>
          <a:p>
            <a:pPr marL="38100">
              <a:lnSpc>
                <a:spcPts val="2255"/>
              </a:lnSpc>
              <a:tabLst>
                <a:tab pos="847725" algn="l"/>
              </a:tabLst>
            </a:pPr>
            <a:r>
              <a:rPr dirty="0" baseline="-35087" sz="2850" spc="7" i="1">
                <a:latin typeface="Times New Roman"/>
                <a:cs typeface="Times New Roman"/>
              </a:rPr>
              <a:t>s</a:t>
            </a:r>
            <a:r>
              <a:rPr dirty="0" baseline="-17676" sz="1650" spc="7">
                <a:latin typeface="Times New Roman"/>
                <a:cs typeface="Times New Roman"/>
              </a:rPr>
              <a:t>2 </a:t>
            </a:r>
            <a:r>
              <a:rPr dirty="0" baseline="-17676" sz="1650" spc="22">
                <a:latin typeface="Times New Roman"/>
                <a:cs typeface="Times New Roman"/>
              </a:rPr>
              <a:t> </a:t>
            </a:r>
            <a:r>
              <a:rPr dirty="0" baseline="-35087" sz="2850" spc="-142">
                <a:latin typeface="Symbol"/>
                <a:cs typeface="Symbol"/>
              </a:rPr>
              <a:t></a:t>
            </a:r>
            <a:r>
              <a:rPr dirty="0" baseline="-35087" sz="2850" spc="-142">
                <a:latin typeface="Times New Roman"/>
                <a:cs typeface="Times New Roman"/>
              </a:rPr>
              <a:t> </a:t>
            </a:r>
            <a:r>
              <a:rPr dirty="0" u="sng" sz="1900" spc="-9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dirty="0" u="sng" sz="1900" spc="-5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900" spc="-8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	</a:t>
            </a:r>
            <a:r>
              <a:rPr dirty="0" baseline="-32163" sz="4275" spc="-2062">
                <a:latin typeface="Symbol"/>
                <a:cs typeface="Symbol"/>
              </a:rPr>
              <a:t></a:t>
            </a:r>
            <a:endParaRPr baseline="-32163" sz="4275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17351" y="3566945"/>
            <a:ext cx="135890" cy="3181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u="sng" sz="1900" spc="-8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20498" y="3720241"/>
            <a:ext cx="99060" cy="3181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900" spc="-55">
                <a:latin typeface="Times New Roman"/>
                <a:cs typeface="Times New Roman"/>
              </a:rPr>
              <a:t>[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02456" y="3515950"/>
            <a:ext cx="432434" cy="71247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  <a:tabLst>
                <a:tab pos="409575" algn="l"/>
              </a:tabLst>
            </a:pPr>
            <a:r>
              <a:rPr dirty="0" u="sng" sz="1900" spc="-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900" spc="22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900" spc="-8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	</a:t>
            </a:r>
            <a:endParaRPr sz="1900">
              <a:latin typeface="Times New Roman"/>
              <a:cs typeface="Times New Roman"/>
            </a:endParaRPr>
          </a:p>
          <a:p>
            <a:pPr marL="27940">
              <a:lnSpc>
                <a:spcPct val="100000"/>
              </a:lnSpc>
              <a:spcBef>
                <a:spcPts val="420"/>
              </a:spcBef>
            </a:pPr>
            <a:r>
              <a:rPr dirty="0" sz="1900" spc="-85" i="1">
                <a:latin typeface="Times New Roman"/>
                <a:cs typeface="Times New Roman"/>
              </a:rPr>
              <a:t>n</a:t>
            </a:r>
            <a:r>
              <a:rPr dirty="0" sz="1900" spc="-275" i="1">
                <a:latin typeface="Times New Roman"/>
                <a:cs typeface="Times New Roman"/>
              </a:rPr>
              <a:t> </a:t>
            </a:r>
            <a:r>
              <a:rPr dirty="0" sz="1900" spc="-40">
                <a:latin typeface="Symbol"/>
                <a:cs typeface="Symbol"/>
              </a:rPr>
              <a:t></a:t>
            </a:r>
            <a:r>
              <a:rPr dirty="0" sz="1900" spc="-40">
                <a:latin typeface="Times New Roman"/>
                <a:cs typeface="Times New Roman"/>
              </a:rPr>
              <a:t>1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07500" y="5136422"/>
            <a:ext cx="222885" cy="1885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050" spc="114" i="1">
                <a:latin typeface="Times New Roman"/>
                <a:cs typeface="Times New Roman"/>
              </a:rPr>
              <a:t>i</a:t>
            </a:r>
            <a:r>
              <a:rPr dirty="0" sz="1050" spc="-15">
                <a:latin typeface="Symbol"/>
                <a:cs typeface="Symbol"/>
              </a:rPr>
              <a:t></a:t>
            </a:r>
            <a:r>
              <a:rPr dirty="0" sz="1050" spc="45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78624" y="4972020"/>
            <a:ext cx="66040" cy="1885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050" spc="25" i="1">
                <a:latin typeface="Times New Roman"/>
                <a:cs typeface="Times New Roman"/>
              </a:rPr>
              <a:t>i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74543" y="4972020"/>
            <a:ext cx="66040" cy="1885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050" spc="25" i="1">
                <a:latin typeface="Times New Roman"/>
                <a:cs typeface="Times New Roman"/>
              </a:rPr>
              <a:t>i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13181" y="4998696"/>
            <a:ext cx="19240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10" i="1">
                <a:latin typeface="Times New Roman"/>
                <a:cs typeface="Times New Roman"/>
              </a:rPr>
              <a:t>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97448" y="5136423"/>
            <a:ext cx="222885" cy="1885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050" spc="114" i="1">
                <a:latin typeface="Times New Roman"/>
                <a:cs typeface="Times New Roman"/>
              </a:rPr>
              <a:t>i</a:t>
            </a:r>
            <a:r>
              <a:rPr dirty="0" sz="1050" spc="-15">
                <a:latin typeface="Symbol"/>
                <a:cs typeface="Symbol"/>
              </a:rPr>
              <a:t></a:t>
            </a:r>
            <a:r>
              <a:rPr dirty="0" sz="1050" spc="45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45242" y="4695381"/>
            <a:ext cx="317500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-29320" sz="2700" spc="112" i="1">
                <a:latin typeface="Times New Roman"/>
                <a:cs typeface="Times New Roman"/>
              </a:rPr>
              <a:t>x</a:t>
            </a:r>
            <a:r>
              <a:rPr dirty="0" baseline="-29320" sz="2700" spc="-97" i="1">
                <a:latin typeface="Times New Roman"/>
                <a:cs typeface="Times New Roman"/>
              </a:rPr>
              <a:t> </a:t>
            </a:r>
            <a:r>
              <a:rPr dirty="0" sz="1050" spc="45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52918" y="4802231"/>
            <a:ext cx="506730" cy="3225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800" spc="90">
                <a:latin typeface="Symbol"/>
                <a:cs typeface="Symbol"/>
              </a:rPr>
              <a:t></a:t>
            </a:r>
            <a:r>
              <a:rPr dirty="0" sz="1800" spc="-254">
                <a:latin typeface="Times New Roman"/>
                <a:cs typeface="Times New Roman"/>
              </a:rPr>
              <a:t> </a:t>
            </a:r>
            <a:r>
              <a:rPr dirty="0" sz="1950" spc="-185" i="1">
                <a:latin typeface="Symbol"/>
                <a:cs typeface="Symbol"/>
              </a:rPr>
              <a:t></a:t>
            </a:r>
            <a:r>
              <a:rPr dirty="0" baseline="42328" sz="1575" spc="-277">
                <a:latin typeface="Times New Roman"/>
                <a:cs typeface="Times New Roman"/>
              </a:rPr>
              <a:t>2</a:t>
            </a:r>
            <a:endParaRPr baseline="42328" sz="1575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39694" y="4677176"/>
            <a:ext cx="1737360" cy="4679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r" marR="128270">
              <a:lnSpc>
                <a:spcPts val="710"/>
              </a:lnSpc>
              <a:spcBef>
                <a:spcPts val="120"/>
              </a:spcBef>
            </a:pPr>
            <a:r>
              <a:rPr dirty="0" sz="1050" spc="45" i="1">
                <a:latin typeface="Times New Roman"/>
                <a:cs typeface="Times New Roman"/>
              </a:rPr>
              <a:t>n</a:t>
            </a:r>
            <a:endParaRPr sz="1050">
              <a:latin typeface="Times New Roman"/>
              <a:cs typeface="Times New Roman"/>
            </a:endParaRPr>
          </a:p>
          <a:p>
            <a:pPr marL="38100">
              <a:lnSpc>
                <a:spcPts val="2750"/>
              </a:lnSpc>
            </a:pPr>
            <a:r>
              <a:rPr dirty="0" sz="1800" spc="135">
                <a:latin typeface="Times New Roman"/>
                <a:cs typeface="Times New Roman"/>
              </a:rPr>
              <a:t>(</a:t>
            </a:r>
            <a:r>
              <a:rPr dirty="0" sz="1800" spc="135" i="1">
                <a:latin typeface="Times New Roman"/>
                <a:cs typeface="Times New Roman"/>
              </a:rPr>
              <a:t>x </a:t>
            </a:r>
            <a:r>
              <a:rPr dirty="0" sz="1800" spc="90">
                <a:latin typeface="Symbol"/>
                <a:cs typeface="Symbol"/>
              </a:rPr>
              <a:t></a:t>
            </a:r>
            <a:r>
              <a:rPr dirty="0" sz="1800" spc="90">
                <a:latin typeface="Times New Roman"/>
                <a:cs typeface="Times New Roman"/>
              </a:rPr>
              <a:t> </a:t>
            </a:r>
            <a:r>
              <a:rPr dirty="0" sz="1950" spc="-100" i="1">
                <a:latin typeface="Symbol"/>
                <a:cs typeface="Symbol"/>
              </a:rPr>
              <a:t></a:t>
            </a:r>
            <a:r>
              <a:rPr dirty="0" sz="1800" spc="-100">
                <a:latin typeface="Times New Roman"/>
                <a:cs typeface="Times New Roman"/>
              </a:rPr>
              <a:t>)</a:t>
            </a:r>
            <a:r>
              <a:rPr dirty="0" baseline="42328" sz="1575" spc="-150">
                <a:latin typeface="Times New Roman"/>
                <a:cs typeface="Times New Roman"/>
              </a:rPr>
              <a:t>2 </a:t>
            </a:r>
            <a:r>
              <a:rPr dirty="0" sz="1800" spc="90">
                <a:latin typeface="Symbol"/>
                <a:cs typeface="Symbol"/>
              </a:rPr>
              <a:t></a:t>
            </a:r>
            <a:r>
              <a:rPr dirty="0" u="sng" baseline="35493" sz="2700" spc="13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5493" sz="2700" spc="12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dirty="0" baseline="35493" sz="2700" spc="7">
                <a:latin typeface="Times New Roman"/>
                <a:cs typeface="Times New Roman"/>
              </a:rPr>
              <a:t> </a:t>
            </a:r>
            <a:r>
              <a:rPr dirty="0" baseline="-9090" sz="4125" spc="217">
                <a:latin typeface="Symbol"/>
                <a:cs typeface="Symbol"/>
              </a:rPr>
              <a:t></a:t>
            </a:r>
            <a:endParaRPr baseline="-9090" sz="4125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95386" y="4553418"/>
            <a:ext cx="1191895" cy="4451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50">
              <a:latin typeface="Times New Roman"/>
              <a:cs typeface="Times New Roman"/>
            </a:endParaRPr>
          </a:p>
          <a:p>
            <a:pPr algn="r" marR="128270">
              <a:lnSpc>
                <a:spcPts val="135"/>
              </a:lnSpc>
            </a:pPr>
            <a:r>
              <a:rPr dirty="0" sz="1050" spc="45" i="1">
                <a:latin typeface="Times New Roman"/>
                <a:cs typeface="Times New Roman"/>
              </a:rPr>
              <a:t>n</a:t>
            </a:r>
            <a:endParaRPr sz="1050">
              <a:latin typeface="Times New Roman"/>
              <a:cs typeface="Times New Roman"/>
            </a:endParaRPr>
          </a:p>
          <a:p>
            <a:pPr marL="38100">
              <a:lnSpc>
                <a:spcPts val="2175"/>
              </a:lnSpc>
            </a:pPr>
            <a:r>
              <a:rPr dirty="0" baseline="-32763" sz="2925" spc="-157" i="1">
                <a:latin typeface="Symbol"/>
                <a:cs typeface="Symbol"/>
              </a:rPr>
              <a:t></a:t>
            </a:r>
            <a:r>
              <a:rPr dirty="0" baseline="-18518" sz="1575" spc="-157">
                <a:latin typeface="Times New Roman"/>
                <a:cs typeface="Times New Roman"/>
              </a:rPr>
              <a:t>2 </a:t>
            </a:r>
            <a:r>
              <a:rPr dirty="0" baseline="-35493" sz="2700" spc="135">
                <a:latin typeface="Symbol"/>
                <a:cs typeface="Symbol"/>
              </a:rPr>
              <a:t></a:t>
            </a:r>
            <a:r>
              <a:rPr dirty="0" u="sng" sz="1800" spc="9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800" spc="8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dirty="0" sz="1800" spc="75">
                <a:latin typeface="Times New Roman"/>
                <a:cs typeface="Times New Roman"/>
              </a:rPr>
              <a:t> </a:t>
            </a:r>
            <a:r>
              <a:rPr dirty="0" baseline="-32323" sz="4125" spc="217">
                <a:latin typeface="Symbol"/>
                <a:cs typeface="Symbol"/>
              </a:rPr>
              <a:t></a:t>
            </a:r>
            <a:endParaRPr baseline="-32323" sz="4125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723248" y="4998696"/>
            <a:ext cx="19240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10" i="1">
                <a:latin typeface="Times New Roman"/>
                <a:cs typeface="Times New Roman"/>
              </a:rPr>
              <a:t>N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576" y="94488"/>
            <a:ext cx="7421880" cy="1092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5536" y="1828545"/>
            <a:ext cx="7430770" cy="1001394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344805" algn="l"/>
              </a:tabLst>
            </a:pPr>
            <a:r>
              <a:rPr dirty="0" sz="2550" spc="-665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u="heavy" sz="3200" spc="-65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Standard</a:t>
            </a:r>
            <a:r>
              <a:rPr dirty="0" u="heavy" sz="3200" spc="-295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3200" spc="-110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deviation</a:t>
            </a:r>
            <a:r>
              <a:rPr dirty="0" sz="3200" spc="-110"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  <a:p>
            <a:pPr marL="106045">
              <a:lnSpc>
                <a:spcPct val="100000"/>
              </a:lnSpc>
            </a:pPr>
            <a:r>
              <a:rPr dirty="0" sz="3200" spc="-305">
                <a:latin typeface="Arial"/>
                <a:cs typeface="Arial"/>
              </a:rPr>
              <a:t>s</a:t>
            </a:r>
            <a:r>
              <a:rPr dirty="0" sz="3200" spc="-245">
                <a:latin typeface="Arial"/>
                <a:cs typeface="Arial"/>
              </a:rPr>
              <a:t> </a:t>
            </a:r>
            <a:r>
              <a:rPr dirty="0" sz="3200" spc="-160" i="1">
                <a:latin typeface="Arial"/>
                <a:cs typeface="Arial"/>
              </a:rPr>
              <a:t>(or</a:t>
            </a:r>
            <a:r>
              <a:rPr dirty="0" sz="3200" spc="-265" i="1">
                <a:latin typeface="Arial"/>
                <a:cs typeface="Arial"/>
              </a:rPr>
              <a:t> </a:t>
            </a:r>
            <a:r>
              <a:rPr dirty="0" sz="3200" spc="-45" i="1">
                <a:latin typeface="Times New Roman"/>
                <a:cs typeface="Times New Roman"/>
              </a:rPr>
              <a:t>σ</a:t>
            </a:r>
            <a:r>
              <a:rPr dirty="0" sz="3200" spc="-45" i="1">
                <a:latin typeface="Arial"/>
                <a:cs typeface="Arial"/>
              </a:rPr>
              <a:t>)</a:t>
            </a:r>
            <a:r>
              <a:rPr dirty="0" sz="3200" spc="-240" i="1">
                <a:latin typeface="Arial"/>
                <a:cs typeface="Arial"/>
              </a:rPr>
              <a:t> </a:t>
            </a:r>
            <a:r>
              <a:rPr dirty="0" sz="3200" spc="-140">
                <a:latin typeface="Arial"/>
                <a:cs typeface="Arial"/>
              </a:rPr>
              <a:t>is</a:t>
            </a:r>
            <a:r>
              <a:rPr dirty="0" sz="3200" spc="-250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the</a:t>
            </a:r>
            <a:r>
              <a:rPr dirty="0" sz="3200" spc="-270">
                <a:latin typeface="Arial"/>
                <a:cs typeface="Arial"/>
              </a:rPr>
              <a:t> </a:t>
            </a:r>
            <a:r>
              <a:rPr dirty="0" sz="3200" spc="-160">
                <a:latin typeface="Arial"/>
                <a:cs typeface="Arial"/>
              </a:rPr>
              <a:t>square</a:t>
            </a:r>
            <a:r>
              <a:rPr dirty="0" sz="3200" spc="-270">
                <a:latin typeface="Arial"/>
                <a:cs typeface="Arial"/>
              </a:rPr>
              <a:t> </a:t>
            </a:r>
            <a:r>
              <a:rPr dirty="0" sz="3200" spc="15">
                <a:latin typeface="Arial"/>
                <a:cs typeface="Arial"/>
              </a:rPr>
              <a:t>root</a:t>
            </a:r>
            <a:r>
              <a:rPr dirty="0" sz="3200" spc="-235">
                <a:latin typeface="Arial"/>
                <a:cs typeface="Arial"/>
              </a:rPr>
              <a:t> </a:t>
            </a:r>
            <a:r>
              <a:rPr dirty="0" sz="3200" spc="25">
                <a:latin typeface="Arial"/>
                <a:cs typeface="Arial"/>
              </a:rPr>
              <a:t>of</a:t>
            </a:r>
            <a:r>
              <a:rPr dirty="0" sz="3200" spc="-250">
                <a:latin typeface="Arial"/>
                <a:cs typeface="Arial"/>
              </a:rPr>
              <a:t> </a:t>
            </a:r>
            <a:r>
              <a:rPr dirty="0" sz="3200" spc="-125">
                <a:latin typeface="Arial"/>
                <a:cs typeface="Arial"/>
              </a:rPr>
              <a:t>variance</a:t>
            </a:r>
            <a:r>
              <a:rPr dirty="0" sz="3200" spc="-270">
                <a:latin typeface="Arial"/>
                <a:cs typeface="Arial"/>
              </a:rPr>
              <a:t> </a:t>
            </a:r>
            <a:r>
              <a:rPr dirty="0" sz="3200" spc="-210" i="1">
                <a:latin typeface="Arial"/>
                <a:cs typeface="Arial"/>
              </a:rPr>
              <a:t>s</a:t>
            </a:r>
            <a:r>
              <a:rPr dirty="0" baseline="25132" sz="3150" spc="-315" i="1">
                <a:latin typeface="Arial"/>
                <a:cs typeface="Arial"/>
              </a:rPr>
              <a:t>2</a:t>
            </a:r>
            <a:r>
              <a:rPr dirty="0" baseline="25132" sz="3150" spc="-225" i="1">
                <a:latin typeface="Arial"/>
                <a:cs typeface="Arial"/>
              </a:rPr>
              <a:t> </a:t>
            </a:r>
            <a:r>
              <a:rPr dirty="0" baseline="25132" sz="3150" spc="-202" i="1">
                <a:latin typeface="Arial"/>
                <a:cs typeface="Arial"/>
              </a:rPr>
              <a:t>(</a:t>
            </a:r>
            <a:r>
              <a:rPr dirty="0" sz="3200" spc="-135" i="1">
                <a:latin typeface="Arial"/>
                <a:cs typeface="Arial"/>
              </a:rPr>
              <a:t>or</a:t>
            </a:r>
            <a:r>
              <a:rPr dirty="0" sz="3200" spc="-480" i="1">
                <a:latin typeface="Arial"/>
                <a:cs typeface="Arial"/>
              </a:rPr>
              <a:t> </a:t>
            </a:r>
            <a:r>
              <a:rPr dirty="0" sz="3200" spc="-40" i="1">
                <a:latin typeface="Times New Roman"/>
                <a:cs typeface="Times New Roman"/>
              </a:rPr>
              <a:t>σ</a:t>
            </a:r>
            <a:r>
              <a:rPr dirty="0" baseline="25132" sz="3150" spc="-60" i="1">
                <a:latin typeface="Arial"/>
                <a:cs typeface="Arial"/>
              </a:rPr>
              <a:t>2)</a:t>
            </a:r>
            <a:endParaRPr baseline="25132" sz="31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3411" y="3053537"/>
            <a:ext cx="7445375" cy="1733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100"/>
              </a:spcBef>
              <a:buClr>
                <a:srgbClr val="EFAC00"/>
              </a:buClr>
              <a:buSzPct val="79166"/>
              <a:buChar char=""/>
              <a:tabLst>
                <a:tab pos="332740" algn="l"/>
                <a:tab pos="333375" algn="l"/>
              </a:tabLst>
            </a:pPr>
            <a:r>
              <a:rPr dirty="0" sz="2400" spc="-55">
                <a:latin typeface="Arial"/>
                <a:cs typeface="Arial"/>
              </a:rPr>
              <a:t>Low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75">
                <a:latin typeface="Arial"/>
                <a:cs typeface="Arial"/>
              </a:rPr>
              <a:t>standard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45">
                <a:latin typeface="Arial"/>
                <a:cs typeface="Arial"/>
              </a:rPr>
              <a:t>deviation</a:t>
            </a:r>
            <a:r>
              <a:rPr dirty="0" sz="2400" spc="-165">
                <a:latin typeface="Arial"/>
                <a:cs typeface="Arial"/>
              </a:rPr>
              <a:t> </a:t>
            </a:r>
            <a:r>
              <a:rPr dirty="0" sz="2400" spc="-125">
                <a:latin typeface="Arial"/>
                <a:cs typeface="Arial"/>
              </a:rPr>
              <a:t>means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that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5">
                <a:latin typeface="Arial"/>
                <a:cs typeface="Arial"/>
              </a:rPr>
              <a:t>the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data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65">
                <a:latin typeface="Arial"/>
                <a:cs typeface="Arial"/>
              </a:rPr>
              <a:t>observation</a:t>
            </a:r>
            <a:endParaRPr sz="2400">
              <a:latin typeface="Arial"/>
              <a:cs typeface="Arial"/>
            </a:endParaRPr>
          </a:p>
          <a:p>
            <a:pPr marL="332740">
              <a:lnSpc>
                <a:spcPct val="100000"/>
              </a:lnSpc>
              <a:spcBef>
                <a:spcPts val="5"/>
              </a:spcBef>
            </a:pPr>
            <a:r>
              <a:rPr dirty="0" sz="2400" spc="-30">
                <a:latin typeface="Arial"/>
                <a:cs typeface="Arial"/>
              </a:rPr>
              <a:t>tend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to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be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very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10">
                <a:latin typeface="Arial"/>
                <a:cs typeface="Arial"/>
              </a:rPr>
              <a:t>close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to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the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mean.</a:t>
            </a:r>
            <a:endParaRPr sz="2400">
              <a:latin typeface="Arial"/>
              <a:cs typeface="Arial"/>
            </a:endParaRPr>
          </a:p>
          <a:p>
            <a:pPr marL="332740" marR="123189" indent="-320675">
              <a:lnSpc>
                <a:spcPct val="100000"/>
              </a:lnSpc>
              <a:spcBef>
                <a:spcPts val="1920"/>
              </a:spcBef>
              <a:buClr>
                <a:srgbClr val="EFAC00"/>
              </a:buClr>
              <a:buSzPct val="79166"/>
              <a:buChar char=""/>
              <a:tabLst>
                <a:tab pos="332740" algn="l"/>
                <a:tab pos="333375" algn="l"/>
              </a:tabLst>
            </a:pPr>
            <a:r>
              <a:rPr dirty="0" sz="2400" spc="-60">
                <a:latin typeface="Arial"/>
                <a:cs typeface="Arial"/>
              </a:rPr>
              <a:t>High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75">
                <a:latin typeface="Arial"/>
                <a:cs typeface="Arial"/>
              </a:rPr>
              <a:t>standard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-45">
                <a:latin typeface="Arial"/>
                <a:cs typeface="Arial"/>
              </a:rPr>
              <a:t>deviation</a:t>
            </a:r>
            <a:r>
              <a:rPr dirty="0" sz="2400" spc="-150">
                <a:latin typeface="Arial"/>
                <a:cs typeface="Arial"/>
              </a:rPr>
              <a:t> </a:t>
            </a:r>
            <a:r>
              <a:rPr dirty="0" sz="2400" spc="-125">
                <a:latin typeface="Arial"/>
                <a:cs typeface="Arial"/>
              </a:rPr>
              <a:t>means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that</a:t>
            </a:r>
            <a:r>
              <a:rPr dirty="0" sz="2400" spc="-16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the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data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-100">
                <a:latin typeface="Arial"/>
                <a:cs typeface="Arial"/>
              </a:rPr>
              <a:t>are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114">
                <a:latin typeface="Arial"/>
                <a:cs typeface="Arial"/>
              </a:rPr>
              <a:t>spread  </a:t>
            </a:r>
            <a:r>
              <a:rPr dirty="0" sz="2400" spc="5">
                <a:latin typeface="Arial"/>
                <a:cs typeface="Arial"/>
              </a:rPr>
              <a:t>out</a:t>
            </a:r>
            <a:r>
              <a:rPr dirty="0" sz="2400" spc="-210">
                <a:latin typeface="Arial"/>
                <a:cs typeface="Arial"/>
              </a:rPr>
              <a:t> </a:t>
            </a:r>
            <a:r>
              <a:rPr dirty="0" sz="2400" spc="-75">
                <a:latin typeface="Arial"/>
                <a:cs typeface="Arial"/>
              </a:rPr>
              <a:t>over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160">
                <a:latin typeface="Arial"/>
                <a:cs typeface="Arial"/>
              </a:rPr>
              <a:t>a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large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-90">
                <a:latin typeface="Arial"/>
                <a:cs typeface="Arial"/>
              </a:rPr>
              <a:t>range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of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110">
                <a:latin typeface="Arial"/>
                <a:cs typeface="Arial"/>
              </a:rPr>
              <a:t>values.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1272" y="609600"/>
            <a:ext cx="3561588" cy="376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7200" y="1606691"/>
            <a:ext cx="8204886" cy="4927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79815" y="6568061"/>
            <a:ext cx="167640" cy="184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1200">
                <a:latin typeface="Tahoma"/>
                <a:cs typeface="Tahoma"/>
              </a:rPr>
              <a:t>80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37732" y="2362198"/>
            <a:ext cx="2830067" cy="44529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6615" y="413004"/>
            <a:ext cx="3685032" cy="493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89636" y="1577314"/>
            <a:ext cx="5678805" cy="4477385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60"/>
              </a:spcBef>
              <a:buClr>
                <a:srgbClr val="EFAC00"/>
              </a:buClr>
              <a:buSzPct val="80000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2000" spc="-90" b="1">
                <a:latin typeface="Trebuchet MS"/>
                <a:cs typeface="Trebuchet MS"/>
              </a:rPr>
              <a:t>Five-number</a:t>
            </a:r>
            <a:r>
              <a:rPr dirty="0" sz="2000" spc="-229" b="1">
                <a:latin typeface="Trebuchet MS"/>
                <a:cs typeface="Trebuchet MS"/>
              </a:rPr>
              <a:t> </a:t>
            </a:r>
            <a:r>
              <a:rPr dirty="0" sz="2000" spc="-55" b="1">
                <a:latin typeface="Trebuchet MS"/>
                <a:cs typeface="Trebuchet MS"/>
              </a:rPr>
              <a:t>summary</a:t>
            </a:r>
            <a:r>
              <a:rPr dirty="0" sz="2000" spc="-229" b="1">
                <a:latin typeface="Trebuchet MS"/>
                <a:cs typeface="Trebuchet MS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a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distribution</a:t>
            </a:r>
            <a:endParaRPr sz="2000">
              <a:latin typeface="Arial"/>
              <a:cs typeface="Arial"/>
            </a:endParaRPr>
          </a:p>
          <a:p>
            <a:pPr lvl="1" marL="625475" indent="-275590">
              <a:lnSpc>
                <a:spcPct val="100000"/>
              </a:lnSpc>
              <a:spcBef>
                <a:spcPts val="965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20">
                <a:latin typeface="Arial"/>
                <a:cs typeface="Arial"/>
              </a:rPr>
              <a:t>Minimum,</a:t>
            </a:r>
            <a:r>
              <a:rPr dirty="0" sz="2000" spc="-254">
                <a:latin typeface="Arial"/>
                <a:cs typeface="Arial"/>
              </a:rPr>
              <a:t> </a:t>
            </a:r>
            <a:r>
              <a:rPr dirty="0" sz="2000" spc="-110">
                <a:latin typeface="Arial"/>
                <a:cs typeface="Arial"/>
              </a:rPr>
              <a:t>Q1,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Median,</a:t>
            </a:r>
            <a:r>
              <a:rPr dirty="0" sz="2000" spc="-260">
                <a:latin typeface="Arial"/>
                <a:cs typeface="Arial"/>
              </a:rPr>
              <a:t> </a:t>
            </a:r>
            <a:r>
              <a:rPr dirty="0" sz="2000" spc="-110">
                <a:latin typeface="Arial"/>
                <a:cs typeface="Arial"/>
              </a:rPr>
              <a:t>Q3,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Maximum</a:t>
            </a:r>
            <a:endParaRPr sz="20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480"/>
              </a:spcBef>
              <a:buClr>
                <a:srgbClr val="EFAC00"/>
              </a:buClr>
              <a:buSzPct val="80000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sz="2000" spc="-45" b="1">
                <a:latin typeface="Trebuchet MS"/>
                <a:cs typeface="Trebuchet MS"/>
              </a:rPr>
              <a:t>Boxplot</a:t>
            </a:r>
            <a:endParaRPr sz="2000">
              <a:latin typeface="Trebuchet MS"/>
              <a:cs typeface="Trebuchet MS"/>
            </a:endParaRPr>
          </a:p>
          <a:p>
            <a:pPr lvl="1" marL="625475" indent="-275590">
              <a:lnSpc>
                <a:spcPct val="100000"/>
              </a:lnSpc>
              <a:spcBef>
                <a:spcPts val="96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60">
                <a:latin typeface="Arial"/>
                <a:cs typeface="Arial"/>
              </a:rPr>
              <a:t>Data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is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represented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with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a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box</a:t>
            </a:r>
            <a:endParaRPr sz="2000">
              <a:latin typeface="Arial"/>
              <a:cs typeface="Arial"/>
            </a:endParaRPr>
          </a:p>
          <a:p>
            <a:pPr lvl="1" marL="625475" marR="464184" indent="-274955">
              <a:lnSpc>
                <a:spcPct val="120100"/>
              </a:lnSpc>
              <a:spcBef>
                <a:spcPts val="475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95">
                <a:latin typeface="Arial"/>
                <a:cs typeface="Arial"/>
              </a:rPr>
              <a:t>The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ends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box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are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at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first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third  </a:t>
            </a:r>
            <a:r>
              <a:rPr dirty="0" sz="2000" spc="-45">
                <a:latin typeface="Arial"/>
                <a:cs typeface="Arial"/>
              </a:rPr>
              <a:t>quartiles,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i.e.,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height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box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is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140">
                <a:latin typeface="Arial"/>
                <a:cs typeface="Arial"/>
              </a:rPr>
              <a:t>IQR</a:t>
            </a:r>
            <a:endParaRPr sz="2000">
              <a:latin typeface="Arial"/>
              <a:cs typeface="Arial"/>
            </a:endParaRPr>
          </a:p>
          <a:p>
            <a:pPr lvl="1" marL="625475" indent="-275590">
              <a:lnSpc>
                <a:spcPct val="100000"/>
              </a:lnSpc>
              <a:spcBef>
                <a:spcPts val="96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95">
                <a:latin typeface="Arial"/>
                <a:cs typeface="Arial"/>
              </a:rPr>
              <a:t>The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median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is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marked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by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a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line</a:t>
            </a:r>
            <a:r>
              <a:rPr dirty="0" sz="2000" spc="-180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within</a:t>
            </a:r>
            <a:r>
              <a:rPr dirty="0" sz="2000" spc="-18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box</a:t>
            </a:r>
            <a:endParaRPr sz="2000">
              <a:latin typeface="Arial"/>
              <a:cs typeface="Arial"/>
            </a:endParaRPr>
          </a:p>
          <a:p>
            <a:pPr lvl="1" marL="625475" marR="5080" indent="-274955">
              <a:lnSpc>
                <a:spcPct val="120000"/>
              </a:lnSpc>
              <a:spcBef>
                <a:spcPts val="48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65" b="1">
                <a:solidFill>
                  <a:srgbClr val="FF0000"/>
                </a:solidFill>
                <a:latin typeface="Trebuchet MS"/>
                <a:cs typeface="Trebuchet MS"/>
              </a:rPr>
              <a:t>Whiskers</a:t>
            </a:r>
            <a:r>
              <a:rPr dirty="0" sz="2000" spc="-65">
                <a:latin typeface="Arial"/>
                <a:cs typeface="Arial"/>
              </a:rPr>
              <a:t>: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two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lines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outside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box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extended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to  </a:t>
            </a:r>
            <a:r>
              <a:rPr dirty="0" sz="2000" spc="-20">
                <a:latin typeface="Arial"/>
                <a:cs typeface="Arial"/>
              </a:rPr>
              <a:t>Minimum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31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Maximum</a:t>
            </a:r>
            <a:endParaRPr sz="2000">
              <a:latin typeface="Arial"/>
              <a:cs typeface="Arial"/>
            </a:endParaRPr>
          </a:p>
          <a:p>
            <a:pPr lvl="1" marL="625475" marR="646430" indent="-274955">
              <a:lnSpc>
                <a:spcPct val="120000"/>
              </a:lnSpc>
              <a:spcBef>
                <a:spcPts val="484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80" b="1">
                <a:solidFill>
                  <a:srgbClr val="FF0000"/>
                </a:solidFill>
                <a:latin typeface="Trebuchet MS"/>
                <a:cs typeface="Trebuchet MS"/>
              </a:rPr>
              <a:t>Outliers:</a:t>
            </a:r>
            <a:r>
              <a:rPr dirty="0" sz="2000" spc="-210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latin typeface="Arial"/>
                <a:cs typeface="Arial"/>
              </a:rPr>
              <a:t>points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beyond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a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specified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outlier  </a:t>
            </a:r>
            <a:r>
              <a:rPr dirty="0" sz="2000" spc="-40">
                <a:latin typeface="Arial"/>
                <a:cs typeface="Arial"/>
              </a:rPr>
              <a:t>threshold, </a:t>
            </a:r>
            <a:r>
              <a:rPr dirty="0" sz="2000">
                <a:latin typeface="Arial"/>
                <a:cs typeface="Arial"/>
              </a:rPr>
              <a:t>plotted</a:t>
            </a:r>
            <a:r>
              <a:rPr dirty="0" sz="2000" spc="-30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individually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10555" y="114300"/>
            <a:ext cx="3933443" cy="140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5135880"/>
            </a:xfrm>
            <a:custGeom>
              <a:avLst/>
              <a:gdLst/>
              <a:ahLst/>
              <a:cxnLst/>
              <a:rect l="l" t="t" r="r" b="b"/>
              <a:pathLst>
                <a:path w="9144000" h="5135880">
                  <a:moveTo>
                    <a:pt x="9144000" y="0"/>
                  </a:moveTo>
                  <a:lnTo>
                    <a:pt x="0" y="0"/>
                  </a:lnTo>
                  <a:lnTo>
                    <a:pt x="0" y="5135880"/>
                  </a:lnTo>
                  <a:lnTo>
                    <a:pt x="9144000" y="513588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105400"/>
              <a:ext cx="9144000" cy="1127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5128259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9144000" y="4571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347" y="2261616"/>
              <a:ext cx="6478524" cy="13152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236" y="1828545"/>
            <a:ext cx="6630034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2105" algn="l"/>
              </a:tabLst>
            </a:pPr>
            <a:r>
              <a:rPr dirty="0" sz="2550" spc="-665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3200" spc="-75">
                <a:latin typeface="Arial"/>
                <a:cs typeface="Arial"/>
              </a:rPr>
              <a:t>Methods</a:t>
            </a:r>
            <a:r>
              <a:rPr dirty="0" sz="3200" spc="-265">
                <a:latin typeface="Arial"/>
                <a:cs typeface="Arial"/>
              </a:rPr>
              <a:t> </a:t>
            </a:r>
            <a:r>
              <a:rPr dirty="0" sz="3200" spc="20">
                <a:latin typeface="Arial"/>
                <a:cs typeface="Arial"/>
              </a:rPr>
              <a:t>for</a:t>
            </a:r>
            <a:r>
              <a:rPr dirty="0" sz="3200" spc="-260">
                <a:latin typeface="Arial"/>
                <a:cs typeface="Arial"/>
              </a:rPr>
              <a:t> </a:t>
            </a:r>
            <a:r>
              <a:rPr dirty="0" sz="3200" spc="-114">
                <a:latin typeface="Arial"/>
                <a:cs typeface="Arial"/>
              </a:rPr>
              <a:t>visual</a:t>
            </a:r>
            <a:r>
              <a:rPr dirty="0" sz="3200" spc="-275">
                <a:latin typeface="Arial"/>
                <a:cs typeface="Arial"/>
              </a:rPr>
              <a:t> </a:t>
            </a:r>
            <a:r>
              <a:rPr dirty="0" sz="3200" spc="-75">
                <a:latin typeface="Arial"/>
                <a:cs typeface="Arial"/>
              </a:rPr>
              <a:t>inspection</a:t>
            </a:r>
            <a:r>
              <a:rPr dirty="0" sz="3200" spc="-280">
                <a:latin typeface="Arial"/>
                <a:cs typeface="Arial"/>
              </a:rPr>
              <a:t> </a:t>
            </a:r>
            <a:r>
              <a:rPr dirty="0" sz="3200" spc="25">
                <a:latin typeface="Arial"/>
                <a:cs typeface="Arial"/>
              </a:rPr>
              <a:t>of</a:t>
            </a:r>
            <a:r>
              <a:rPr dirty="0" sz="3200" spc="-260">
                <a:latin typeface="Arial"/>
                <a:cs typeface="Arial"/>
              </a:rPr>
              <a:t> </a:t>
            </a:r>
            <a:r>
              <a:rPr dirty="0" sz="3200" spc="-60">
                <a:latin typeface="Arial"/>
                <a:cs typeface="Arial"/>
              </a:rPr>
              <a:t>data: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0844" y="2805963"/>
            <a:ext cx="3863975" cy="156273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775"/>
              </a:spcBef>
              <a:buClr>
                <a:srgbClr val="5FB5CC"/>
              </a:buClr>
              <a:buSzPct val="89285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dirty="0" sz="2800" spc="-60">
                <a:latin typeface="Arial"/>
                <a:cs typeface="Arial"/>
              </a:rPr>
              <a:t>Quantile</a:t>
            </a:r>
            <a:r>
              <a:rPr dirty="0" sz="2800" spc="-200">
                <a:latin typeface="Arial"/>
                <a:cs typeface="Arial"/>
              </a:rPr>
              <a:t> </a:t>
            </a:r>
            <a:r>
              <a:rPr dirty="0" sz="2800" spc="15">
                <a:latin typeface="Arial"/>
                <a:cs typeface="Arial"/>
              </a:rPr>
              <a:t>plot</a:t>
            </a:r>
            <a:endParaRPr sz="28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675"/>
              </a:spcBef>
              <a:buClr>
                <a:srgbClr val="5FB5CC"/>
              </a:buClr>
              <a:buSzPct val="89285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dirty="0" sz="2800" spc="-50">
                <a:latin typeface="Arial"/>
                <a:cs typeface="Arial"/>
              </a:rPr>
              <a:t>Quantile- </a:t>
            </a:r>
            <a:r>
              <a:rPr dirty="0" sz="2800" spc="-60">
                <a:latin typeface="Arial"/>
                <a:cs typeface="Arial"/>
              </a:rPr>
              <a:t>Quantile</a:t>
            </a:r>
            <a:r>
              <a:rPr dirty="0" sz="2800" spc="-490">
                <a:latin typeface="Arial"/>
                <a:cs typeface="Arial"/>
              </a:rPr>
              <a:t> </a:t>
            </a:r>
            <a:r>
              <a:rPr dirty="0" sz="2800" spc="15">
                <a:latin typeface="Arial"/>
                <a:cs typeface="Arial"/>
              </a:rPr>
              <a:t>plot</a:t>
            </a:r>
            <a:endParaRPr sz="28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670"/>
              </a:spcBef>
              <a:buClr>
                <a:srgbClr val="5FB5CC"/>
              </a:buClr>
              <a:buSzPct val="89285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dirty="0" sz="2800" spc="-70">
                <a:latin typeface="Arial"/>
                <a:cs typeface="Arial"/>
              </a:rPr>
              <a:t>Histogram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0844" y="5453278"/>
            <a:ext cx="22225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95"/>
              </a:spcBef>
              <a:buClr>
                <a:srgbClr val="5FB5CC"/>
              </a:buClr>
              <a:buSzPct val="89285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dirty="0" sz="2800" spc="-70">
                <a:latin typeface="Arial"/>
                <a:cs typeface="Arial"/>
              </a:rPr>
              <a:t>Scatter</a:t>
            </a:r>
            <a:r>
              <a:rPr dirty="0" sz="2800" spc="-260">
                <a:latin typeface="Arial"/>
                <a:cs typeface="Arial"/>
              </a:rPr>
              <a:t> </a:t>
            </a:r>
            <a:r>
              <a:rPr dirty="0" sz="2800" spc="-35">
                <a:latin typeface="Arial"/>
                <a:cs typeface="Arial"/>
              </a:rPr>
              <a:t>Plot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63440" y="2839211"/>
            <a:ext cx="609600" cy="1600200"/>
          </a:xfrm>
          <a:custGeom>
            <a:avLst/>
            <a:gdLst/>
            <a:ahLst/>
            <a:cxnLst/>
            <a:rect l="l" t="t" r="r" b="b"/>
            <a:pathLst>
              <a:path w="609600" h="1600200">
                <a:moveTo>
                  <a:pt x="0" y="0"/>
                </a:moveTo>
                <a:lnTo>
                  <a:pt x="69868" y="1341"/>
                </a:lnTo>
                <a:lnTo>
                  <a:pt x="134016" y="5161"/>
                </a:lnTo>
                <a:lnTo>
                  <a:pt x="190611" y="11156"/>
                </a:lnTo>
                <a:lnTo>
                  <a:pt x="237819" y="19022"/>
                </a:lnTo>
                <a:lnTo>
                  <a:pt x="296746" y="39148"/>
                </a:lnTo>
                <a:lnTo>
                  <a:pt x="304800" y="50800"/>
                </a:lnTo>
                <a:lnTo>
                  <a:pt x="304800" y="749300"/>
                </a:lnTo>
                <a:lnTo>
                  <a:pt x="312853" y="760951"/>
                </a:lnTo>
                <a:lnTo>
                  <a:pt x="371780" y="781077"/>
                </a:lnTo>
                <a:lnTo>
                  <a:pt x="418988" y="788943"/>
                </a:lnTo>
                <a:lnTo>
                  <a:pt x="475583" y="794938"/>
                </a:lnTo>
                <a:lnTo>
                  <a:pt x="539731" y="798758"/>
                </a:lnTo>
                <a:lnTo>
                  <a:pt x="609600" y="800100"/>
                </a:lnTo>
                <a:lnTo>
                  <a:pt x="539731" y="801441"/>
                </a:lnTo>
                <a:lnTo>
                  <a:pt x="475583" y="805261"/>
                </a:lnTo>
                <a:lnTo>
                  <a:pt x="418988" y="811256"/>
                </a:lnTo>
                <a:lnTo>
                  <a:pt x="371780" y="819122"/>
                </a:lnTo>
                <a:lnTo>
                  <a:pt x="312853" y="839248"/>
                </a:lnTo>
                <a:lnTo>
                  <a:pt x="304800" y="850900"/>
                </a:lnTo>
                <a:lnTo>
                  <a:pt x="304800" y="1549400"/>
                </a:lnTo>
                <a:lnTo>
                  <a:pt x="296746" y="1561051"/>
                </a:lnTo>
                <a:lnTo>
                  <a:pt x="237819" y="1581177"/>
                </a:lnTo>
                <a:lnTo>
                  <a:pt x="190611" y="1589043"/>
                </a:lnTo>
                <a:lnTo>
                  <a:pt x="134016" y="1595038"/>
                </a:lnTo>
                <a:lnTo>
                  <a:pt x="69868" y="1598858"/>
                </a:lnTo>
                <a:lnTo>
                  <a:pt x="0" y="1600200"/>
                </a:lnTo>
              </a:path>
            </a:pathLst>
          </a:custGeom>
          <a:ln w="6096">
            <a:solidFill>
              <a:srgbClr val="EFA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459729" y="3334639"/>
            <a:ext cx="23856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70" b="1">
                <a:solidFill>
                  <a:srgbClr val="FF0000"/>
                </a:solidFill>
                <a:latin typeface="Trebuchet MS"/>
                <a:cs typeface="Trebuchet MS"/>
              </a:rPr>
              <a:t>Univariate </a:t>
            </a:r>
            <a:r>
              <a:rPr dirty="0" sz="1800" spc="-65" b="1">
                <a:solidFill>
                  <a:srgbClr val="FF0000"/>
                </a:solidFill>
                <a:latin typeface="Trebuchet MS"/>
                <a:cs typeface="Trebuchet MS"/>
              </a:rPr>
              <a:t>distribution  </a:t>
            </a:r>
            <a:r>
              <a:rPr dirty="0" sz="1800" spc="-30" b="1">
                <a:solidFill>
                  <a:srgbClr val="FF0000"/>
                </a:solidFill>
                <a:latin typeface="Trebuchet MS"/>
                <a:cs typeface="Trebuchet MS"/>
              </a:rPr>
              <a:t>(Data </a:t>
            </a:r>
            <a:r>
              <a:rPr dirty="0" sz="1800" spc="-85" b="1">
                <a:solidFill>
                  <a:srgbClr val="FF0000"/>
                </a:solidFill>
                <a:latin typeface="Trebuchet MS"/>
                <a:cs typeface="Trebuchet MS"/>
              </a:rPr>
              <a:t>for </a:t>
            </a:r>
            <a:r>
              <a:rPr dirty="0" sz="1800" spc="-70" b="1">
                <a:solidFill>
                  <a:srgbClr val="FF0000"/>
                </a:solidFill>
                <a:latin typeface="Trebuchet MS"/>
                <a:cs typeface="Trebuchet MS"/>
              </a:rPr>
              <a:t>one</a:t>
            </a:r>
            <a:r>
              <a:rPr dirty="0" sz="1800" spc="-409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1800" spc="-85" b="1">
                <a:solidFill>
                  <a:srgbClr val="FF0000"/>
                </a:solidFill>
                <a:latin typeface="Trebuchet MS"/>
                <a:cs typeface="Trebuchet MS"/>
              </a:rPr>
              <a:t>attribute).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58915" y="5334380"/>
            <a:ext cx="260477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65" b="1">
                <a:solidFill>
                  <a:srgbClr val="001F5F"/>
                </a:solidFill>
                <a:latin typeface="Trebuchet MS"/>
                <a:cs typeface="Trebuchet MS"/>
              </a:rPr>
              <a:t>Bivariate distribution  </a:t>
            </a:r>
            <a:r>
              <a:rPr dirty="0" sz="1800" spc="-55" b="1">
                <a:solidFill>
                  <a:srgbClr val="001F5F"/>
                </a:solidFill>
                <a:latin typeface="Trebuchet MS"/>
                <a:cs typeface="Trebuchet MS"/>
              </a:rPr>
              <a:t>(Involving </a:t>
            </a:r>
            <a:r>
              <a:rPr dirty="0" sz="1800" spc="-45" b="1">
                <a:solidFill>
                  <a:srgbClr val="001F5F"/>
                </a:solidFill>
                <a:latin typeface="Trebuchet MS"/>
                <a:cs typeface="Trebuchet MS"/>
              </a:rPr>
              <a:t>two</a:t>
            </a:r>
            <a:r>
              <a:rPr dirty="0" sz="1800" spc="-265" b="1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dirty="0" sz="1800" spc="-75" b="1">
                <a:solidFill>
                  <a:srgbClr val="001F5F"/>
                </a:solidFill>
                <a:latin typeface="Trebuchet MS"/>
                <a:cs typeface="Trebuchet MS"/>
              </a:rPr>
              <a:t>attributes).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33800" y="5587110"/>
            <a:ext cx="1835150" cy="103505"/>
          </a:xfrm>
          <a:custGeom>
            <a:avLst/>
            <a:gdLst/>
            <a:ahLst/>
            <a:cxnLst/>
            <a:rect l="l" t="t" r="r" b="b"/>
            <a:pathLst>
              <a:path w="1835150" h="103504">
                <a:moveTo>
                  <a:pt x="88646" y="0"/>
                </a:moveTo>
                <a:lnTo>
                  <a:pt x="6510" y="47890"/>
                </a:lnTo>
                <a:lnTo>
                  <a:pt x="6223" y="48183"/>
                </a:lnTo>
                <a:lnTo>
                  <a:pt x="6223" y="55194"/>
                </a:lnTo>
                <a:lnTo>
                  <a:pt x="6508" y="55485"/>
                </a:lnTo>
                <a:lnTo>
                  <a:pt x="88646" y="103390"/>
                </a:lnTo>
                <a:lnTo>
                  <a:pt x="92455" y="102361"/>
                </a:lnTo>
                <a:lnTo>
                  <a:pt x="96012" y="96304"/>
                </a:lnTo>
                <a:lnTo>
                  <a:pt x="94996" y="92417"/>
                </a:lnTo>
                <a:lnTo>
                  <a:pt x="34563" y="57175"/>
                </a:lnTo>
                <a:lnTo>
                  <a:pt x="15748" y="57175"/>
                </a:lnTo>
                <a:lnTo>
                  <a:pt x="15748" y="46202"/>
                </a:lnTo>
                <a:lnTo>
                  <a:pt x="34563" y="46202"/>
                </a:lnTo>
                <a:lnTo>
                  <a:pt x="94996" y="10960"/>
                </a:lnTo>
                <a:lnTo>
                  <a:pt x="96012" y="7073"/>
                </a:lnTo>
                <a:lnTo>
                  <a:pt x="92455" y="1003"/>
                </a:lnTo>
                <a:lnTo>
                  <a:pt x="88646" y="0"/>
                </a:lnTo>
                <a:close/>
              </a:path>
              <a:path w="1835150" h="103504">
                <a:moveTo>
                  <a:pt x="6508" y="55485"/>
                </a:moveTo>
                <a:lnTo>
                  <a:pt x="9016" y="58038"/>
                </a:lnTo>
                <a:lnTo>
                  <a:pt x="10887" y="58038"/>
                </a:lnTo>
                <a:lnTo>
                  <a:pt x="6508" y="55485"/>
                </a:lnTo>
                <a:close/>
              </a:path>
              <a:path w="1835150" h="103504">
                <a:moveTo>
                  <a:pt x="1832355" y="45338"/>
                </a:moveTo>
                <a:lnTo>
                  <a:pt x="36044" y="45338"/>
                </a:lnTo>
                <a:lnTo>
                  <a:pt x="25155" y="51688"/>
                </a:lnTo>
                <a:lnTo>
                  <a:pt x="36044" y="58038"/>
                </a:lnTo>
                <a:lnTo>
                  <a:pt x="1832355" y="58038"/>
                </a:lnTo>
                <a:lnTo>
                  <a:pt x="1835150" y="55194"/>
                </a:lnTo>
                <a:lnTo>
                  <a:pt x="1835150" y="48183"/>
                </a:lnTo>
                <a:lnTo>
                  <a:pt x="1832355" y="45338"/>
                </a:lnTo>
                <a:close/>
              </a:path>
              <a:path w="1835150" h="103504">
                <a:moveTo>
                  <a:pt x="15748" y="46202"/>
                </a:moveTo>
                <a:lnTo>
                  <a:pt x="15748" y="57175"/>
                </a:lnTo>
                <a:lnTo>
                  <a:pt x="25155" y="51688"/>
                </a:lnTo>
                <a:lnTo>
                  <a:pt x="15748" y="46202"/>
                </a:lnTo>
                <a:close/>
              </a:path>
              <a:path w="1835150" h="103504">
                <a:moveTo>
                  <a:pt x="25155" y="51688"/>
                </a:moveTo>
                <a:lnTo>
                  <a:pt x="15748" y="57175"/>
                </a:lnTo>
                <a:lnTo>
                  <a:pt x="34563" y="57175"/>
                </a:lnTo>
                <a:lnTo>
                  <a:pt x="25155" y="51688"/>
                </a:lnTo>
                <a:close/>
              </a:path>
              <a:path w="1835150" h="103504">
                <a:moveTo>
                  <a:pt x="6510" y="47890"/>
                </a:moveTo>
                <a:lnTo>
                  <a:pt x="0" y="51688"/>
                </a:lnTo>
                <a:lnTo>
                  <a:pt x="6508" y="55485"/>
                </a:lnTo>
                <a:lnTo>
                  <a:pt x="6223" y="55194"/>
                </a:lnTo>
                <a:lnTo>
                  <a:pt x="6223" y="48183"/>
                </a:lnTo>
                <a:lnTo>
                  <a:pt x="6510" y="47890"/>
                </a:lnTo>
                <a:close/>
              </a:path>
              <a:path w="1835150" h="103504">
                <a:moveTo>
                  <a:pt x="34563" y="46202"/>
                </a:moveTo>
                <a:lnTo>
                  <a:pt x="15748" y="46202"/>
                </a:lnTo>
                <a:lnTo>
                  <a:pt x="25155" y="51688"/>
                </a:lnTo>
                <a:lnTo>
                  <a:pt x="34563" y="46202"/>
                </a:lnTo>
                <a:close/>
              </a:path>
              <a:path w="1835150" h="103504">
                <a:moveTo>
                  <a:pt x="10884" y="45338"/>
                </a:moveTo>
                <a:lnTo>
                  <a:pt x="9016" y="45338"/>
                </a:lnTo>
                <a:lnTo>
                  <a:pt x="6510" y="47890"/>
                </a:lnTo>
                <a:lnTo>
                  <a:pt x="10884" y="45338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9976" y="565404"/>
            <a:ext cx="3805428" cy="419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674111" y="6555435"/>
            <a:ext cx="26358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Tahoma"/>
                <a:cs typeface="Tahoma"/>
              </a:rPr>
              <a:t>Data Mining: Concepts and</a:t>
            </a:r>
            <a:r>
              <a:rPr dirty="0" sz="1200" spc="5">
                <a:latin typeface="Tahoma"/>
                <a:cs typeface="Tahoma"/>
              </a:rPr>
              <a:t> </a:t>
            </a:r>
            <a:r>
              <a:rPr dirty="0" sz="1200" spc="-15">
                <a:latin typeface="Tahoma"/>
                <a:cs typeface="Tahoma"/>
              </a:rPr>
              <a:t>Techniques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5836" y="1546605"/>
            <a:ext cx="36283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2105" algn="l"/>
              </a:tabLst>
            </a:pPr>
            <a:r>
              <a:rPr dirty="0" sz="1900" spc="-484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pc="-70">
                <a:latin typeface="Arial"/>
                <a:cs typeface="Arial"/>
              </a:rPr>
              <a:t>Plots </a:t>
            </a:r>
            <a:r>
              <a:rPr dirty="0" spc="-45">
                <a:solidFill>
                  <a:srgbClr val="168AB9"/>
                </a:solidFill>
                <a:latin typeface="Arial"/>
                <a:cs typeface="Arial"/>
              </a:rPr>
              <a:t>quantile</a:t>
            </a:r>
            <a:r>
              <a:rPr dirty="0" spc="-335">
                <a:solidFill>
                  <a:srgbClr val="168AB9"/>
                </a:solidFill>
                <a:latin typeface="Arial"/>
                <a:cs typeface="Arial"/>
              </a:rPr>
              <a:t> </a:t>
            </a:r>
            <a:r>
              <a:rPr dirty="0" spc="-10">
                <a:latin typeface="Arial"/>
                <a:cs typeface="Arial"/>
              </a:rPr>
              <a:t>information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1463" y="1948637"/>
            <a:ext cx="7740015" cy="105029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algn="just" marL="299720" marR="17780" indent="-274955">
              <a:lnSpc>
                <a:spcPct val="90100"/>
              </a:lnSpc>
              <a:spcBef>
                <a:spcPts val="385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300355" algn="l"/>
              </a:tabLst>
            </a:pPr>
            <a:r>
              <a:rPr dirty="0" sz="2400" spc="-105">
                <a:latin typeface="Arial"/>
                <a:cs typeface="Arial"/>
              </a:rPr>
              <a:t>For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160">
                <a:latin typeface="Arial"/>
                <a:cs typeface="Arial"/>
              </a:rPr>
              <a:t>a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data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-65" i="1">
                <a:latin typeface="Arial"/>
                <a:cs typeface="Arial"/>
              </a:rPr>
              <a:t>x</a:t>
            </a:r>
            <a:r>
              <a:rPr dirty="0" baseline="-20833" sz="2400" spc="-97" i="1">
                <a:latin typeface="Arial"/>
                <a:cs typeface="Arial"/>
              </a:rPr>
              <a:t>i</a:t>
            </a:r>
            <a:r>
              <a:rPr dirty="0" baseline="-20833" sz="2400" spc="22" i="1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data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sorted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in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increasing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order,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35" i="1">
                <a:latin typeface="Arial"/>
                <a:cs typeface="Arial"/>
              </a:rPr>
              <a:t>f</a:t>
            </a:r>
            <a:r>
              <a:rPr dirty="0" baseline="-20833" sz="2400" spc="52" i="1">
                <a:latin typeface="Arial"/>
                <a:cs typeface="Arial"/>
              </a:rPr>
              <a:t>i</a:t>
            </a:r>
            <a:r>
              <a:rPr dirty="0" baseline="-20833" sz="2400" spc="22" i="1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indicates</a:t>
            </a:r>
            <a:r>
              <a:rPr dirty="0" sz="2400" spc="-15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that  </a:t>
            </a:r>
            <a:r>
              <a:rPr dirty="0" sz="2400" spc="-50">
                <a:latin typeface="Arial"/>
                <a:cs typeface="Arial"/>
              </a:rPr>
              <a:t>approximately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160">
                <a:latin typeface="Arial"/>
                <a:cs typeface="Arial"/>
              </a:rPr>
              <a:t>100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45" i="1">
                <a:latin typeface="Arial"/>
                <a:cs typeface="Arial"/>
              </a:rPr>
              <a:t>f</a:t>
            </a:r>
            <a:r>
              <a:rPr dirty="0" baseline="-20833" sz="2400" spc="-67" i="1">
                <a:latin typeface="Arial"/>
                <a:cs typeface="Arial"/>
              </a:rPr>
              <a:t>i</a:t>
            </a:r>
            <a:r>
              <a:rPr dirty="0" sz="2400" spc="-45">
                <a:latin typeface="Arial"/>
                <a:cs typeface="Arial"/>
              </a:rPr>
              <a:t>%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of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the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data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100">
                <a:latin typeface="Arial"/>
                <a:cs typeface="Arial"/>
              </a:rPr>
              <a:t>are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below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or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90">
                <a:latin typeface="Arial"/>
                <a:cs typeface="Arial"/>
              </a:rPr>
              <a:t>equal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to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the  </a:t>
            </a:r>
            <a:r>
              <a:rPr dirty="0" sz="2400" spc="-95">
                <a:latin typeface="Arial"/>
                <a:cs typeface="Arial"/>
              </a:rPr>
              <a:t>value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55" i="1">
                <a:latin typeface="Arial"/>
                <a:cs typeface="Arial"/>
              </a:rPr>
              <a:t>x</a:t>
            </a:r>
            <a:r>
              <a:rPr dirty="0" baseline="-20833" sz="2400" spc="-82" i="1">
                <a:latin typeface="Arial"/>
                <a:cs typeface="Arial"/>
              </a:rPr>
              <a:t>i.</a:t>
            </a:r>
            <a:endParaRPr baseline="-20833"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95400" y="3767327"/>
            <a:ext cx="5867400" cy="3090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9976" y="565404"/>
            <a:ext cx="7644383" cy="505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674111" y="6555435"/>
            <a:ext cx="26358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Tahoma"/>
                <a:cs typeface="Tahoma"/>
              </a:rPr>
              <a:t>Data Mining: Concepts and</a:t>
            </a:r>
            <a:r>
              <a:rPr dirty="0" sz="1200" spc="5">
                <a:latin typeface="Tahoma"/>
                <a:cs typeface="Tahoma"/>
              </a:rPr>
              <a:t> </a:t>
            </a:r>
            <a:r>
              <a:rPr dirty="0" sz="1200" spc="-15">
                <a:latin typeface="Tahoma"/>
                <a:cs typeface="Tahoma"/>
              </a:rPr>
              <a:t>Techniques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5836" y="1583182"/>
            <a:ext cx="8096250" cy="14890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32740" marR="5080" indent="-320040">
              <a:lnSpc>
                <a:spcPct val="100000"/>
              </a:lnSpc>
              <a:spcBef>
                <a:spcPts val="100"/>
              </a:spcBef>
              <a:buClr>
                <a:srgbClr val="EFAC00"/>
              </a:buClr>
              <a:buSzPct val="79166"/>
              <a:buChar char=""/>
              <a:tabLst>
                <a:tab pos="332105" algn="l"/>
                <a:tab pos="332740" algn="l"/>
              </a:tabLst>
            </a:pPr>
            <a:r>
              <a:rPr dirty="0" spc="-130">
                <a:latin typeface="Arial"/>
                <a:cs typeface="Arial"/>
              </a:rPr>
              <a:t>Graphs</a:t>
            </a:r>
            <a:r>
              <a:rPr dirty="0" spc="-195">
                <a:latin typeface="Arial"/>
                <a:cs typeface="Arial"/>
              </a:rPr>
              <a:t> </a:t>
            </a:r>
            <a:r>
              <a:rPr dirty="0" spc="-20">
                <a:latin typeface="Arial"/>
                <a:cs typeface="Arial"/>
              </a:rPr>
              <a:t>the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65">
                <a:latin typeface="Arial"/>
                <a:cs typeface="Arial"/>
              </a:rPr>
              <a:t>quantiles</a:t>
            </a:r>
            <a:r>
              <a:rPr dirty="0" spc="-145">
                <a:latin typeface="Arial"/>
                <a:cs typeface="Arial"/>
              </a:rPr>
              <a:t> </a:t>
            </a:r>
            <a:r>
              <a:rPr dirty="0" spc="15">
                <a:latin typeface="Arial"/>
                <a:cs typeface="Arial"/>
              </a:rPr>
              <a:t>of</a:t>
            </a:r>
            <a:r>
              <a:rPr dirty="0" spc="-200">
                <a:latin typeface="Arial"/>
                <a:cs typeface="Arial"/>
              </a:rPr>
              <a:t> </a:t>
            </a:r>
            <a:r>
              <a:rPr dirty="0" spc="-95">
                <a:latin typeface="Arial"/>
                <a:cs typeface="Arial"/>
              </a:rPr>
              <a:t>one</a:t>
            </a:r>
            <a:r>
              <a:rPr dirty="0" spc="-180">
                <a:latin typeface="Arial"/>
                <a:cs typeface="Arial"/>
              </a:rPr>
              <a:t> </a:t>
            </a:r>
            <a:r>
              <a:rPr dirty="0" spc="-55">
                <a:latin typeface="Arial"/>
                <a:cs typeface="Arial"/>
              </a:rPr>
              <a:t>univariate</a:t>
            </a:r>
            <a:r>
              <a:rPr dirty="0" spc="-155">
                <a:latin typeface="Arial"/>
                <a:cs typeface="Arial"/>
              </a:rPr>
              <a:t> </a:t>
            </a:r>
            <a:r>
              <a:rPr dirty="0" spc="-20">
                <a:latin typeface="Arial"/>
                <a:cs typeface="Arial"/>
              </a:rPr>
              <a:t>distribution</a:t>
            </a:r>
            <a:r>
              <a:rPr dirty="0" spc="-150">
                <a:latin typeface="Arial"/>
                <a:cs typeface="Arial"/>
              </a:rPr>
              <a:t> </a:t>
            </a:r>
            <a:r>
              <a:rPr dirty="0" spc="-75">
                <a:latin typeface="Arial"/>
                <a:cs typeface="Arial"/>
              </a:rPr>
              <a:t>against</a:t>
            </a:r>
            <a:r>
              <a:rPr dirty="0" spc="-180">
                <a:latin typeface="Arial"/>
                <a:cs typeface="Arial"/>
              </a:rPr>
              <a:t> </a:t>
            </a:r>
            <a:r>
              <a:rPr dirty="0" spc="-20">
                <a:latin typeface="Arial"/>
                <a:cs typeface="Arial"/>
              </a:rPr>
              <a:t>the  </a:t>
            </a:r>
            <a:r>
              <a:rPr dirty="0" spc="-75">
                <a:latin typeface="Arial"/>
                <a:cs typeface="Arial"/>
              </a:rPr>
              <a:t>corresponding </a:t>
            </a:r>
            <a:r>
              <a:rPr dirty="0" spc="-70">
                <a:latin typeface="Arial"/>
                <a:cs typeface="Arial"/>
              </a:rPr>
              <a:t>quantiles </a:t>
            </a:r>
            <a:r>
              <a:rPr dirty="0" spc="15">
                <a:latin typeface="Arial"/>
                <a:cs typeface="Arial"/>
              </a:rPr>
              <a:t>of</a:t>
            </a:r>
            <a:r>
              <a:rPr dirty="0" spc="-425">
                <a:latin typeface="Arial"/>
                <a:cs typeface="Arial"/>
              </a:rPr>
              <a:t> </a:t>
            </a:r>
            <a:r>
              <a:rPr dirty="0" spc="-50">
                <a:latin typeface="Arial"/>
                <a:cs typeface="Arial"/>
              </a:rPr>
              <a:t>another</a:t>
            </a:r>
          </a:p>
          <a:p>
            <a:pPr marL="332740" marR="187325" indent="-320040">
              <a:lnSpc>
                <a:spcPct val="100000"/>
              </a:lnSpc>
              <a:buClr>
                <a:srgbClr val="EFAC00"/>
              </a:buClr>
              <a:buSzPct val="79166"/>
              <a:buChar char=""/>
              <a:tabLst>
                <a:tab pos="332105" algn="l"/>
                <a:tab pos="332740" algn="l"/>
              </a:tabLst>
            </a:pPr>
            <a:r>
              <a:rPr dirty="0" spc="-65">
                <a:latin typeface="Arial"/>
                <a:cs typeface="Arial"/>
              </a:rPr>
              <a:t>Allows</a:t>
            </a:r>
            <a:r>
              <a:rPr dirty="0" spc="-165">
                <a:latin typeface="Arial"/>
                <a:cs typeface="Arial"/>
              </a:rPr>
              <a:t> </a:t>
            </a:r>
            <a:r>
              <a:rPr dirty="0" spc="-20">
                <a:latin typeface="Arial"/>
                <a:cs typeface="Arial"/>
              </a:rPr>
              <a:t>the</a:t>
            </a:r>
            <a:r>
              <a:rPr dirty="0" spc="-180">
                <a:latin typeface="Arial"/>
                <a:cs typeface="Arial"/>
              </a:rPr>
              <a:t> </a:t>
            </a:r>
            <a:r>
              <a:rPr dirty="0" spc="-120">
                <a:latin typeface="Arial"/>
                <a:cs typeface="Arial"/>
              </a:rPr>
              <a:t>user</a:t>
            </a:r>
            <a:r>
              <a:rPr dirty="0" spc="-195">
                <a:latin typeface="Arial"/>
                <a:cs typeface="Arial"/>
              </a:rPr>
              <a:t> </a:t>
            </a:r>
            <a:r>
              <a:rPr dirty="0" spc="50">
                <a:latin typeface="Arial"/>
                <a:cs typeface="Arial"/>
              </a:rPr>
              <a:t>to</a:t>
            </a:r>
            <a:r>
              <a:rPr dirty="0" spc="-185">
                <a:latin typeface="Arial"/>
                <a:cs typeface="Arial"/>
              </a:rPr>
              <a:t> </a:t>
            </a:r>
            <a:r>
              <a:rPr dirty="0" spc="-65">
                <a:latin typeface="Arial"/>
                <a:cs typeface="Arial"/>
              </a:rPr>
              <a:t>view</a:t>
            </a:r>
            <a:r>
              <a:rPr dirty="0" spc="-175">
                <a:latin typeface="Arial"/>
                <a:cs typeface="Arial"/>
              </a:rPr>
              <a:t> </a:t>
            </a:r>
            <a:r>
              <a:rPr dirty="0" spc="-40">
                <a:latin typeface="Arial"/>
                <a:cs typeface="Arial"/>
              </a:rPr>
              <a:t>whether</a:t>
            </a:r>
            <a:r>
              <a:rPr dirty="0" spc="-165">
                <a:latin typeface="Arial"/>
                <a:cs typeface="Arial"/>
              </a:rPr>
              <a:t> </a:t>
            </a:r>
            <a:r>
              <a:rPr dirty="0" spc="-40">
                <a:latin typeface="Arial"/>
                <a:cs typeface="Arial"/>
              </a:rPr>
              <a:t>there</a:t>
            </a:r>
            <a:r>
              <a:rPr dirty="0" spc="-175">
                <a:latin typeface="Arial"/>
                <a:cs typeface="Arial"/>
              </a:rPr>
              <a:t> </a:t>
            </a:r>
            <a:r>
              <a:rPr dirty="0" spc="-105">
                <a:latin typeface="Arial"/>
                <a:cs typeface="Arial"/>
              </a:rPr>
              <a:t>is</a:t>
            </a:r>
            <a:r>
              <a:rPr dirty="0" spc="-180">
                <a:latin typeface="Arial"/>
                <a:cs typeface="Arial"/>
              </a:rPr>
              <a:t> </a:t>
            </a:r>
            <a:r>
              <a:rPr dirty="0" spc="-160">
                <a:latin typeface="Arial"/>
                <a:cs typeface="Arial"/>
              </a:rPr>
              <a:t>a</a:t>
            </a:r>
            <a:r>
              <a:rPr dirty="0" spc="-195">
                <a:latin typeface="Arial"/>
                <a:cs typeface="Arial"/>
              </a:rPr>
              <a:t> </a:t>
            </a:r>
            <a:r>
              <a:rPr dirty="0" spc="-5">
                <a:latin typeface="Arial"/>
                <a:cs typeface="Arial"/>
              </a:rPr>
              <a:t>shift</a:t>
            </a:r>
            <a:r>
              <a:rPr dirty="0" spc="-175">
                <a:latin typeface="Arial"/>
                <a:cs typeface="Arial"/>
              </a:rPr>
              <a:t> </a:t>
            </a:r>
            <a:r>
              <a:rPr dirty="0" spc="-25">
                <a:latin typeface="Arial"/>
                <a:cs typeface="Arial"/>
              </a:rPr>
              <a:t>in</a:t>
            </a:r>
            <a:r>
              <a:rPr dirty="0" spc="-190">
                <a:latin typeface="Arial"/>
                <a:cs typeface="Arial"/>
              </a:rPr>
              <a:t> </a:t>
            </a:r>
            <a:r>
              <a:rPr dirty="0" spc="-50">
                <a:latin typeface="Arial"/>
                <a:cs typeface="Arial"/>
              </a:rPr>
              <a:t>going</a:t>
            </a:r>
            <a:r>
              <a:rPr dirty="0" spc="-175">
                <a:latin typeface="Arial"/>
                <a:cs typeface="Arial"/>
              </a:rPr>
              <a:t> </a:t>
            </a:r>
            <a:r>
              <a:rPr dirty="0" spc="10">
                <a:latin typeface="Arial"/>
                <a:cs typeface="Arial"/>
              </a:rPr>
              <a:t>from  </a:t>
            </a:r>
            <a:r>
              <a:rPr dirty="0" spc="-95">
                <a:latin typeface="Arial"/>
                <a:cs typeface="Arial"/>
              </a:rPr>
              <a:t>one </a:t>
            </a:r>
            <a:r>
              <a:rPr dirty="0" spc="-20">
                <a:latin typeface="Arial"/>
                <a:cs typeface="Arial"/>
              </a:rPr>
              <a:t>distribution </a:t>
            </a:r>
            <a:r>
              <a:rPr dirty="0" spc="50">
                <a:latin typeface="Arial"/>
                <a:cs typeface="Arial"/>
              </a:rPr>
              <a:t>to</a:t>
            </a:r>
            <a:r>
              <a:rPr dirty="0" spc="-425">
                <a:latin typeface="Arial"/>
                <a:cs typeface="Arial"/>
              </a:rPr>
              <a:t> </a:t>
            </a:r>
            <a:r>
              <a:rPr dirty="0" spc="-65">
                <a:latin typeface="Arial"/>
                <a:cs typeface="Arial"/>
              </a:rPr>
              <a:t>another.</a:t>
            </a:r>
          </a:p>
        </p:txBody>
      </p:sp>
      <p:sp>
        <p:nvSpPr>
          <p:cNvPr id="5" name="object 5"/>
          <p:cNvSpPr/>
          <p:nvPr/>
        </p:nvSpPr>
        <p:spPr>
          <a:xfrm>
            <a:off x="1447800" y="3000754"/>
            <a:ext cx="6172200" cy="385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279" y="277368"/>
            <a:ext cx="5332476" cy="1089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81659" y="1692910"/>
            <a:ext cx="8165465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E66C7C"/>
              </a:buClr>
              <a:buChar char="▪"/>
              <a:tabLst>
                <a:tab pos="241300" algn="l"/>
              </a:tabLst>
            </a:pPr>
            <a:r>
              <a:rPr dirty="0" sz="2800" spc="50">
                <a:latin typeface="Arial"/>
                <a:cs typeface="Arial"/>
              </a:rPr>
              <a:t>It</a:t>
            </a:r>
            <a:r>
              <a:rPr dirty="0" sz="2800" spc="-330">
                <a:latin typeface="Arial"/>
                <a:cs typeface="Arial"/>
              </a:rPr>
              <a:t> </a:t>
            </a:r>
            <a:r>
              <a:rPr dirty="0" sz="2800" spc="-145">
                <a:latin typeface="Arial"/>
                <a:cs typeface="Arial"/>
              </a:rPr>
              <a:t>Consists</a:t>
            </a:r>
            <a:r>
              <a:rPr dirty="0" sz="2800" spc="-195">
                <a:latin typeface="Arial"/>
                <a:cs typeface="Arial"/>
              </a:rPr>
              <a:t> </a:t>
            </a:r>
            <a:r>
              <a:rPr dirty="0" sz="2800" spc="15">
                <a:latin typeface="Arial"/>
                <a:cs typeface="Arial"/>
              </a:rPr>
              <a:t>of</a:t>
            </a:r>
            <a:r>
              <a:rPr dirty="0" sz="2800" spc="-220">
                <a:latin typeface="Arial"/>
                <a:cs typeface="Arial"/>
              </a:rPr>
              <a:t> </a:t>
            </a:r>
            <a:r>
              <a:rPr dirty="0" sz="2800" spc="-190">
                <a:latin typeface="Arial"/>
                <a:cs typeface="Arial"/>
              </a:rPr>
              <a:t>a</a:t>
            </a:r>
            <a:r>
              <a:rPr dirty="0" sz="2800" spc="-210">
                <a:latin typeface="Arial"/>
                <a:cs typeface="Arial"/>
              </a:rPr>
              <a:t> </a:t>
            </a:r>
            <a:r>
              <a:rPr dirty="0" sz="2800" spc="-85">
                <a:latin typeface="Arial"/>
                <a:cs typeface="Arial"/>
              </a:rPr>
              <a:t>set</a:t>
            </a:r>
            <a:r>
              <a:rPr dirty="0" sz="2800" spc="-225">
                <a:latin typeface="Arial"/>
                <a:cs typeface="Arial"/>
              </a:rPr>
              <a:t> </a:t>
            </a:r>
            <a:r>
              <a:rPr dirty="0" sz="2800" spc="15">
                <a:latin typeface="Arial"/>
                <a:cs typeface="Arial"/>
              </a:rPr>
              <a:t>of</a:t>
            </a:r>
            <a:r>
              <a:rPr dirty="0" sz="2800" spc="-225">
                <a:latin typeface="Arial"/>
                <a:cs typeface="Arial"/>
              </a:rPr>
              <a:t> </a:t>
            </a:r>
            <a:r>
              <a:rPr dirty="0" sz="2800" spc="-90">
                <a:latin typeface="Arial"/>
                <a:cs typeface="Arial"/>
              </a:rPr>
              <a:t>rectangles</a:t>
            </a:r>
            <a:r>
              <a:rPr dirty="0" sz="2800" spc="-215">
                <a:latin typeface="Arial"/>
                <a:cs typeface="Arial"/>
              </a:rPr>
              <a:t> </a:t>
            </a:r>
            <a:r>
              <a:rPr dirty="0" sz="2800" spc="25">
                <a:latin typeface="Arial"/>
                <a:cs typeface="Arial"/>
              </a:rPr>
              <a:t>that</a:t>
            </a:r>
            <a:r>
              <a:rPr dirty="0" sz="2800" spc="-204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reflect</a:t>
            </a:r>
            <a:r>
              <a:rPr dirty="0" sz="2800" spc="-225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the</a:t>
            </a:r>
            <a:r>
              <a:rPr dirty="0" sz="2800" spc="-225">
                <a:latin typeface="Arial"/>
                <a:cs typeface="Arial"/>
              </a:rPr>
              <a:t> </a:t>
            </a:r>
            <a:r>
              <a:rPr dirty="0" sz="2800" spc="-90">
                <a:latin typeface="Arial"/>
                <a:cs typeface="Arial"/>
              </a:rPr>
              <a:t>counts  </a:t>
            </a:r>
            <a:r>
              <a:rPr dirty="0" sz="2800" spc="-35">
                <a:latin typeface="Arial"/>
                <a:cs typeface="Arial"/>
              </a:rPr>
              <a:t>or</a:t>
            </a:r>
            <a:r>
              <a:rPr dirty="0" sz="2800" spc="-220">
                <a:latin typeface="Arial"/>
                <a:cs typeface="Arial"/>
              </a:rPr>
              <a:t> </a:t>
            </a:r>
            <a:r>
              <a:rPr dirty="0" sz="2800" spc="-100">
                <a:latin typeface="Arial"/>
                <a:cs typeface="Arial"/>
              </a:rPr>
              <a:t>frequencies</a:t>
            </a:r>
            <a:r>
              <a:rPr dirty="0" sz="2800" spc="-229">
                <a:latin typeface="Arial"/>
                <a:cs typeface="Arial"/>
              </a:rPr>
              <a:t> </a:t>
            </a:r>
            <a:r>
              <a:rPr dirty="0" sz="2800" spc="15">
                <a:latin typeface="Arial"/>
                <a:cs typeface="Arial"/>
              </a:rPr>
              <a:t>of</a:t>
            </a:r>
            <a:r>
              <a:rPr dirty="0" sz="2800" spc="-215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the</a:t>
            </a:r>
            <a:r>
              <a:rPr dirty="0" sz="2800" spc="-220">
                <a:latin typeface="Arial"/>
                <a:cs typeface="Arial"/>
              </a:rPr>
              <a:t> </a:t>
            </a:r>
            <a:r>
              <a:rPr dirty="0" sz="2800" spc="-195">
                <a:latin typeface="Arial"/>
                <a:cs typeface="Arial"/>
              </a:rPr>
              <a:t>classes</a:t>
            </a:r>
            <a:r>
              <a:rPr dirty="0" sz="2800" spc="-190">
                <a:latin typeface="Arial"/>
                <a:cs typeface="Arial"/>
              </a:rPr>
              <a:t> </a:t>
            </a:r>
            <a:r>
              <a:rPr dirty="0" sz="2800" spc="-80">
                <a:latin typeface="Arial"/>
                <a:cs typeface="Arial"/>
              </a:rPr>
              <a:t>present</a:t>
            </a:r>
            <a:r>
              <a:rPr dirty="0" sz="2800" spc="-220">
                <a:latin typeface="Arial"/>
                <a:cs typeface="Arial"/>
              </a:rPr>
              <a:t> </a:t>
            </a:r>
            <a:r>
              <a:rPr dirty="0" sz="2800" spc="-30">
                <a:latin typeface="Arial"/>
                <a:cs typeface="Arial"/>
              </a:rPr>
              <a:t>in</a:t>
            </a:r>
            <a:r>
              <a:rPr dirty="0" sz="2800" spc="-215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the</a:t>
            </a:r>
            <a:r>
              <a:rPr dirty="0" sz="2800" spc="-215">
                <a:latin typeface="Arial"/>
                <a:cs typeface="Arial"/>
              </a:rPr>
              <a:t> </a:t>
            </a:r>
            <a:r>
              <a:rPr dirty="0" sz="2800" spc="-80">
                <a:latin typeface="Arial"/>
                <a:cs typeface="Arial"/>
              </a:rPr>
              <a:t>given</a:t>
            </a:r>
            <a:r>
              <a:rPr dirty="0" sz="2800" spc="-229">
                <a:latin typeface="Arial"/>
                <a:cs typeface="Arial"/>
              </a:rPr>
              <a:t> </a:t>
            </a:r>
            <a:r>
              <a:rPr dirty="0" sz="2800" spc="-60">
                <a:latin typeface="Arial"/>
                <a:cs typeface="Arial"/>
              </a:rPr>
              <a:t>data.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7810" y="3375822"/>
            <a:ext cx="6052021" cy="3482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2355" y="565404"/>
            <a:ext cx="3462528" cy="542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5836" y="1506982"/>
            <a:ext cx="8011159" cy="14890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32740" marR="5080" indent="-320040">
              <a:lnSpc>
                <a:spcPct val="100000"/>
              </a:lnSpc>
              <a:spcBef>
                <a:spcPts val="100"/>
              </a:spcBef>
              <a:buClr>
                <a:srgbClr val="EFAC00"/>
              </a:buClr>
              <a:buSzPct val="79166"/>
              <a:buChar char=""/>
              <a:tabLst>
                <a:tab pos="332105" algn="l"/>
                <a:tab pos="332740" algn="l"/>
              </a:tabLst>
            </a:pPr>
            <a:r>
              <a:rPr dirty="0" spc="-105">
                <a:latin typeface="Arial"/>
                <a:cs typeface="Arial"/>
              </a:rPr>
              <a:t>Provides</a:t>
            </a:r>
            <a:r>
              <a:rPr dirty="0" spc="-170">
                <a:latin typeface="Arial"/>
                <a:cs typeface="Arial"/>
              </a:rPr>
              <a:t> </a:t>
            </a:r>
            <a:r>
              <a:rPr dirty="0" spc="-160">
                <a:latin typeface="Arial"/>
                <a:cs typeface="Arial"/>
              </a:rPr>
              <a:t>a</a:t>
            </a:r>
            <a:r>
              <a:rPr dirty="0" spc="-185">
                <a:latin typeface="Arial"/>
                <a:cs typeface="Arial"/>
              </a:rPr>
              <a:t> </a:t>
            </a:r>
            <a:r>
              <a:rPr dirty="0" spc="10">
                <a:latin typeface="Arial"/>
                <a:cs typeface="Arial"/>
              </a:rPr>
              <a:t>first</a:t>
            </a:r>
            <a:r>
              <a:rPr dirty="0" spc="-185">
                <a:latin typeface="Arial"/>
                <a:cs typeface="Arial"/>
              </a:rPr>
              <a:t> </a:t>
            </a:r>
            <a:r>
              <a:rPr dirty="0" spc="-35">
                <a:latin typeface="Arial"/>
                <a:cs typeface="Arial"/>
              </a:rPr>
              <a:t>look</a:t>
            </a:r>
            <a:r>
              <a:rPr dirty="0" spc="-20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at</a:t>
            </a:r>
            <a:r>
              <a:rPr dirty="0" spc="-190">
                <a:latin typeface="Arial"/>
                <a:cs typeface="Arial"/>
              </a:rPr>
              <a:t> </a:t>
            </a:r>
            <a:r>
              <a:rPr dirty="0" spc="-45">
                <a:latin typeface="Arial"/>
                <a:cs typeface="Arial"/>
              </a:rPr>
              <a:t>bivariate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55">
                <a:latin typeface="Arial"/>
                <a:cs typeface="Arial"/>
              </a:rPr>
              <a:t>data</a:t>
            </a:r>
            <a:r>
              <a:rPr dirty="0" spc="-175">
                <a:latin typeface="Arial"/>
                <a:cs typeface="Arial"/>
              </a:rPr>
              <a:t> </a:t>
            </a:r>
            <a:r>
              <a:rPr dirty="0" spc="50">
                <a:latin typeface="Arial"/>
                <a:cs typeface="Arial"/>
              </a:rPr>
              <a:t>to</a:t>
            </a:r>
            <a:r>
              <a:rPr dirty="0" spc="-195">
                <a:latin typeface="Arial"/>
                <a:cs typeface="Arial"/>
              </a:rPr>
              <a:t> </a:t>
            </a:r>
            <a:r>
              <a:rPr dirty="0" spc="-175">
                <a:latin typeface="Arial"/>
                <a:cs typeface="Arial"/>
              </a:rPr>
              <a:t>see</a:t>
            </a:r>
            <a:r>
              <a:rPr dirty="0" spc="-180">
                <a:latin typeface="Arial"/>
                <a:cs typeface="Arial"/>
              </a:rPr>
              <a:t> </a:t>
            </a:r>
            <a:r>
              <a:rPr dirty="0" spc="-85">
                <a:latin typeface="Arial"/>
                <a:cs typeface="Arial"/>
              </a:rPr>
              <a:t>clusters</a:t>
            </a:r>
            <a:r>
              <a:rPr dirty="0" spc="-185">
                <a:latin typeface="Arial"/>
                <a:cs typeface="Arial"/>
              </a:rPr>
              <a:t> </a:t>
            </a:r>
            <a:r>
              <a:rPr dirty="0" spc="15">
                <a:latin typeface="Arial"/>
                <a:cs typeface="Arial"/>
              </a:rPr>
              <a:t>of</a:t>
            </a:r>
            <a:r>
              <a:rPr dirty="0" spc="-185">
                <a:latin typeface="Arial"/>
                <a:cs typeface="Arial"/>
              </a:rPr>
              <a:t> </a:t>
            </a:r>
            <a:r>
              <a:rPr dirty="0" spc="-45">
                <a:latin typeface="Arial"/>
                <a:cs typeface="Arial"/>
              </a:rPr>
              <a:t>points,  outliers,</a:t>
            </a:r>
            <a:r>
              <a:rPr dirty="0" spc="-175">
                <a:latin typeface="Arial"/>
                <a:cs typeface="Arial"/>
              </a:rPr>
              <a:t> </a:t>
            </a:r>
            <a:r>
              <a:rPr dirty="0" spc="-40">
                <a:latin typeface="Arial"/>
                <a:cs typeface="Arial"/>
              </a:rPr>
              <a:t>etc</a:t>
            </a:r>
          </a:p>
          <a:p>
            <a:pPr marL="332740" marR="606425" indent="-320040">
              <a:lnSpc>
                <a:spcPct val="100000"/>
              </a:lnSpc>
              <a:buClr>
                <a:srgbClr val="EFAC00"/>
              </a:buClr>
              <a:buSzPct val="79166"/>
              <a:buChar char=""/>
              <a:tabLst>
                <a:tab pos="332105" algn="l"/>
                <a:tab pos="332740" algn="l"/>
              </a:tabLst>
            </a:pPr>
            <a:r>
              <a:rPr dirty="0" spc="-165">
                <a:latin typeface="Arial"/>
                <a:cs typeface="Arial"/>
              </a:rPr>
              <a:t>Each</a:t>
            </a:r>
            <a:r>
              <a:rPr dirty="0" spc="-190">
                <a:latin typeface="Arial"/>
                <a:cs typeface="Arial"/>
              </a:rPr>
              <a:t> </a:t>
            </a:r>
            <a:r>
              <a:rPr dirty="0" spc="-55">
                <a:latin typeface="Arial"/>
                <a:cs typeface="Arial"/>
              </a:rPr>
              <a:t>pair</a:t>
            </a:r>
            <a:r>
              <a:rPr dirty="0" spc="-185">
                <a:latin typeface="Arial"/>
                <a:cs typeface="Arial"/>
              </a:rPr>
              <a:t> </a:t>
            </a:r>
            <a:r>
              <a:rPr dirty="0" spc="15">
                <a:latin typeface="Arial"/>
                <a:cs typeface="Arial"/>
              </a:rPr>
              <a:t>of</a:t>
            </a:r>
            <a:r>
              <a:rPr dirty="0" spc="-204">
                <a:latin typeface="Arial"/>
                <a:cs typeface="Arial"/>
              </a:rPr>
              <a:t> </a:t>
            </a:r>
            <a:r>
              <a:rPr dirty="0" spc="-120">
                <a:latin typeface="Arial"/>
                <a:cs typeface="Arial"/>
              </a:rPr>
              <a:t>values</a:t>
            </a:r>
            <a:r>
              <a:rPr dirty="0" spc="-175">
                <a:latin typeface="Arial"/>
                <a:cs typeface="Arial"/>
              </a:rPr>
              <a:t> </a:t>
            </a:r>
            <a:r>
              <a:rPr dirty="0" spc="-105">
                <a:latin typeface="Arial"/>
                <a:cs typeface="Arial"/>
              </a:rPr>
              <a:t>is</a:t>
            </a:r>
            <a:r>
              <a:rPr dirty="0" spc="-175">
                <a:latin typeface="Arial"/>
                <a:cs typeface="Arial"/>
              </a:rPr>
              <a:t> </a:t>
            </a:r>
            <a:r>
              <a:rPr dirty="0" spc="-30">
                <a:latin typeface="Arial"/>
                <a:cs typeface="Arial"/>
              </a:rPr>
              <a:t>treated</a:t>
            </a:r>
            <a:r>
              <a:rPr dirty="0" spc="-185">
                <a:latin typeface="Arial"/>
                <a:cs typeface="Arial"/>
              </a:rPr>
              <a:t> </a:t>
            </a:r>
            <a:r>
              <a:rPr dirty="0" spc="-195">
                <a:latin typeface="Arial"/>
                <a:cs typeface="Arial"/>
              </a:rPr>
              <a:t>as </a:t>
            </a:r>
            <a:r>
              <a:rPr dirty="0" spc="-160">
                <a:latin typeface="Arial"/>
                <a:cs typeface="Arial"/>
              </a:rPr>
              <a:t>a</a:t>
            </a:r>
            <a:r>
              <a:rPr dirty="0" spc="-190">
                <a:latin typeface="Arial"/>
                <a:cs typeface="Arial"/>
              </a:rPr>
              <a:t> </a:t>
            </a:r>
            <a:r>
              <a:rPr dirty="0" spc="-50">
                <a:latin typeface="Arial"/>
                <a:cs typeface="Arial"/>
              </a:rPr>
              <a:t>pair</a:t>
            </a:r>
            <a:r>
              <a:rPr dirty="0" spc="-185">
                <a:latin typeface="Arial"/>
                <a:cs typeface="Arial"/>
              </a:rPr>
              <a:t> </a:t>
            </a:r>
            <a:r>
              <a:rPr dirty="0" spc="15">
                <a:latin typeface="Arial"/>
                <a:cs typeface="Arial"/>
              </a:rPr>
              <a:t>of</a:t>
            </a:r>
            <a:r>
              <a:rPr dirty="0" spc="-204">
                <a:latin typeface="Arial"/>
                <a:cs typeface="Arial"/>
              </a:rPr>
              <a:t> </a:t>
            </a:r>
            <a:r>
              <a:rPr dirty="0" spc="-70">
                <a:latin typeface="Arial"/>
                <a:cs typeface="Arial"/>
              </a:rPr>
              <a:t>coordinates</a:t>
            </a:r>
            <a:r>
              <a:rPr dirty="0" spc="-190">
                <a:latin typeface="Arial"/>
                <a:cs typeface="Arial"/>
              </a:rPr>
              <a:t> </a:t>
            </a:r>
            <a:r>
              <a:rPr dirty="0" spc="-95">
                <a:latin typeface="Arial"/>
                <a:cs typeface="Arial"/>
              </a:rPr>
              <a:t>and  </a:t>
            </a:r>
            <a:r>
              <a:rPr dirty="0">
                <a:latin typeface="Arial"/>
                <a:cs typeface="Arial"/>
              </a:rPr>
              <a:t>plotted</a:t>
            </a:r>
            <a:r>
              <a:rPr dirty="0" spc="-175">
                <a:latin typeface="Arial"/>
                <a:cs typeface="Arial"/>
              </a:rPr>
              <a:t> </a:t>
            </a:r>
            <a:r>
              <a:rPr dirty="0" spc="-195">
                <a:latin typeface="Arial"/>
                <a:cs typeface="Arial"/>
              </a:rPr>
              <a:t>as</a:t>
            </a:r>
            <a:r>
              <a:rPr dirty="0" spc="-190">
                <a:latin typeface="Arial"/>
                <a:cs typeface="Arial"/>
              </a:rPr>
              <a:t> </a:t>
            </a:r>
            <a:r>
              <a:rPr dirty="0" spc="-40">
                <a:latin typeface="Arial"/>
                <a:cs typeface="Arial"/>
              </a:rPr>
              <a:t>points</a:t>
            </a:r>
            <a:r>
              <a:rPr dirty="0" spc="-180">
                <a:latin typeface="Arial"/>
                <a:cs typeface="Arial"/>
              </a:rPr>
              <a:t> </a:t>
            </a:r>
            <a:r>
              <a:rPr dirty="0" spc="-25">
                <a:latin typeface="Arial"/>
                <a:cs typeface="Arial"/>
              </a:rPr>
              <a:t>in</a:t>
            </a:r>
            <a:r>
              <a:rPr dirty="0" spc="-200">
                <a:latin typeface="Arial"/>
                <a:cs typeface="Arial"/>
              </a:rPr>
              <a:t> </a:t>
            </a:r>
            <a:r>
              <a:rPr dirty="0" spc="-20">
                <a:latin typeface="Arial"/>
                <a:cs typeface="Arial"/>
              </a:rPr>
              <a:t>the</a:t>
            </a:r>
            <a:r>
              <a:rPr dirty="0" spc="-175">
                <a:latin typeface="Arial"/>
                <a:cs typeface="Arial"/>
              </a:rPr>
              <a:t> </a:t>
            </a:r>
            <a:r>
              <a:rPr dirty="0" spc="-85">
                <a:latin typeface="Arial"/>
                <a:cs typeface="Arial"/>
              </a:rPr>
              <a:t>plane</a:t>
            </a:r>
          </a:p>
        </p:txBody>
      </p:sp>
      <p:sp>
        <p:nvSpPr>
          <p:cNvPr id="4" name="object 4"/>
          <p:cNvSpPr/>
          <p:nvPr/>
        </p:nvSpPr>
        <p:spPr>
          <a:xfrm>
            <a:off x="1471300" y="3355692"/>
            <a:ext cx="6061816" cy="32409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4077335"/>
            <a:chOff x="0" y="0"/>
            <a:chExt cx="9144000" cy="4077335"/>
          </a:xfrm>
        </p:grpSpPr>
        <p:sp>
          <p:nvSpPr>
            <p:cNvPr id="3" name="object 3"/>
            <p:cNvSpPr/>
            <p:nvPr/>
          </p:nvSpPr>
          <p:spPr>
            <a:xfrm>
              <a:off x="501395" y="531876"/>
              <a:ext cx="7258811" cy="3916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30361" y="1349264"/>
              <a:ext cx="3272154" cy="2669540"/>
            </a:xfrm>
            <a:custGeom>
              <a:avLst/>
              <a:gdLst/>
              <a:ahLst/>
              <a:cxnLst/>
              <a:rect l="l" t="t" r="r" b="b"/>
              <a:pathLst>
                <a:path w="3272154" h="2669540">
                  <a:moveTo>
                    <a:pt x="0" y="2669276"/>
                  </a:moveTo>
                  <a:lnTo>
                    <a:pt x="3271698" y="2669276"/>
                  </a:lnTo>
                </a:path>
                <a:path w="3272154" h="2669540">
                  <a:moveTo>
                    <a:pt x="0" y="0"/>
                  </a:moveTo>
                  <a:lnTo>
                    <a:pt x="0" y="2669276"/>
                  </a:lnTo>
                </a:path>
              </a:pathLst>
            </a:custGeom>
            <a:ln w="190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50611" y="3022017"/>
              <a:ext cx="111245" cy="921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009085" y="2793478"/>
              <a:ext cx="111195" cy="92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80686" y="2564900"/>
              <a:ext cx="110929" cy="922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07765" y="2866655"/>
              <a:ext cx="110929" cy="918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923064" y="2180986"/>
              <a:ext cx="111195" cy="918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95119" y="3479108"/>
              <a:ext cx="111233" cy="9216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06115" y="3323733"/>
              <a:ext cx="111233" cy="918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49278" y="3323733"/>
              <a:ext cx="110929" cy="9185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320119" y="2409513"/>
              <a:ext cx="111195" cy="9188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091656" y="2107847"/>
              <a:ext cx="110941" cy="9213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621782" y="2409513"/>
              <a:ext cx="110941" cy="9188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548836" y="1952459"/>
              <a:ext cx="110941" cy="9188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907234" y="1831743"/>
              <a:ext cx="111195" cy="9213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320119" y="2107847"/>
              <a:ext cx="111195" cy="9213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151780" y="1879321"/>
              <a:ext cx="110941" cy="9213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078581" y="1520587"/>
              <a:ext cx="111195" cy="9226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393319" y="2710925"/>
              <a:ext cx="110941" cy="9226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155846" y="1275526"/>
              <a:ext cx="3703954" cy="2792095"/>
            </a:xfrm>
            <a:custGeom>
              <a:avLst/>
              <a:gdLst/>
              <a:ahLst/>
              <a:cxnLst/>
              <a:rect l="l" t="t" r="r" b="b"/>
              <a:pathLst>
                <a:path w="3703954" h="2792095">
                  <a:moveTo>
                    <a:pt x="0" y="2791729"/>
                  </a:moveTo>
                  <a:lnTo>
                    <a:pt x="3703794" y="2791729"/>
                  </a:lnTo>
                </a:path>
                <a:path w="3703954" h="2792095">
                  <a:moveTo>
                    <a:pt x="0" y="0"/>
                  </a:moveTo>
                  <a:lnTo>
                    <a:pt x="0" y="2791729"/>
                  </a:lnTo>
                </a:path>
              </a:pathLst>
            </a:custGeom>
            <a:ln w="206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662771" y="2145086"/>
              <a:ext cx="124560" cy="9673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603955" y="2735862"/>
              <a:ext cx="124876" cy="9702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449461" y="2516704"/>
              <a:ext cx="124961" cy="9699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262839" y="2862210"/>
              <a:ext cx="124574" cy="9670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638643" y="3320061"/>
              <a:ext cx="124876" cy="9703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569282" y="2400773"/>
              <a:ext cx="124916" cy="9673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903345" y="2009026"/>
              <a:ext cx="121416" cy="9675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310687" y="2248049"/>
              <a:ext cx="124575" cy="96733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956067" y="2735862"/>
              <a:ext cx="124876" cy="9702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697431" y="3004849"/>
              <a:ext cx="124588" cy="96693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340582" y="3463032"/>
              <a:ext cx="124588" cy="96693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538127" y="3024685"/>
              <a:ext cx="121035" cy="9706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038933" y="3177435"/>
              <a:ext cx="124592" cy="9702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990756" y="3177436"/>
              <a:ext cx="124876" cy="9702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8073621" y="3502759"/>
              <a:ext cx="124592" cy="97027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986251" y="2699320"/>
              <a:ext cx="121065" cy="97161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249678" y="3147472"/>
              <a:ext cx="124592" cy="9704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236496" y="2792519"/>
              <a:ext cx="124589" cy="9670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814702" y="2965121"/>
              <a:ext cx="124873" cy="96690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180287" y="2450532"/>
              <a:ext cx="124575" cy="96733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8562220" y="3386496"/>
              <a:ext cx="124592" cy="9704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332258" y="3645384"/>
              <a:ext cx="124592" cy="97040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4191000" y="4953000"/>
            <a:ext cx="4267200" cy="14478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wrap="square" lIns="0" tIns="60325" rIns="0" bIns="0" rtlCol="0" vert="horz">
            <a:spAutoFit/>
          </a:bodyPr>
          <a:lstStyle/>
          <a:p>
            <a:pPr marL="531495" indent="-320675">
              <a:lnSpc>
                <a:spcPct val="100000"/>
              </a:lnSpc>
              <a:spcBef>
                <a:spcPts val="475"/>
              </a:spcBef>
              <a:buClr>
                <a:srgbClr val="EFAC00"/>
              </a:buClr>
              <a:buSzPct val="80555"/>
              <a:buChar char=""/>
              <a:tabLst>
                <a:tab pos="531495" algn="l"/>
                <a:tab pos="532130" algn="l"/>
              </a:tabLst>
            </a:pPr>
            <a:r>
              <a:rPr dirty="0" sz="1800" spc="-85">
                <a:latin typeface="Arial"/>
                <a:cs typeface="Arial"/>
              </a:rPr>
              <a:t>The</a:t>
            </a:r>
            <a:r>
              <a:rPr dirty="0" sz="1800" spc="-140">
                <a:latin typeface="Arial"/>
                <a:cs typeface="Arial"/>
              </a:rPr>
              <a:t> </a:t>
            </a:r>
            <a:r>
              <a:rPr dirty="0" sz="1800" spc="25">
                <a:latin typeface="Arial"/>
                <a:cs typeface="Arial"/>
              </a:rPr>
              <a:t>left</a:t>
            </a:r>
            <a:r>
              <a:rPr dirty="0" sz="1800" spc="-15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half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fragment</a:t>
            </a:r>
            <a:r>
              <a:rPr dirty="0" sz="1800" spc="-140">
                <a:latin typeface="Arial"/>
                <a:cs typeface="Arial"/>
              </a:rPr>
              <a:t> </a:t>
            </a:r>
            <a:r>
              <a:rPr dirty="0" sz="1800" spc="-80">
                <a:latin typeface="Arial"/>
                <a:cs typeface="Arial"/>
              </a:rPr>
              <a:t>is</a:t>
            </a:r>
            <a:r>
              <a:rPr dirty="0" sz="1800" spc="-155">
                <a:latin typeface="Arial"/>
                <a:cs typeface="Arial"/>
              </a:rPr>
              <a:t> </a:t>
            </a:r>
            <a:r>
              <a:rPr dirty="0" sz="1800" spc="-30">
                <a:latin typeface="Arial"/>
                <a:cs typeface="Arial"/>
              </a:rPr>
              <a:t>positively</a:t>
            </a:r>
            <a:endParaRPr sz="1800">
              <a:latin typeface="Arial"/>
              <a:cs typeface="Arial"/>
            </a:endParaRPr>
          </a:p>
          <a:p>
            <a:pPr marL="531495">
              <a:lnSpc>
                <a:spcPct val="100000"/>
              </a:lnSpc>
              <a:spcBef>
                <a:spcPts val="865"/>
              </a:spcBef>
            </a:pPr>
            <a:r>
              <a:rPr dirty="0" sz="1800" spc="-45">
                <a:latin typeface="Arial"/>
                <a:cs typeface="Arial"/>
              </a:rPr>
              <a:t>correlated</a:t>
            </a:r>
            <a:endParaRPr sz="1800">
              <a:latin typeface="Arial"/>
              <a:cs typeface="Arial"/>
            </a:endParaRPr>
          </a:p>
          <a:p>
            <a:pPr marL="531495" indent="-320675">
              <a:lnSpc>
                <a:spcPct val="100000"/>
              </a:lnSpc>
              <a:spcBef>
                <a:spcPts val="865"/>
              </a:spcBef>
              <a:buClr>
                <a:srgbClr val="EFAC00"/>
              </a:buClr>
              <a:buSzPct val="80555"/>
              <a:buChar char=""/>
              <a:tabLst>
                <a:tab pos="531495" algn="l"/>
                <a:tab pos="532130" algn="l"/>
              </a:tabLst>
            </a:pPr>
            <a:r>
              <a:rPr dirty="0" sz="1800" spc="-90">
                <a:latin typeface="Arial"/>
                <a:cs typeface="Arial"/>
              </a:rPr>
              <a:t>The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 spc="10">
                <a:latin typeface="Arial"/>
                <a:cs typeface="Arial"/>
              </a:rPr>
              <a:t>right</a:t>
            </a:r>
            <a:r>
              <a:rPr dirty="0" sz="1800" spc="-16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half</a:t>
            </a:r>
            <a:r>
              <a:rPr dirty="0" sz="1800" spc="-150">
                <a:latin typeface="Arial"/>
                <a:cs typeface="Arial"/>
              </a:rPr>
              <a:t> </a:t>
            </a:r>
            <a:r>
              <a:rPr dirty="0" sz="1800" spc="-80">
                <a:latin typeface="Arial"/>
                <a:cs typeface="Arial"/>
              </a:rPr>
              <a:t>is</a:t>
            </a:r>
            <a:r>
              <a:rPr dirty="0" sz="1800" spc="-150">
                <a:latin typeface="Arial"/>
                <a:cs typeface="Arial"/>
              </a:rPr>
              <a:t> </a:t>
            </a:r>
            <a:r>
              <a:rPr dirty="0" sz="1800" spc="-50">
                <a:latin typeface="Arial"/>
                <a:cs typeface="Arial"/>
              </a:rPr>
              <a:t>negative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 spc="-45">
                <a:latin typeface="Arial"/>
                <a:cs typeface="Arial"/>
              </a:rPr>
              <a:t>correlated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22311" y="4162228"/>
            <a:ext cx="3417570" cy="2359660"/>
            <a:chOff x="722311" y="4162228"/>
            <a:chExt cx="3417570" cy="2359660"/>
          </a:xfrm>
        </p:grpSpPr>
        <p:sp>
          <p:nvSpPr>
            <p:cNvPr id="47" name="object 47"/>
            <p:cNvSpPr/>
            <p:nvPr/>
          </p:nvSpPr>
          <p:spPr>
            <a:xfrm>
              <a:off x="732210" y="4162228"/>
              <a:ext cx="3408045" cy="2351405"/>
            </a:xfrm>
            <a:custGeom>
              <a:avLst/>
              <a:gdLst/>
              <a:ahLst/>
              <a:cxnLst/>
              <a:rect l="l" t="t" r="r" b="b"/>
              <a:pathLst>
                <a:path w="3408045" h="2351404">
                  <a:moveTo>
                    <a:pt x="0" y="2350934"/>
                  </a:moveTo>
                  <a:lnTo>
                    <a:pt x="3407434" y="2350934"/>
                  </a:lnTo>
                </a:path>
                <a:path w="3408045" h="2351404">
                  <a:moveTo>
                    <a:pt x="0" y="0"/>
                  </a:moveTo>
                  <a:lnTo>
                    <a:pt x="0" y="2350934"/>
                  </a:lnTo>
                </a:path>
              </a:pathLst>
            </a:custGeom>
            <a:ln w="182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988987" y="4958357"/>
              <a:ext cx="113636" cy="82335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513196" y="5634892"/>
              <a:ext cx="113663" cy="8236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675152" y="5763513"/>
              <a:ext cx="113663" cy="82357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627063" y="5836187"/>
              <a:ext cx="113676" cy="82357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416995" y="6166083"/>
              <a:ext cx="113670" cy="82084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355519" y="5978693"/>
              <a:ext cx="96520" cy="64769"/>
            </a:xfrm>
            <a:custGeom>
              <a:avLst/>
              <a:gdLst/>
              <a:ahLst/>
              <a:cxnLst/>
              <a:rect l="l" t="t" r="r" b="b"/>
              <a:pathLst>
                <a:path w="96520" h="64770">
                  <a:moveTo>
                    <a:pt x="49725" y="0"/>
                  </a:moveTo>
                  <a:lnTo>
                    <a:pt x="26643" y="2741"/>
                  </a:lnTo>
                  <a:lnTo>
                    <a:pt x="6858" y="16728"/>
                  </a:lnTo>
                  <a:lnTo>
                    <a:pt x="0" y="30714"/>
                  </a:lnTo>
                  <a:lnTo>
                    <a:pt x="6858" y="47442"/>
                  </a:lnTo>
                  <a:lnTo>
                    <a:pt x="26643" y="58687"/>
                  </a:lnTo>
                  <a:lnTo>
                    <a:pt x="49725" y="64438"/>
                  </a:lnTo>
                  <a:lnTo>
                    <a:pt x="72675" y="58687"/>
                  </a:lnTo>
                  <a:lnTo>
                    <a:pt x="89294" y="47442"/>
                  </a:lnTo>
                  <a:lnTo>
                    <a:pt x="96020" y="30714"/>
                  </a:lnTo>
                  <a:lnTo>
                    <a:pt x="89294" y="13986"/>
                  </a:lnTo>
                  <a:lnTo>
                    <a:pt x="72675" y="2741"/>
                  </a:lnTo>
                  <a:lnTo>
                    <a:pt x="49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355519" y="5978693"/>
              <a:ext cx="96520" cy="64769"/>
            </a:xfrm>
            <a:custGeom>
              <a:avLst/>
              <a:gdLst/>
              <a:ahLst/>
              <a:cxnLst/>
              <a:rect l="l" t="t" r="r" b="b"/>
              <a:pathLst>
                <a:path w="96520" h="64770">
                  <a:moveTo>
                    <a:pt x="96020" y="30714"/>
                  </a:moveTo>
                  <a:lnTo>
                    <a:pt x="89294" y="13986"/>
                  </a:lnTo>
                  <a:lnTo>
                    <a:pt x="72675" y="2741"/>
                  </a:lnTo>
                  <a:lnTo>
                    <a:pt x="49725" y="0"/>
                  </a:lnTo>
                  <a:lnTo>
                    <a:pt x="26643" y="2741"/>
                  </a:lnTo>
                  <a:lnTo>
                    <a:pt x="6858" y="16728"/>
                  </a:lnTo>
                  <a:lnTo>
                    <a:pt x="0" y="30714"/>
                  </a:lnTo>
                  <a:lnTo>
                    <a:pt x="6858" y="47442"/>
                  </a:lnTo>
                  <a:lnTo>
                    <a:pt x="26643" y="58687"/>
                  </a:lnTo>
                  <a:lnTo>
                    <a:pt x="49725" y="64438"/>
                  </a:lnTo>
                  <a:lnTo>
                    <a:pt x="72675" y="58687"/>
                  </a:lnTo>
                  <a:lnTo>
                    <a:pt x="89294" y="47442"/>
                  </a:lnTo>
                  <a:lnTo>
                    <a:pt x="96020" y="307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349715" y="5973756"/>
              <a:ext cx="96520" cy="64769"/>
            </a:xfrm>
            <a:custGeom>
              <a:avLst/>
              <a:gdLst/>
              <a:ahLst/>
              <a:cxnLst/>
              <a:rect l="l" t="t" r="r" b="b"/>
              <a:pathLst>
                <a:path w="96520" h="64770">
                  <a:moveTo>
                    <a:pt x="96020" y="30714"/>
                  </a:moveTo>
                  <a:lnTo>
                    <a:pt x="89294" y="13986"/>
                  </a:lnTo>
                  <a:lnTo>
                    <a:pt x="72675" y="2741"/>
                  </a:lnTo>
                  <a:lnTo>
                    <a:pt x="49593" y="0"/>
                  </a:lnTo>
                  <a:lnTo>
                    <a:pt x="26643" y="2741"/>
                  </a:lnTo>
                  <a:lnTo>
                    <a:pt x="6858" y="16728"/>
                  </a:lnTo>
                  <a:lnTo>
                    <a:pt x="0" y="30714"/>
                  </a:lnTo>
                  <a:lnTo>
                    <a:pt x="6858" y="47442"/>
                  </a:lnTo>
                  <a:lnTo>
                    <a:pt x="26643" y="58687"/>
                  </a:lnTo>
                  <a:lnTo>
                    <a:pt x="49593" y="64438"/>
                  </a:lnTo>
                  <a:lnTo>
                    <a:pt x="72675" y="58687"/>
                  </a:lnTo>
                  <a:lnTo>
                    <a:pt x="89294" y="47442"/>
                  </a:lnTo>
                  <a:lnTo>
                    <a:pt x="96020" y="30714"/>
                  </a:lnTo>
                </a:path>
              </a:pathLst>
            </a:custGeom>
            <a:ln w="176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016819" y="5433611"/>
              <a:ext cx="113936" cy="82365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703035" y="5159628"/>
              <a:ext cx="113678" cy="82448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603945" y="5511955"/>
              <a:ext cx="95885" cy="64769"/>
            </a:xfrm>
            <a:custGeom>
              <a:avLst/>
              <a:gdLst/>
              <a:ahLst/>
              <a:cxnLst/>
              <a:rect l="l" t="t" r="r" b="b"/>
              <a:pathLst>
                <a:path w="95885" h="64770">
                  <a:moveTo>
                    <a:pt x="49659" y="0"/>
                  </a:moveTo>
                  <a:lnTo>
                    <a:pt x="26286" y="2741"/>
                  </a:lnTo>
                  <a:lnTo>
                    <a:pt x="6489" y="16728"/>
                  </a:lnTo>
                  <a:lnTo>
                    <a:pt x="0" y="30714"/>
                  </a:lnTo>
                  <a:lnTo>
                    <a:pt x="6489" y="47442"/>
                  </a:lnTo>
                  <a:lnTo>
                    <a:pt x="26286" y="58687"/>
                  </a:lnTo>
                  <a:lnTo>
                    <a:pt x="49659" y="64170"/>
                  </a:lnTo>
                  <a:lnTo>
                    <a:pt x="72701" y="58687"/>
                  </a:lnTo>
                  <a:lnTo>
                    <a:pt x="89254" y="47442"/>
                  </a:lnTo>
                  <a:lnTo>
                    <a:pt x="95743" y="30714"/>
                  </a:lnTo>
                  <a:lnTo>
                    <a:pt x="89254" y="13986"/>
                  </a:lnTo>
                  <a:lnTo>
                    <a:pt x="72701" y="2741"/>
                  </a:lnTo>
                  <a:lnTo>
                    <a:pt x="496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603945" y="5511955"/>
              <a:ext cx="95885" cy="64769"/>
            </a:xfrm>
            <a:custGeom>
              <a:avLst/>
              <a:gdLst/>
              <a:ahLst/>
              <a:cxnLst/>
              <a:rect l="l" t="t" r="r" b="b"/>
              <a:pathLst>
                <a:path w="95885" h="64770">
                  <a:moveTo>
                    <a:pt x="95743" y="30714"/>
                  </a:moveTo>
                  <a:lnTo>
                    <a:pt x="89254" y="13986"/>
                  </a:lnTo>
                  <a:lnTo>
                    <a:pt x="72701" y="2741"/>
                  </a:lnTo>
                  <a:lnTo>
                    <a:pt x="49659" y="0"/>
                  </a:lnTo>
                  <a:lnTo>
                    <a:pt x="26286" y="2741"/>
                  </a:lnTo>
                  <a:lnTo>
                    <a:pt x="6489" y="16728"/>
                  </a:lnTo>
                  <a:lnTo>
                    <a:pt x="0" y="30714"/>
                  </a:lnTo>
                  <a:lnTo>
                    <a:pt x="6489" y="47442"/>
                  </a:lnTo>
                  <a:lnTo>
                    <a:pt x="26286" y="58687"/>
                  </a:lnTo>
                  <a:lnTo>
                    <a:pt x="49659" y="64170"/>
                  </a:lnTo>
                  <a:lnTo>
                    <a:pt x="72701" y="58687"/>
                  </a:lnTo>
                  <a:lnTo>
                    <a:pt x="89254" y="47442"/>
                  </a:lnTo>
                  <a:lnTo>
                    <a:pt x="95743" y="307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598102" y="5507018"/>
              <a:ext cx="95885" cy="64769"/>
            </a:xfrm>
            <a:custGeom>
              <a:avLst/>
              <a:gdLst/>
              <a:ahLst/>
              <a:cxnLst/>
              <a:rect l="l" t="t" r="r" b="b"/>
              <a:pathLst>
                <a:path w="95885" h="64770">
                  <a:moveTo>
                    <a:pt x="95743" y="30714"/>
                  </a:moveTo>
                  <a:lnTo>
                    <a:pt x="89254" y="13986"/>
                  </a:lnTo>
                  <a:lnTo>
                    <a:pt x="72701" y="2741"/>
                  </a:lnTo>
                  <a:lnTo>
                    <a:pt x="49659" y="0"/>
                  </a:lnTo>
                  <a:lnTo>
                    <a:pt x="26286" y="2741"/>
                  </a:lnTo>
                  <a:lnTo>
                    <a:pt x="6489" y="16728"/>
                  </a:lnTo>
                  <a:lnTo>
                    <a:pt x="0" y="30714"/>
                  </a:lnTo>
                  <a:lnTo>
                    <a:pt x="6489" y="47442"/>
                  </a:lnTo>
                  <a:lnTo>
                    <a:pt x="26286" y="58687"/>
                  </a:lnTo>
                  <a:lnTo>
                    <a:pt x="49659" y="64170"/>
                  </a:lnTo>
                  <a:lnTo>
                    <a:pt x="72701" y="58687"/>
                  </a:lnTo>
                  <a:lnTo>
                    <a:pt x="89254" y="47442"/>
                  </a:lnTo>
                  <a:lnTo>
                    <a:pt x="95743" y="30714"/>
                  </a:lnTo>
                </a:path>
              </a:pathLst>
            </a:custGeom>
            <a:ln w="176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037089" y="5763513"/>
              <a:ext cx="113663" cy="82357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274980" y="5562232"/>
              <a:ext cx="113988" cy="8235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513195" y="5360900"/>
              <a:ext cx="113665" cy="8244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340758" y="5562231"/>
              <a:ext cx="113936" cy="82353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2465093" y="5360900"/>
              <a:ext cx="113678" cy="82448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2388860" y="5031022"/>
              <a:ext cx="113935" cy="8233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388862" y="4894169"/>
              <a:ext cx="113930" cy="82103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865006" y="5634892"/>
              <a:ext cx="189515" cy="146537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2627063" y="4958357"/>
              <a:ext cx="113675" cy="82334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269918" y="6051356"/>
              <a:ext cx="95885" cy="64769"/>
            </a:xfrm>
            <a:custGeom>
              <a:avLst/>
              <a:gdLst/>
              <a:ahLst/>
              <a:cxnLst/>
              <a:rect l="l" t="t" r="r" b="b"/>
              <a:pathLst>
                <a:path w="95885" h="64770">
                  <a:moveTo>
                    <a:pt x="49329" y="0"/>
                  </a:moveTo>
                  <a:lnTo>
                    <a:pt x="26247" y="2752"/>
                  </a:lnTo>
                  <a:lnTo>
                    <a:pt x="6462" y="13986"/>
                  </a:lnTo>
                  <a:lnTo>
                    <a:pt x="0" y="30714"/>
                  </a:lnTo>
                  <a:lnTo>
                    <a:pt x="6462" y="47442"/>
                  </a:lnTo>
                  <a:lnTo>
                    <a:pt x="26247" y="58687"/>
                  </a:lnTo>
                  <a:lnTo>
                    <a:pt x="49329" y="64449"/>
                  </a:lnTo>
                  <a:lnTo>
                    <a:pt x="72675" y="58687"/>
                  </a:lnTo>
                  <a:lnTo>
                    <a:pt x="89162" y="47442"/>
                  </a:lnTo>
                  <a:lnTo>
                    <a:pt x="95625" y="30714"/>
                  </a:lnTo>
                  <a:lnTo>
                    <a:pt x="89162" y="13986"/>
                  </a:lnTo>
                  <a:lnTo>
                    <a:pt x="72675" y="2752"/>
                  </a:lnTo>
                  <a:lnTo>
                    <a:pt x="493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69918" y="6051356"/>
              <a:ext cx="95885" cy="64769"/>
            </a:xfrm>
            <a:custGeom>
              <a:avLst/>
              <a:gdLst/>
              <a:ahLst/>
              <a:cxnLst/>
              <a:rect l="l" t="t" r="r" b="b"/>
              <a:pathLst>
                <a:path w="95885" h="64770">
                  <a:moveTo>
                    <a:pt x="95625" y="30714"/>
                  </a:moveTo>
                  <a:lnTo>
                    <a:pt x="89162" y="13986"/>
                  </a:lnTo>
                  <a:lnTo>
                    <a:pt x="72675" y="2752"/>
                  </a:lnTo>
                  <a:lnTo>
                    <a:pt x="49329" y="0"/>
                  </a:lnTo>
                  <a:lnTo>
                    <a:pt x="26247" y="2752"/>
                  </a:lnTo>
                  <a:lnTo>
                    <a:pt x="6462" y="13986"/>
                  </a:lnTo>
                  <a:lnTo>
                    <a:pt x="0" y="30714"/>
                  </a:lnTo>
                  <a:lnTo>
                    <a:pt x="6462" y="47442"/>
                  </a:lnTo>
                  <a:lnTo>
                    <a:pt x="26247" y="58687"/>
                  </a:lnTo>
                  <a:lnTo>
                    <a:pt x="49329" y="64449"/>
                  </a:lnTo>
                  <a:lnTo>
                    <a:pt x="72675" y="58687"/>
                  </a:lnTo>
                  <a:lnTo>
                    <a:pt x="89162" y="47442"/>
                  </a:lnTo>
                  <a:lnTo>
                    <a:pt x="95625" y="307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263982" y="6046430"/>
              <a:ext cx="95885" cy="64769"/>
            </a:xfrm>
            <a:custGeom>
              <a:avLst/>
              <a:gdLst/>
              <a:ahLst/>
              <a:cxnLst/>
              <a:rect l="l" t="t" r="r" b="b"/>
              <a:pathLst>
                <a:path w="95885" h="64770">
                  <a:moveTo>
                    <a:pt x="95756" y="30703"/>
                  </a:moveTo>
                  <a:lnTo>
                    <a:pt x="89294" y="13975"/>
                  </a:lnTo>
                  <a:lnTo>
                    <a:pt x="72675" y="2741"/>
                  </a:lnTo>
                  <a:lnTo>
                    <a:pt x="49329" y="0"/>
                  </a:lnTo>
                  <a:lnTo>
                    <a:pt x="26379" y="2741"/>
                  </a:lnTo>
                  <a:lnTo>
                    <a:pt x="6462" y="13975"/>
                  </a:lnTo>
                  <a:lnTo>
                    <a:pt x="0" y="30703"/>
                  </a:lnTo>
                  <a:lnTo>
                    <a:pt x="6462" y="47431"/>
                  </a:lnTo>
                  <a:lnTo>
                    <a:pt x="26379" y="58676"/>
                  </a:lnTo>
                  <a:lnTo>
                    <a:pt x="49329" y="64438"/>
                  </a:lnTo>
                  <a:lnTo>
                    <a:pt x="72675" y="58676"/>
                  </a:lnTo>
                  <a:lnTo>
                    <a:pt x="89294" y="47431"/>
                  </a:lnTo>
                  <a:lnTo>
                    <a:pt x="95756" y="30703"/>
                  </a:lnTo>
                </a:path>
              </a:pathLst>
            </a:custGeom>
            <a:ln w="176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102783" y="5906078"/>
              <a:ext cx="113737" cy="85172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2465094" y="5634892"/>
              <a:ext cx="113676" cy="82369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2079683" y="5447506"/>
              <a:ext cx="96520" cy="64769"/>
            </a:xfrm>
            <a:custGeom>
              <a:avLst/>
              <a:gdLst/>
              <a:ahLst/>
              <a:cxnLst/>
              <a:rect l="l" t="t" r="r" b="b"/>
              <a:pathLst>
                <a:path w="96519" h="64770">
                  <a:moveTo>
                    <a:pt x="49725" y="0"/>
                  </a:moveTo>
                  <a:lnTo>
                    <a:pt x="26643" y="2741"/>
                  </a:lnTo>
                  <a:lnTo>
                    <a:pt x="6858" y="13986"/>
                  </a:lnTo>
                  <a:lnTo>
                    <a:pt x="0" y="30714"/>
                  </a:lnTo>
                  <a:lnTo>
                    <a:pt x="6858" y="47442"/>
                  </a:lnTo>
                  <a:lnTo>
                    <a:pt x="26643" y="58687"/>
                  </a:lnTo>
                  <a:lnTo>
                    <a:pt x="49725" y="64449"/>
                  </a:lnTo>
                  <a:lnTo>
                    <a:pt x="72806" y="58687"/>
                  </a:lnTo>
                  <a:lnTo>
                    <a:pt x="89294" y="47442"/>
                  </a:lnTo>
                  <a:lnTo>
                    <a:pt x="96152" y="30714"/>
                  </a:lnTo>
                  <a:lnTo>
                    <a:pt x="89294" y="13986"/>
                  </a:lnTo>
                  <a:lnTo>
                    <a:pt x="72806" y="2741"/>
                  </a:lnTo>
                  <a:lnTo>
                    <a:pt x="49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2079683" y="5447506"/>
              <a:ext cx="96520" cy="64769"/>
            </a:xfrm>
            <a:custGeom>
              <a:avLst/>
              <a:gdLst/>
              <a:ahLst/>
              <a:cxnLst/>
              <a:rect l="l" t="t" r="r" b="b"/>
              <a:pathLst>
                <a:path w="96519" h="64770">
                  <a:moveTo>
                    <a:pt x="96152" y="30714"/>
                  </a:moveTo>
                  <a:lnTo>
                    <a:pt x="89294" y="13986"/>
                  </a:lnTo>
                  <a:lnTo>
                    <a:pt x="72806" y="2741"/>
                  </a:lnTo>
                  <a:lnTo>
                    <a:pt x="49725" y="0"/>
                  </a:lnTo>
                  <a:lnTo>
                    <a:pt x="26643" y="2741"/>
                  </a:lnTo>
                  <a:lnTo>
                    <a:pt x="6858" y="13986"/>
                  </a:lnTo>
                  <a:lnTo>
                    <a:pt x="0" y="30714"/>
                  </a:lnTo>
                  <a:lnTo>
                    <a:pt x="6858" y="47442"/>
                  </a:lnTo>
                  <a:lnTo>
                    <a:pt x="26643" y="58687"/>
                  </a:lnTo>
                  <a:lnTo>
                    <a:pt x="49725" y="64449"/>
                  </a:lnTo>
                  <a:lnTo>
                    <a:pt x="72806" y="58687"/>
                  </a:lnTo>
                  <a:lnTo>
                    <a:pt x="89294" y="47442"/>
                  </a:lnTo>
                  <a:lnTo>
                    <a:pt x="96152" y="307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2073879" y="5442569"/>
              <a:ext cx="96520" cy="64769"/>
            </a:xfrm>
            <a:custGeom>
              <a:avLst/>
              <a:gdLst/>
              <a:ahLst/>
              <a:cxnLst/>
              <a:rect l="l" t="t" r="r" b="b"/>
              <a:pathLst>
                <a:path w="96519" h="64770">
                  <a:moveTo>
                    <a:pt x="96020" y="30714"/>
                  </a:moveTo>
                  <a:lnTo>
                    <a:pt x="89294" y="13986"/>
                  </a:lnTo>
                  <a:lnTo>
                    <a:pt x="72675" y="2752"/>
                  </a:lnTo>
                  <a:lnTo>
                    <a:pt x="49725" y="0"/>
                  </a:lnTo>
                  <a:lnTo>
                    <a:pt x="26643" y="2752"/>
                  </a:lnTo>
                  <a:lnTo>
                    <a:pt x="6858" y="13986"/>
                  </a:lnTo>
                  <a:lnTo>
                    <a:pt x="0" y="30714"/>
                  </a:lnTo>
                  <a:lnTo>
                    <a:pt x="6858" y="47442"/>
                  </a:lnTo>
                  <a:lnTo>
                    <a:pt x="26643" y="58687"/>
                  </a:lnTo>
                  <a:lnTo>
                    <a:pt x="49725" y="64449"/>
                  </a:lnTo>
                  <a:lnTo>
                    <a:pt x="72675" y="58687"/>
                  </a:lnTo>
                  <a:lnTo>
                    <a:pt x="89294" y="47442"/>
                  </a:lnTo>
                  <a:lnTo>
                    <a:pt x="96020" y="30714"/>
                  </a:lnTo>
                </a:path>
              </a:pathLst>
            </a:custGeom>
            <a:ln w="176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827044" y="5031020"/>
              <a:ext cx="113662" cy="82335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2150917" y="5031020"/>
              <a:ext cx="113675" cy="82334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961143" y="5964796"/>
              <a:ext cx="113663" cy="82357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1199045" y="5836187"/>
              <a:ext cx="113650" cy="82358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2940845" y="5836187"/>
              <a:ext cx="113676" cy="82357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2703035" y="5433609"/>
              <a:ext cx="113676" cy="82369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102817" y="5699345"/>
              <a:ext cx="113670" cy="82084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1689955" y="5576126"/>
              <a:ext cx="95885" cy="64769"/>
            </a:xfrm>
            <a:custGeom>
              <a:avLst/>
              <a:gdLst/>
              <a:ahLst/>
              <a:cxnLst/>
              <a:rect l="l" t="t" r="r" b="b"/>
              <a:pathLst>
                <a:path w="95885" h="64770">
                  <a:moveTo>
                    <a:pt x="49329" y="0"/>
                  </a:moveTo>
                  <a:lnTo>
                    <a:pt x="26286" y="2741"/>
                  </a:lnTo>
                  <a:lnTo>
                    <a:pt x="6489" y="16728"/>
                  </a:lnTo>
                  <a:lnTo>
                    <a:pt x="0" y="30714"/>
                  </a:lnTo>
                  <a:lnTo>
                    <a:pt x="6489" y="47442"/>
                  </a:lnTo>
                  <a:lnTo>
                    <a:pt x="26286" y="58676"/>
                  </a:lnTo>
                  <a:lnTo>
                    <a:pt x="49329" y="64438"/>
                  </a:lnTo>
                  <a:lnTo>
                    <a:pt x="72701" y="58676"/>
                  </a:lnTo>
                  <a:lnTo>
                    <a:pt x="89254" y="47442"/>
                  </a:lnTo>
                  <a:lnTo>
                    <a:pt x="95743" y="30714"/>
                  </a:lnTo>
                  <a:lnTo>
                    <a:pt x="89254" y="13986"/>
                  </a:lnTo>
                  <a:lnTo>
                    <a:pt x="72701" y="2741"/>
                  </a:lnTo>
                  <a:lnTo>
                    <a:pt x="493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1689955" y="5576126"/>
              <a:ext cx="95885" cy="64769"/>
            </a:xfrm>
            <a:custGeom>
              <a:avLst/>
              <a:gdLst/>
              <a:ahLst/>
              <a:cxnLst/>
              <a:rect l="l" t="t" r="r" b="b"/>
              <a:pathLst>
                <a:path w="95885" h="64770">
                  <a:moveTo>
                    <a:pt x="95743" y="30714"/>
                  </a:moveTo>
                  <a:lnTo>
                    <a:pt x="89254" y="13986"/>
                  </a:lnTo>
                  <a:lnTo>
                    <a:pt x="72701" y="2741"/>
                  </a:lnTo>
                  <a:lnTo>
                    <a:pt x="49329" y="0"/>
                  </a:lnTo>
                  <a:lnTo>
                    <a:pt x="26286" y="2741"/>
                  </a:lnTo>
                  <a:lnTo>
                    <a:pt x="6489" y="16728"/>
                  </a:lnTo>
                  <a:lnTo>
                    <a:pt x="0" y="30714"/>
                  </a:lnTo>
                  <a:lnTo>
                    <a:pt x="6489" y="47442"/>
                  </a:lnTo>
                  <a:lnTo>
                    <a:pt x="26286" y="58676"/>
                  </a:lnTo>
                  <a:lnTo>
                    <a:pt x="49329" y="64438"/>
                  </a:lnTo>
                  <a:lnTo>
                    <a:pt x="72701" y="58676"/>
                  </a:lnTo>
                  <a:lnTo>
                    <a:pt x="89254" y="47442"/>
                  </a:lnTo>
                  <a:lnTo>
                    <a:pt x="95743" y="307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1684112" y="5571189"/>
              <a:ext cx="95885" cy="64769"/>
            </a:xfrm>
            <a:custGeom>
              <a:avLst/>
              <a:gdLst/>
              <a:ahLst/>
              <a:cxnLst/>
              <a:rect l="l" t="t" r="r" b="b"/>
              <a:pathLst>
                <a:path w="95885" h="64770">
                  <a:moveTo>
                    <a:pt x="95743" y="30714"/>
                  </a:moveTo>
                  <a:lnTo>
                    <a:pt x="89254" y="13986"/>
                  </a:lnTo>
                  <a:lnTo>
                    <a:pt x="72701" y="2741"/>
                  </a:lnTo>
                  <a:lnTo>
                    <a:pt x="49329" y="0"/>
                  </a:lnTo>
                  <a:lnTo>
                    <a:pt x="26286" y="2741"/>
                  </a:lnTo>
                  <a:lnTo>
                    <a:pt x="6489" y="16728"/>
                  </a:lnTo>
                  <a:lnTo>
                    <a:pt x="0" y="30714"/>
                  </a:lnTo>
                  <a:lnTo>
                    <a:pt x="6489" y="47442"/>
                  </a:lnTo>
                  <a:lnTo>
                    <a:pt x="26286" y="58687"/>
                  </a:lnTo>
                  <a:lnTo>
                    <a:pt x="49329" y="64438"/>
                  </a:lnTo>
                  <a:lnTo>
                    <a:pt x="72701" y="58687"/>
                  </a:lnTo>
                  <a:lnTo>
                    <a:pt x="89254" y="47442"/>
                  </a:lnTo>
                  <a:lnTo>
                    <a:pt x="95743" y="30714"/>
                  </a:lnTo>
                </a:path>
              </a:pathLst>
            </a:custGeom>
            <a:ln w="176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961146" y="6166083"/>
              <a:ext cx="113657" cy="82084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340758" y="5836189"/>
              <a:ext cx="113936" cy="82353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1589142" y="5964796"/>
              <a:ext cx="113663" cy="82357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2627063" y="5562229"/>
              <a:ext cx="113676" cy="82357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2303125" y="5562229"/>
              <a:ext cx="113676" cy="82357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2165679" y="5374876"/>
              <a:ext cx="95885" cy="64769"/>
            </a:xfrm>
            <a:custGeom>
              <a:avLst/>
              <a:gdLst/>
              <a:ahLst/>
              <a:cxnLst/>
              <a:rect l="l" t="t" r="r" b="b"/>
              <a:pathLst>
                <a:path w="95885" h="64770">
                  <a:moveTo>
                    <a:pt x="49725" y="0"/>
                  </a:moveTo>
                  <a:lnTo>
                    <a:pt x="26643" y="2674"/>
                  </a:lnTo>
                  <a:lnTo>
                    <a:pt x="6594" y="16716"/>
                  </a:lnTo>
                  <a:lnTo>
                    <a:pt x="0" y="30647"/>
                  </a:lnTo>
                  <a:lnTo>
                    <a:pt x="6594" y="47364"/>
                  </a:lnTo>
                  <a:lnTo>
                    <a:pt x="26643" y="58620"/>
                  </a:lnTo>
                  <a:lnTo>
                    <a:pt x="49725" y="64404"/>
                  </a:lnTo>
                  <a:lnTo>
                    <a:pt x="72806" y="58620"/>
                  </a:lnTo>
                  <a:lnTo>
                    <a:pt x="89294" y="47364"/>
                  </a:lnTo>
                  <a:lnTo>
                    <a:pt x="95756" y="30647"/>
                  </a:lnTo>
                  <a:lnTo>
                    <a:pt x="89294" y="13930"/>
                  </a:lnTo>
                  <a:lnTo>
                    <a:pt x="72806" y="2674"/>
                  </a:lnTo>
                  <a:lnTo>
                    <a:pt x="49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2165679" y="5374876"/>
              <a:ext cx="95885" cy="64769"/>
            </a:xfrm>
            <a:custGeom>
              <a:avLst/>
              <a:gdLst/>
              <a:ahLst/>
              <a:cxnLst/>
              <a:rect l="l" t="t" r="r" b="b"/>
              <a:pathLst>
                <a:path w="95885" h="64770">
                  <a:moveTo>
                    <a:pt x="95756" y="30647"/>
                  </a:moveTo>
                  <a:lnTo>
                    <a:pt x="89294" y="13930"/>
                  </a:lnTo>
                  <a:lnTo>
                    <a:pt x="72806" y="2674"/>
                  </a:lnTo>
                  <a:lnTo>
                    <a:pt x="49725" y="0"/>
                  </a:lnTo>
                  <a:lnTo>
                    <a:pt x="26643" y="2674"/>
                  </a:lnTo>
                  <a:lnTo>
                    <a:pt x="6594" y="16716"/>
                  </a:lnTo>
                  <a:lnTo>
                    <a:pt x="0" y="30647"/>
                  </a:lnTo>
                  <a:lnTo>
                    <a:pt x="6594" y="47364"/>
                  </a:lnTo>
                  <a:lnTo>
                    <a:pt x="26643" y="58620"/>
                  </a:lnTo>
                  <a:lnTo>
                    <a:pt x="49725" y="64404"/>
                  </a:lnTo>
                  <a:lnTo>
                    <a:pt x="72806" y="58620"/>
                  </a:lnTo>
                  <a:lnTo>
                    <a:pt x="89294" y="47364"/>
                  </a:lnTo>
                  <a:lnTo>
                    <a:pt x="95756" y="306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2159876" y="5369861"/>
              <a:ext cx="95885" cy="64769"/>
            </a:xfrm>
            <a:custGeom>
              <a:avLst/>
              <a:gdLst/>
              <a:ahLst/>
              <a:cxnLst/>
              <a:rect l="l" t="t" r="r" b="b"/>
              <a:pathLst>
                <a:path w="95885" h="64770">
                  <a:moveTo>
                    <a:pt x="95756" y="30759"/>
                  </a:moveTo>
                  <a:lnTo>
                    <a:pt x="89294" y="14042"/>
                  </a:lnTo>
                  <a:lnTo>
                    <a:pt x="72675" y="2786"/>
                  </a:lnTo>
                  <a:lnTo>
                    <a:pt x="49725" y="0"/>
                  </a:lnTo>
                  <a:lnTo>
                    <a:pt x="26643" y="2786"/>
                  </a:lnTo>
                  <a:lnTo>
                    <a:pt x="6462" y="16716"/>
                  </a:lnTo>
                  <a:lnTo>
                    <a:pt x="0" y="30759"/>
                  </a:lnTo>
                  <a:lnTo>
                    <a:pt x="6462" y="47476"/>
                  </a:lnTo>
                  <a:lnTo>
                    <a:pt x="26643" y="58732"/>
                  </a:lnTo>
                  <a:lnTo>
                    <a:pt x="49725" y="64527"/>
                  </a:lnTo>
                  <a:lnTo>
                    <a:pt x="72675" y="58732"/>
                  </a:lnTo>
                  <a:lnTo>
                    <a:pt x="89294" y="47476"/>
                  </a:lnTo>
                  <a:lnTo>
                    <a:pt x="95756" y="30759"/>
                  </a:lnTo>
                </a:path>
              </a:pathLst>
            </a:custGeom>
            <a:ln w="17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1113037" y="6037473"/>
              <a:ext cx="113975" cy="82353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2150919" y="4894167"/>
              <a:ext cx="113670" cy="82107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1827044" y="5433609"/>
              <a:ext cx="113663" cy="82369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5091" y="455676"/>
            <a:ext cx="3489960" cy="3002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499093" y="6189675"/>
            <a:ext cx="3619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6525" marR="5080" indent="-889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Tahoma"/>
                <a:cs typeface="Tahoma"/>
              </a:rPr>
              <a:t>April  </a:t>
            </a:r>
            <a:r>
              <a:rPr dirty="0" sz="1200" spc="-5">
                <a:latin typeface="Tahoma"/>
                <a:cs typeface="Tahoma"/>
              </a:rPr>
              <a:t>2</a:t>
            </a:r>
            <a:r>
              <a:rPr dirty="0" sz="1200" spc="-10">
                <a:latin typeface="Tahoma"/>
                <a:cs typeface="Tahoma"/>
              </a:rPr>
              <a:t>4</a:t>
            </a:r>
            <a:r>
              <a:rPr dirty="0" sz="1200" spc="-5">
                <a:latin typeface="Tahoma"/>
                <a:cs typeface="Tahoma"/>
              </a:rPr>
              <a:t>,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Tahoma"/>
                <a:cs typeface="Tahoma"/>
              </a:rPr>
              <a:t>2018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00600" y="0"/>
            <a:ext cx="4191000" cy="6858000"/>
            <a:chOff x="4800600" y="0"/>
            <a:chExt cx="4191000" cy="6858000"/>
          </a:xfrm>
        </p:grpSpPr>
        <p:sp>
          <p:nvSpPr>
            <p:cNvPr id="5" name="object 5"/>
            <p:cNvSpPr/>
            <p:nvPr/>
          </p:nvSpPr>
          <p:spPr>
            <a:xfrm>
              <a:off x="4800600" y="0"/>
              <a:ext cx="4038600" cy="3733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800600" y="3352798"/>
              <a:ext cx="4191000" cy="3505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1067993" y="2362523"/>
            <a:ext cx="3360300" cy="28997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0016" y="489204"/>
            <a:ext cx="5896356" cy="499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5836" y="1622805"/>
            <a:ext cx="32721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2105" algn="l"/>
              </a:tabLst>
            </a:pPr>
            <a:r>
              <a:rPr dirty="0" sz="1900" spc="-484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u="heavy" spc="-90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Discrepancy</a:t>
            </a:r>
            <a:r>
              <a:rPr dirty="0" u="heavy" spc="-265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pc="-95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detection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5836" y="1992604"/>
            <a:ext cx="8301355" cy="4189729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625475" indent="-275590">
              <a:lnSpc>
                <a:spcPct val="100000"/>
              </a:lnSpc>
              <a:spcBef>
                <a:spcPts val="34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135">
                <a:latin typeface="Arial"/>
                <a:cs typeface="Arial"/>
              </a:rPr>
              <a:t>Use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metadata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(e.g.,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domain,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range,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dependency,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distribution)</a:t>
            </a:r>
            <a:endParaRPr sz="2000">
              <a:latin typeface="Arial"/>
              <a:cs typeface="Arial"/>
            </a:endParaRPr>
          </a:p>
          <a:p>
            <a:pPr marL="625475" indent="-275590">
              <a:lnSpc>
                <a:spcPct val="100000"/>
              </a:lnSpc>
              <a:spcBef>
                <a:spcPts val="24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120">
                <a:latin typeface="Arial"/>
                <a:cs typeface="Arial"/>
              </a:rPr>
              <a:t>Check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95">
                <a:latin typeface="Arial"/>
                <a:cs typeface="Arial"/>
              </a:rPr>
              <a:t>uniqueness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rule,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consecutive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rule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null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rule</a:t>
            </a:r>
            <a:endParaRPr sz="2000">
              <a:latin typeface="Arial"/>
              <a:cs typeface="Arial"/>
            </a:endParaRPr>
          </a:p>
          <a:p>
            <a:pPr marL="625475" indent="-275590">
              <a:lnSpc>
                <a:spcPct val="100000"/>
              </a:lnSpc>
              <a:spcBef>
                <a:spcPts val="24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135">
                <a:latin typeface="Arial"/>
                <a:cs typeface="Arial"/>
              </a:rPr>
              <a:t>Use </a:t>
            </a:r>
            <a:r>
              <a:rPr dirty="0" sz="2000" spc="-55">
                <a:latin typeface="Arial"/>
                <a:cs typeface="Arial"/>
              </a:rPr>
              <a:t>commercial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tools</a:t>
            </a:r>
            <a:endParaRPr sz="2000">
              <a:latin typeface="Arial"/>
              <a:cs typeface="Arial"/>
            </a:endParaRPr>
          </a:p>
          <a:p>
            <a:pPr lvl="1" marL="890269" marR="5080" indent="-228600">
              <a:lnSpc>
                <a:spcPts val="2160"/>
              </a:lnSpc>
              <a:spcBef>
                <a:spcPts val="509"/>
              </a:spcBef>
              <a:buClr>
                <a:srgbClr val="E66C7C"/>
              </a:buClr>
              <a:buChar char="▪"/>
              <a:tabLst>
                <a:tab pos="890269" algn="l"/>
                <a:tab pos="890905" algn="l"/>
              </a:tabLst>
            </a:pPr>
            <a:r>
              <a:rPr dirty="0" u="heavy" sz="2000" spc="-6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Data</a:t>
            </a:r>
            <a:r>
              <a:rPr dirty="0" u="heavy" sz="2000" spc="-17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000" spc="-6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scrubbing</a:t>
            </a:r>
            <a:r>
              <a:rPr dirty="0" sz="2000" spc="-60">
                <a:latin typeface="Arial"/>
                <a:cs typeface="Arial"/>
              </a:rPr>
              <a:t>: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130">
                <a:latin typeface="Arial"/>
                <a:cs typeface="Arial"/>
              </a:rPr>
              <a:t>use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simple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domain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knowledge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(e.g.,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postal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code,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spell-  </a:t>
            </a:r>
            <a:r>
              <a:rPr dirty="0" sz="2000" spc="-90">
                <a:latin typeface="Arial"/>
                <a:cs typeface="Arial"/>
              </a:rPr>
              <a:t>check)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45">
                <a:latin typeface="Arial"/>
                <a:cs typeface="Arial"/>
              </a:rPr>
              <a:t>to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detect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errors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make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corrections.</a:t>
            </a:r>
            <a:endParaRPr sz="2000">
              <a:latin typeface="Arial"/>
              <a:cs typeface="Arial"/>
            </a:endParaRPr>
          </a:p>
          <a:p>
            <a:pPr lvl="1" marL="890269" marR="252729" indent="-228600">
              <a:lnSpc>
                <a:spcPts val="2160"/>
              </a:lnSpc>
              <a:spcBef>
                <a:spcPts val="480"/>
              </a:spcBef>
              <a:buClr>
                <a:srgbClr val="E66C7C"/>
              </a:buClr>
              <a:buChar char="▪"/>
              <a:tabLst>
                <a:tab pos="890269" algn="l"/>
                <a:tab pos="890905" algn="l"/>
              </a:tabLst>
            </a:pPr>
            <a:r>
              <a:rPr dirty="0" u="heavy" sz="2000" spc="-6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Data</a:t>
            </a:r>
            <a:r>
              <a:rPr dirty="0" u="heavy" sz="2000" spc="-16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000" spc="-2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auditing</a:t>
            </a:r>
            <a:r>
              <a:rPr dirty="0" sz="2000" spc="-25">
                <a:latin typeface="Arial"/>
                <a:cs typeface="Arial"/>
              </a:rPr>
              <a:t>:</a:t>
            </a:r>
            <a:r>
              <a:rPr dirty="0" sz="2000" spc="-18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by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analyzing</a:t>
            </a:r>
            <a:r>
              <a:rPr dirty="0" sz="2000" spc="-18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data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45">
                <a:latin typeface="Arial"/>
                <a:cs typeface="Arial"/>
              </a:rPr>
              <a:t>to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discover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rules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relationship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to  </a:t>
            </a:r>
            <a:r>
              <a:rPr dirty="0" sz="2000" spc="-25">
                <a:latin typeface="Arial"/>
                <a:cs typeface="Arial"/>
              </a:rPr>
              <a:t>detect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violators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(e.g.,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correlation</a:t>
            </a:r>
            <a:r>
              <a:rPr dirty="0" sz="2000" spc="-180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clustering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45">
                <a:latin typeface="Arial"/>
                <a:cs typeface="Arial"/>
              </a:rPr>
              <a:t>to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find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outliers)</a:t>
            </a:r>
            <a:endParaRPr sz="2000">
              <a:latin typeface="Arial"/>
              <a:cs typeface="Arial"/>
            </a:endParaRPr>
          </a:p>
          <a:p>
            <a:pPr marL="332740" indent="-320040">
              <a:lnSpc>
                <a:spcPts val="2530"/>
              </a:lnSpc>
              <a:buClr>
                <a:srgbClr val="EFAC00"/>
              </a:buClr>
              <a:buSzPct val="79166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u="heavy" sz="2400" spc="-5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Data</a:t>
            </a:r>
            <a:r>
              <a:rPr dirty="0" u="heavy" sz="2400" spc="-530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2400" spc="-65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migration and </a:t>
            </a:r>
            <a:r>
              <a:rPr dirty="0" u="heavy" sz="2400" spc="-75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integration</a:t>
            </a:r>
            <a:endParaRPr sz="2400">
              <a:latin typeface="Trebuchet MS"/>
              <a:cs typeface="Trebuchet MS"/>
            </a:endParaRPr>
          </a:p>
          <a:p>
            <a:pPr lvl="1" marL="625475" indent="-275590">
              <a:lnSpc>
                <a:spcPct val="100000"/>
              </a:lnSpc>
              <a:spcBef>
                <a:spcPts val="27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u="heavy" sz="2000" spc="-6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Data</a:t>
            </a:r>
            <a:r>
              <a:rPr dirty="0" u="heavy" sz="2000" spc="-17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000" spc="-1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migration</a:t>
            </a:r>
            <a:r>
              <a:rPr dirty="0" u="heavy" sz="2000" spc="-18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000" spc="-3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tools</a:t>
            </a:r>
            <a:r>
              <a:rPr dirty="0" sz="2000" spc="-30">
                <a:latin typeface="Arial"/>
                <a:cs typeface="Arial"/>
              </a:rPr>
              <a:t>: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allow</a:t>
            </a:r>
            <a:r>
              <a:rPr dirty="0" sz="2000" spc="-18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transformations</a:t>
            </a:r>
            <a:r>
              <a:rPr dirty="0" sz="2000" spc="-180">
                <a:latin typeface="Arial"/>
                <a:cs typeface="Arial"/>
              </a:rPr>
              <a:t> </a:t>
            </a:r>
            <a:r>
              <a:rPr dirty="0" sz="2000" spc="45">
                <a:latin typeface="Arial"/>
                <a:cs typeface="Arial"/>
              </a:rPr>
              <a:t>to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be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specified.</a:t>
            </a:r>
            <a:endParaRPr sz="2000">
              <a:latin typeface="Arial"/>
              <a:cs typeface="Arial"/>
            </a:endParaRPr>
          </a:p>
          <a:p>
            <a:pPr lvl="1" marL="625475" marR="441959" indent="-274955">
              <a:lnSpc>
                <a:spcPts val="2160"/>
              </a:lnSpc>
              <a:spcBef>
                <a:spcPts val="509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u="heavy" sz="2000" spc="-14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ETL</a:t>
            </a:r>
            <a:r>
              <a:rPr dirty="0" u="heavy" sz="2000" spc="-18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000" spc="-4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(Extraction/Transformation/Loading)</a:t>
            </a:r>
            <a:r>
              <a:rPr dirty="0" u="heavy" sz="2000" spc="-2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000" spc="-3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tools:</a:t>
            </a:r>
            <a:r>
              <a:rPr dirty="0" sz="2000" spc="-180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allow</a:t>
            </a:r>
            <a:r>
              <a:rPr dirty="0" sz="2000" spc="-190">
                <a:latin typeface="Arial"/>
                <a:cs typeface="Arial"/>
              </a:rPr>
              <a:t> </a:t>
            </a:r>
            <a:r>
              <a:rPr dirty="0" sz="2000" spc="-114">
                <a:latin typeface="Arial"/>
                <a:cs typeface="Arial"/>
              </a:rPr>
              <a:t>users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45">
                <a:latin typeface="Arial"/>
                <a:cs typeface="Arial"/>
              </a:rPr>
              <a:t>to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specify  </a:t>
            </a:r>
            <a:r>
              <a:rPr dirty="0" sz="2000" spc="-35">
                <a:latin typeface="Arial"/>
                <a:cs typeface="Arial"/>
              </a:rPr>
              <a:t>transformations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through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a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graphical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100">
                <a:latin typeface="Arial"/>
                <a:cs typeface="Arial"/>
              </a:rPr>
              <a:t>user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interface.</a:t>
            </a:r>
            <a:endParaRPr sz="2000">
              <a:latin typeface="Arial"/>
              <a:cs typeface="Arial"/>
            </a:endParaRPr>
          </a:p>
          <a:p>
            <a:pPr marL="332740" indent="-320040">
              <a:lnSpc>
                <a:spcPts val="2535"/>
              </a:lnSpc>
              <a:buClr>
                <a:srgbClr val="EFAC00"/>
              </a:buClr>
              <a:buSzPct val="79166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u="heavy" sz="2400" spc="-65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Integration</a:t>
            </a:r>
            <a:r>
              <a:rPr dirty="0" u="heavy" sz="2400" spc="-220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2400" spc="-65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of</a:t>
            </a:r>
            <a:r>
              <a:rPr dirty="0" u="heavy" sz="2400" spc="-235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2400" spc="-95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the</a:t>
            </a:r>
            <a:r>
              <a:rPr dirty="0" u="heavy" sz="2400" spc="-235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2400" spc="-55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two</a:t>
            </a:r>
            <a:r>
              <a:rPr dirty="0" u="heavy" sz="2400" spc="-229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2400" spc="-90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processes</a:t>
            </a:r>
            <a:endParaRPr sz="2400">
              <a:latin typeface="Trebuchet MS"/>
              <a:cs typeface="Trebuchet MS"/>
            </a:endParaRPr>
          </a:p>
          <a:p>
            <a:pPr lvl="1" marL="625475" indent="-275590">
              <a:lnSpc>
                <a:spcPct val="100000"/>
              </a:lnSpc>
              <a:spcBef>
                <a:spcPts val="27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000" spc="-25">
                <a:latin typeface="Arial"/>
                <a:cs typeface="Arial"/>
              </a:rPr>
              <a:t>Iterative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interactive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(e.g.,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Potter’s</a:t>
            </a:r>
            <a:r>
              <a:rPr dirty="0" sz="2000" spc="-265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Wheels).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1447798"/>
              <a:ext cx="9143999" cy="54101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53212" y="708659"/>
              <a:ext cx="6793992" cy="5547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5135880"/>
            </a:xfrm>
            <a:custGeom>
              <a:avLst/>
              <a:gdLst/>
              <a:ahLst/>
              <a:cxnLst/>
              <a:rect l="l" t="t" r="r" b="b"/>
              <a:pathLst>
                <a:path w="9144000" h="5135880">
                  <a:moveTo>
                    <a:pt x="9144000" y="0"/>
                  </a:moveTo>
                  <a:lnTo>
                    <a:pt x="0" y="0"/>
                  </a:lnTo>
                  <a:lnTo>
                    <a:pt x="0" y="5135880"/>
                  </a:lnTo>
                  <a:lnTo>
                    <a:pt x="9144000" y="513588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105400"/>
              <a:ext cx="9144000" cy="1127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5128259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9144000" y="4571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76400" y="2093976"/>
              <a:ext cx="5908548" cy="8001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8931" y="522731"/>
            <a:ext cx="4832604" cy="656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65836" y="1395095"/>
            <a:ext cx="8208645" cy="4806950"/>
          </a:xfrm>
          <a:prstGeom prst="rect">
            <a:avLst/>
          </a:prstGeom>
        </p:spPr>
        <p:txBody>
          <a:bodyPr wrap="square" lIns="0" tIns="226695" rIns="0" bIns="0" rtlCol="0" vert="horz">
            <a:spAutoFit/>
          </a:bodyPr>
          <a:lstStyle/>
          <a:p>
            <a:pPr marL="82550">
              <a:lnSpc>
                <a:spcPct val="100000"/>
              </a:lnSpc>
              <a:spcBef>
                <a:spcPts val="1785"/>
              </a:spcBef>
            </a:pPr>
            <a:r>
              <a:rPr dirty="0" sz="2400" spc="-75" b="1">
                <a:solidFill>
                  <a:srgbClr val="001F5F"/>
                </a:solidFill>
                <a:latin typeface="Trebuchet MS"/>
                <a:cs typeface="Trebuchet MS"/>
              </a:rPr>
              <a:t>Combines</a:t>
            </a:r>
            <a:r>
              <a:rPr dirty="0" sz="2400" spc="-235" b="1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dirty="0" sz="2400" spc="-45" b="1">
                <a:solidFill>
                  <a:srgbClr val="001F5F"/>
                </a:solidFill>
                <a:latin typeface="Trebuchet MS"/>
                <a:cs typeface="Trebuchet MS"/>
              </a:rPr>
              <a:t>data</a:t>
            </a:r>
            <a:r>
              <a:rPr dirty="0" sz="2400" spc="-229" b="1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dirty="0" sz="2400" spc="-90" b="1">
                <a:solidFill>
                  <a:srgbClr val="001F5F"/>
                </a:solidFill>
                <a:latin typeface="Trebuchet MS"/>
                <a:cs typeface="Trebuchet MS"/>
              </a:rPr>
              <a:t>from</a:t>
            </a:r>
            <a:r>
              <a:rPr dirty="0" sz="2400" spc="-225" b="1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dirty="0" sz="2400" spc="-95" b="1">
                <a:solidFill>
                  <a:srgbClr val="001F5F"/>
                </a:solidFill>
                <a:latin typeface="Trebuchet MS"/>
                <a:cs typeface="Trebuchet MS"/>
              </a:rPr>
              <a:t>multiple</a:t>
            </a:r>
            <a:r>
              <a:rPr dirty="0" sz="2400" spc="-225" b="1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dirty="0" sz="2400" spc="-100" b="1">
                <a:solidFill>
                  <a:srgbClr val="001F5F"/>
                </a:solidFill>
                <a:latin typeface="Trebuchet MS"/>
                <a:cs typeface="Trebuchet MS"/>
              </a:rPr>
              <a:t>sources</a:t>
            </a:r>
            <a:r>
              <a:rPr dirty="0" sz="2400" spc="-240" b="1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dirty="0" sz="2400" spc="-70" b="1">
                <a:solidFill>
                  <a:srgbClr val="001F5F"/>
                </a:solidFill>
                <a:latin typeface="Trebuchet MS"/>
                <a:cs typeface="Trebuchet MS"/>
              </a:rPr>
              <a:t>into</a:t>
            </a:r>
            <a:r>
              <a:rPr dirty="0" sz="2400" spc="-225" b="1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dirty="0" sz="2400" spc="-45" b="1">
                <a:solidFill>
                  <a:srgbClr val="001F5F"/>
                </a:solidFill>
                <a:latin typeface="Trebuchet MS"/>
                <a:cs typeface="Trebuchet MS"/>
              </a:rPr>
              <a:t>a</a:t>
            </a:r>
            <a:r>
              <a:rPr dirty="0" sz="2400" spc="-215" b="1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dirty="0" sz="2400" spc="-114" b="1">
                <a:solidFill>
                  <a:srgbClr val="001F5F"/>
                </a:solidFill>
                <a:latin typeface="Trebuchet MS"/>
                <a:cs typeface="Trebuchet MS"/>
              </a:rPr>
              <a:t>coherent</a:t>
            </a:r>
            <a:r>
              <a:rPr dirty="0" sz="2400" spc="-235" b="1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dirty="0" sz="2400" spc="-95" b="1">
                <a:solidFill>
                  <a:srgbClr val="001F5F"/>
                </a:solidFill>
                <a:latin typeface="Trebuchet MS"/>
                <a:cs typeface="Trebuchet MS"/>
              </a:rPr>
              <a:t>store.</a:t>
            </a:r>
            <a:endParaRPr sz="2400">
              <a:latin typeface="Trebuchet MS"/>
              <a:cs typeface="Trebuchet MS"/>
            </a:endParaRPr>
          </a:p>
          <a:p>
            <a:pPr marL="332740" indent="-320040">
              <a:lnSpc>
                <a:spcPct val="100000"/>
              </a:lnSpc>
              <a:spcBef>
                <a:spcPts val="1685"/>
              </a:spcBef>
              <a:buClr>
                <a:srgbClr val="EFAC00"/>
              </a:buClr>
              <a:buSzPct val="79166"/>
              <a:buFont typeface="Arial"/>
              <a:buChar char=""/>
              <a:tabLst>
                <a:tab pos="332105" algn="l"/>
                <a:tab pos="332740" algn="l"/>
              </a:tabLst>
            </a:pPr>
            <a:r>
              <a:rPr dirty="0" u="heavy" sz="2400" spc="-60" b="1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Entity </a:t>
            </a:r>
            <a:r>
              <a:rPr dirty="0" u="heavy" sz="2400" spc="-90" b="1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identification</a:t>
            </a:r>
            <a:r>
              <a:rPr dirty="0" u="heavy" sz="2400" spc="-395" b="1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2400" spc="-105" b="1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problem: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EFAC00"/>
              </a:buClr>
              <a:buFont typeface="Arial"/>
              <a:buChar char=""/>
            </a:pP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EFAC00"/>
              </a:buClr>
              <a:buFont typeface="Arial"/>
              <a:buChar char=""/>
            </a:pPr>
            <a:endParaRPr sz="2050">
              <a:latin typeface="Trebuchet MS"/>
              <a:cs typeface="Trebuchet MS"/>
            </a:endParaRPr>
          </a:p>
          <a:p>
            <a:pPr lvl="1" marL="625475" indent="-275590">
              <a:lnSpc>
                <a:spcPct val="100000"/>
              </a:lnSpc>
              <a:buClr>
                <a:srgbClr val="5FB5CC"/>
              </a:buClr>
              <a:buSzPct val="89583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400" spc="-30" b="1">
                <a:solidFill>
                  <a:srgbClr val="001F5F"/>
                </a:solidFill>
                <a:latin typeface="Trebuchet MS"/>
                <a:cs typeface="Trebuchet MS"/>
              </a:rPr>
              <a:t>How</a:t>
            </a:r>
            <a:r>
              <a:rPr dirty="0" sz="2400" spc="-229" b="1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dirty="0" sz="2400" spc="-40" b="1">
                <a:solidFill>
                  <a:srgbClr val="001F5F"/>
                </a:solidFill>
                <a:latin typeface="Trebuchet MS"/>
                <a:cs typeface="Trebuchet MS"/>
              </a:rPr>
              <a:t>to</a:t>
            </a:r>
            <a:r>
              <a:rPr dirty="0" sz="2400" spc="-235" b="1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dirty="0" sz="2400" spc="-75" b="1">
                <a:solidFill>
                  <a:srgbClr val="001F5F"/>
                </a:solidFill>
                <a:latin typeface="Trebuchet MS"/>
                <a:cs typeface="Trebuchet MS"/>
              </a:rPr>
              <a:t>match</a:t>
            </a:r>
            <a:r>
              <a:rPr dirty="0" sz="2400" spc="-229" b="1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dirty="0" sz="2400" spc="-45" b="1">
                <a:solidFill>
                  <a:srgbClr val="001F5F"/>
                </a:solidFill>
                <a:latin typeface="Trebuchet MS"/>
                <a:cs typeface="Trebuchet MS"/>
              </a:rPr>
              <a:t>data</a:t>
            </a:r>
            <a:r>
              <a:rPr dirty="0" sz="2400" spc="-220" b="1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dirty="0" sz="2400" spc="-80" b="1">
                <a:solidFill>
                  <a:srgbClr val="001F5F"/>
                </a:solidFill>
                <a:latin typeface="Trebuchet MS"/>
                <a:cs typeface="Trebuchet MS"/>
              </a:rPr>
              <a:t>schema</a:t>
            </a:r>
            <a:r>
              <a:rPr dirty="0" sz="2400" spc="-229" b="1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dirty="0" sz="2400" spc="-90" b="1">
                <a:solidFill>
                  <a:srgbClr val="001F5F"/>
                </a:solidFill>
                <a:latin typeface="Trebuchet MS"/>
                <a:cs typeface="Trebuchet MS"/>
              </a:rPr>
              <a:t>from</a:t>
            </a:r>
            <a:r>
              <a:rPr dirty="0" sz="2400" spc="-235" b="1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dirty="0" sz="2400" spc="-110" b="1">
                <a:solidFill>
                  <a:srgbClr val="001F5F"/>
                </a:solidFill>
                <a:latin typeface="Trebuchet MS"/>
                <a:cs typeface="Trebuchet MS"/>
              </a:rPr>
              <a:t>different</a:t>
            </a:r>
            <a:r>
              <a:rPr dirty="0" sz="2400" spc="-250" b="1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dirty="0" sz="2400" spc="-70" b="1">
                <a:solidFill>
                  <a:srgbClr val="001F5F"/>
                </a:solidFill>
                <a:latin typeface="Trebuchet MS"/>
                <a:cs typeface="Trebuchet MS"/>
              </a:rPr>
              <a:t>sources??</a:t>
            </a:r>
            <a:endParaRPr sz="2400">
              <a:latin typeface="Trebuchet MS"/>
              <a:cs typeface="Trebuchet MS"/>
            </a:endParaRPr>
          </a:p>
          <a:p>
            <a:pPr lvl="1" marL="625475" marR="168275" indent="-274955">
              <a:lnSpc>
                <a:spcPct val="130000"/>
              </a:lnSpc>
              <a:spcBef>
                <a:spcPts val="58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400" spc="-15">
                <a:latin typeface="Arial"/>
                <a:cs typeface="Arial"/>
              </a:rPr>
              <a:t>Identify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real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world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entities</a:t>
            </a:r>
            <a:r>
              <a:rPr dirty="0" sz="2400" spc="-150">
                <a:latin typeface="Arial"/>
                <a:cs typeface="Arial"/>
              </a:rPr>
              <a:t> </a:t>
            </a:r>
            <a:r>
              <a:rPr dirty="0" sz="2400" spc="10">
                <a:latin typeface="Arial"/>
                <a:cs typeface="Arial"/>
              </a:rPr>
              <a:t>from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15">
                <a:latin typeface="Arial"/>
                <a:cs typeface="Arial"/>
              </a:rPr>
              <a:t>multiple</a:t>
            </a:r>
            <a:r>
              <a:rPr dirty="0" sz="2400" spc="-15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data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120">
                <a:latin typeface="Arial"/>
                <a:cs typeface="Arial"/>
              </a:rPr>
              <a:t>sources,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e.g.,  </a:t>
            </a:r>
            <a:r>
              <a:rPr dirty="0" sz="2400" spc="-100">
                <a:latin typeface="Arial"/>
                <a:cs typeface="Arial"/>
              </a:rPr>
              <a:t>Customer_ID </a:t>
            </a:r>
            <a:r>
              <a:rPr dirty="0" sz="2400" spc="-175">
                <a:latin typeface="Arial"/>
                <a:cs typeface="Arial"/>
              </a:rPr>
              <a:t>=</a:t>
            </a:r>
            <a:r>
              <a:rPr dirty="0" sz="2400" spc="-400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Customer_Number</a:t>
            </a:r>
            <a:endParaRPr sz="2400">
              <a:latin typeface="Arial"/>
              <a:cs typeface="Arial"/>
            </a:endParaRPr>
          </a:p>
          <a:p>
            <a:pPr lvl="1" marL="625475" marR="90170" indent="-274955">
              <a:lnSpc>
                <a:spcPct val="130100"/>
              </a:lnSpc>
              <a:spcBef>
                <a:spcPts val="575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400" spc="-130">
                <a:latin typeface="Arial"/>
                <a:cs typeface="Arial"/>
              </a:rPr>
              <a:t>Possible</a:t>
            </a:r>
            <a:r>
              <a:rPr dirty="0" sz="2400" spc="-155">
                <a:latin typeface="Arial"/>
                <a:cs typeface="Arial"/>
              </a:rPr>
              <a:t> </a:t>
            </a:r>
            <a:r>
              <a:rPr dirty="0" sz="2400" spc="-120">
                <a:latin typeface="Arial"/>
                <a:cs typeface="Arial"/>
              </a:rPr>
              <a:t>reasons: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different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-65">
                <a:latin typeface="Arial"/>
                <a:cs typeface="Arial"/>
              </a:rPr>
              <a:t>representations,</a:t>
            </a:r>
            <a:r>
              <a:rPr dirty="0" sz="2400" spc="-15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different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35">
                <a:latin typeface="Arial"/>
                <a:cs typeface="Arial"/>
              </a:rPr>
              <a:t>scales,  </a:t>
            </a:r>
            <a:r>
              <a:rPr dirty="0" sz="2400" spc="-60">
                <a:latin typeface="Arial"/>
                <a:cs typeface="Arial"/>
              </a:rPr>
              <a:t>e.g., </a:t>
            </a:r>
            <a:r>
              <a:rPr dirty="0" sz="2400" spc="-20">
                <a:latin typeface="Arial"/>
                <a:cs typeface="Arial"/>
              </a:rPr>
              <a:t>metric</a:t>
            </a:r>
            <a:r>
              <a:rPr dirty="0" sz="2400" spc="-505">
                <a:latin typeface="Arial"/>
                <a:cs typeface="Arial"/>
              </a:rPr>
              <a:t> </a:t>
            </a:r>
            <a:r>
              <a:rPr dirty="0" sz="2400" spc="-120">
                <a:latin typeface="Arial"/>
                <a:cs typeface="Arial"/>
              </a:rPr>
              <a:t>vs. </a:t>
            </a:r>
            <a:r>
              <a:rPr dirty="0" sz="2400" spc="-45">
                <a:latin typeface="Arial"/>
                <a:cs typeface="Arial"/>
              </a:rPr>
              <a:t>British units</a:t>
            </a:r>
            <a:endParaRPr sz="2400">
              <a:latin typeface="Arial"/>
              <a:cs typeface="Arial"/>
            </a:endParaRPr>
          </a:p>
          <a:p>
            <a:pPr lvl="1" marL="625475" indent="-275590">
              <a:lnSpc>
                <a:spcPct val="100000"/>
              </a:lnSpc>
              <a:spcBef>
                <a:spcPts val="144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400" spc="-45">
                <a:latin typeface="Arial"/>
                <a:cs typeface="Arial"/>
              </a:rPr>
              <a:t>Meta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data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130">
                <a:latin typeface="Arial"/>
                <a:cs typeface="Arial"/>
              </a:rPr>
              <a:t>can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be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30">
                <a:latin typeface="Arial"/>
                <a:cs typeface="Arial"/>
              </a:rPr>
              <a:t>used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to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avoid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errors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in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130">
                <a:latin typeface="Arial"/>
                <a:cs typeface="Arial"/>
              </a:rPr>
              <a:t>schema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integration.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8931" y="522731"/>
            <a:ext cx="7220711" cy="656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2036" y="1886153"/>
            <a:ext cx="7664450" cy="81978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32105" marR="5080" indent="-320040">
              <a:lnSpc>
                <a:spcPct val="100000"/>
              </a:lnSpc>
              <a:spcBef>
                <a:spcPts val="105"/>
              </a:spcBef>
              <a:tabLst>
                <a:tab pos="332105" algn="l"/>
              </a:tabLst>
            </a:pPr>
            <a:r>
              <a:rPr dirty="0" sz="2050" spc="-515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u="heavy" sz="2600" spc="-85" b="1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Redundancy </a:t>
            </a:r>
            <a:r>
              <a:rPr dirty="0" u="heavy" sz="2600" spc="-195" b="1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:</a:t>
            </a:r>
            <a:r>
              <a:rPr dirty="0" sz="2600" spc="-195" b="1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dirty="0" sz="2600" spc="-100">
                <a:latin typeface="Arial"/>
                <a:cs typeface="Arial"/>
              </a:rPr>
              <a:t>Redundant </a:t>
            </a:r>
            <a:r>
              <a:rPr dirty="0" sz="2600" spc="-55">
                <a:latin typeface="Arial"/>
                <a:cs typeface="Arial"/>
              </a:rPr>
              <a:t>data </a:t>
            </a:r>
            <a:r>
              <a:rPr dirty="0" sz="2600" spc="-105">
                <a:latin typeface="Arial"/>
                <a:cs typeface="Arial"/>
              </a:rPr>
              <a:t>occur </a:t>
            </a:r>
            <a:r>
              <a:rPr dirty="0" sz="2600" spc="-5">
                <a:latin typeface="Arial"/>
                <a:cs typeface="Arial"/>
              </a:rPr>
              <a:t>often</a:t>
            </a:r>
            <a:r>
              <a:rPr dirty="0" sz="2600" spc="-530">
                <a:latin typeface="Arial"/>
                <a:cs typeface="Arial"/>
              </a:rPr>
              <a:t> </a:t>
            </a:r>
            <a:r>
              <a:rPr dirty="0" sz="2600" spc="-85">
                <a:latin typeface="Arial"/>
                <a:cs typeface="Arial"/>
              </a:rPr>
              <a:t>when </a:t>
            </a:r>
            <a:r>
              <a:rPr dirty="0" sz="2600" spc="-120">
                <a:latin typeface="Arial"/>
                <a:cs typeface="Arial"/>
              </a:rPr>
              <a:t>One  </a:t>
            </a:r>
            <a:r>
              <a:rPr dirty="0" sz="2600" spc="5">
                <a:latin typeface="Arial"/>
                <a:cs typeface="Arial"/>
              </a:rPr>
              <a:t>attribute</a:t>
            </a:r>
            <a:r>
              <a:rPr dirty="0" sz="2600" spc="-200">
                <a:latin typeface="Arial"/>
                <a:cs typeface="Arial"/>
              </a:rPr>
              <a:t> </a:t>
            </a:r>
            <a:r>
              <a:rPr dirty="0" sz="2600" spc="-140">
                <a:latin typeface="Arial"/>
                <a:cs typeface="Arial"/>
              </a:rPr>
              <a:t>can</a:t>
            </a:r>
            <a:r>
              <a:rPr dirty="0" sz="2600" spc="-195">
                <a:latin typeface="Arial"/>
                <a:cs typeface="Arial"/>
              </a:rPr>
              <a:t> </a:t>
            </a:r>
            <a:r>
              <a:rPr dirty="0" sz="2600" spc="-105">
                <a:latin typeface="Arial"/>
                <a:cs typeface="Arial"/>
              </a:rPr>
              <a:t>be</a:t>
            </a:r>
            <a:r>
              <a:rPr dirty="0" sz="2600" spc="-220">
                <a:latin typeface="Arial"/>
                <a:cs typeface="Arial"/>
              </a:rPr>
              <a:t> </a:t>
            </a:r>
            <a:r>
              <a:rPr dirty="0" sz="2600" spc="-70">
                <a:latin typeface="Arial"/>
                <a:cs typeface="Arial"/>
              </a:rPr>
              <a:t>derived</a:t>
            </a:r>
            <a:r>
              <a:rPr dirty="0" sz="2600" spc="-215">
                <a:latin typeface="Arial"/>
                <a:cs typeface="Arial"/>
              </a:rPr>
              <a:t> </a:t>
            </a:r>
            <a:r>
              <a:rPr dirty="0" sz="2600" spc="10">
                <a:latin typeface="Arial"/>
                <a:cs typeface="Arial"/>
              </a:rPr>
              <a:t>from</a:t>
            </a:r>
            <a:r>
              <a:rPr dirty="0" sz="2600" spc="-215">
                <a:latin typeface="Arial"/>
                <a:cs typeface="Arial"/>
              </a:rPr>
              <a:t> </a:t>
            </a:r>
            <a:r>
              <a:rPr dirty="0" sz="2600" spc="-50">
                <a:latin typeface="Arial"/>
                <a:cs typeface="Arial"/>
              </a:rPr>
              <a:t>another</a:t>
            </a:r>
            <a:r>
              <a:rPr dirty="0" sz="2600" spc="-200">
                <a:latin typeface="Arial"/>
                <a:cs typeface="Arial"/>
              </a:rPr>
              <a:t> </a:t>
            </a:r>
            <a:r>
              <a:rPr dirty="0" sz="2600" spc="5">
                <a:latin typeface="Arial"/>
                <a:cs typeface="Arial"/>
              </a:rPr>
              <a:t>attribute.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6544" y="3159379"/>
            <a:ext cx="7363459" cy="34061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93700" marR="17780" indent="-343535">
              <a:lnSpc>
                <a:spcPct val="100000"/>
              </a:lnSpc>
              <a:spcBef>
                <a:spcPts val="95"/>
              </a:spcBef>
              <a:buClr>
                <a:srgbClr val="5FB5CC"/>
              </a:buClr>
              <a:buSzPct val="89285"/>
              <a:buFont typeface="Wingdings"/>
              <a:buChar char=""/>
              <a:tabLst>
                <a:tab pos="393700" algn="l"/>
                <a:tab pos="394335" algn="l"/>
              </a:tabLst>
            </a:pPr>
            <a:r>
              <a:rPr dirty="0" sz="2800" spc="-150">
                <a:latin typeface="Arial"/>
                <a:cs typeface="Arial"/>
              </a:rPr>
              <a:t>Redundancies </a:t>
            </a:r>
            <a:r>
              <a:rPr dirty="0" sz="2800" spc="-155">
                <a:latin typeface="Arial"/>
                <a:cs typeface="Arial"/>
              </a:rPr>
              <a:t>can </a:t>
            </a:r>
            <a:r>
              <a:rPr dirty="0" sz="2800" spc="-114">
                <a:latin typeface="Arial"/>
                <a:cs typeface="Arial"/>
              </a:rPr>
              <a:t>be </a:t>
            </a:r>
            <a:r>
              <a:rPr dirty="0" sz="2800" spc="-55">
                <a:latin typeface="Arial"/>
                <a:cs typeface="Arial"/>
              </a:rPr>
              <a:t>detected </a:t>
            </a:r>
            <a:r>
              <a:rPr dirty="0" sz="2800" spc="-60">
                <a:latin typeface="Arial"/>
                <a:cs typeface="Arial"/>
              </a:rPr>
              <a:t>by </a:t>
            </a:r>
            <a:r>
              <a:rPr dirty="0" sz="2800" spc="-120" b="1">
                <a:solidFill>
                  <a:srgbClr val="FF0000"/>
                </a:solidFill>
                <a:latin typeface="Trebuchet MS"/>
                <a:cs typeface="Trebuchet MS"/>
              </a:rPr>
              <a:t>Correlation  </a:t>
            </a:r>
            <a:r>
              <a:rPr dirty="0" sz="2800" spc="-80" b="1">
                <a:solidFill>
                  <a:srgbClr val="FF0000"/>
                </a:solidFill>
                <a:latin typeface="Trebuchet MS"/>
                <a:cs typeface="Trebuchet MS"/>
              </a:rPr>
              <a:t>Analysis.</a:t>
            </a:r>
            <a:r>
              <a:rPr dirty="0" sz="2800" spc="-245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800" spc="50">
                <a:latin typeface="Arial"/>
                <a:cs typeface="Arial"/>
              </a:rPr>
              <a:t>It</a:t>
            </a:r>
            <a:r>
              <a:rPr dirty="0" sz="2800" spc="-210">
                <a:latin typeface="Arial"/>
                <a:cs typeface="Arial"/>
              </a:rPr>
              <a:t> </a:t>
            </a:r>
            <a:r>
              <a:rPr dirty="0" sz="2800" spc="-150">
                <a:latin typeface="Arial"/>
                <a:cs typeface="Arial"/>
              </a:rPr>
              <a:t>measures</a:t>
            </a:r>
            <a:r>
              <a:rPr dirty="0" sz="2800" spc="-200">
                <a:latin typeface="Arial"/>
                <a:cs typeface="Arial"/>
              </a:rPr>
              <a:t> </a:t>
            </a:r>
            <a:r>
              <a:rPr dirty="0" sz="2800" spc="-60">
                <a:latin typeface="Arial"/>
                <a:cs typeface="Arial"/>
              </a:rPr>
              <a:t>how</a:t>
            </a:r>
            <a:r>
              <a:rPr dirty="0" sz="2800" spc="-220">
                <a:latin typeface="Arial"/>
                <a:cs typeface="Arial"/>
              </a:rPr>
              <a:t> </a:t>
            </a:r>
            <a:r>
              <a:rPr dirty="0" sz="2800" spc="-50">
                <a:latin typeface="Arial"/>
                <a:cs typeface="Arial"/>
              </a:rPr>
              <a:t>strongly</a:t>
            </a:r>
            <a:r>
              <a:rPr dirty="0" sz="2800" spc="-210">
                <a:latin typeface="Arial"/>
                <a:cs typeface="Arial"/>
              </a:rPr>
              <a:t> </a:t>
            </a:r>
            <a:r>
              <a:rPr dirty="0" sz="2800" spc="-80">
                <a:latin typeface="Arial"/>
                <a:cs typeface="Arial"/>
              </a:rPr>
              <a:t>on</a:t>
            </a:r>
            <a:r>
              <a:rPr dirty="0" sz="2800" spc="-220">
                <a:latin typeface="Arial"/>
                <a:cs typeface="Arial"/>
              </a:rPr>
              <a:t> </a:t>
            </a:r>
            <a:r>
              <a:rPr dirty="0" sz="2800" spc="5">
                <a:latin typeface="Arial"/>
                <a:cs typeface="Arial"/>
              </a:rPr>
              <a:t>attribute  </a:t>
            </a:r>
            <a:r>
              <a:rPr dirty="0" sz="2800" spc="-65">
                <a:latin typeface="Arial"/>
                <a:cs typeface="Arial"/>
              </a:rPr>
              <a:t>implies </a:t>
            </a:r>
            <a:r>
              <a:rPr dirty="0" sz="2800" spc="-20">
                <a:latin typeface="Arial"/>
                <a:cs typeface="Arial"/>
              </a:rPr>
              <a:t>the</a:t>
            </a:r>
            <a:r>
              <a:rPr dirty="0" sz="2800" spc="-370">
                <a:latin typeface="Arial"/>
                <a:cs typeface="Arial"/>
              </a:rPr>
              <a:t> </a:t>
            </a:r>
            <a:r>
              <a:rPr dirty="0" sz="2800" spc="-55">
                <a:latin typeface="Arial"/>
                <a:cs typeface="Arial"/>
              </a:rPr>
              <a:t>other.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har char=""/>
            </a:pPr>
            <a:endParaRPr sz="405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dirty="0" u="heavy" sz="2600" spc="-10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Correlation</a:t>
            </a:r>
            <a:r>
              <a:rPr dirty="0" u="heavy" sz="2600" spc="-37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2600" spc="-6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Analysis:</a:t>
            </a:r>
            <a:endParaRPr sz="2600">
              <a:latin typeface="Trebuchet MS"/>
              <a:cs typeface="Trebuchet MS"/>
            </a:endParaRPr>
          </a:p>
          <a:p>
            <a:pPr marL="393700" indent="-343535">
              <a:lnSpc>
                <a:spcPct val="100000"/>
              </a:lnSpc>
              <a:spcBef>
                <a:spcPts val="295"/>
              </a:spcBef>
              <a:buClr>
                <a:srgbClr val="5FB5CC"/>
              </a:buClr>
              <a:buSzPct val="88636"/>
              <a:buFont typeface="Wingdings"/>
              <a:buChar char=""/>
              <a:tabLst>
                <a:tab pos="393700" algn="l"/>
                <a:tab pos="394335" algn="l"/>
              </a:tabLst>
            </a:pPr>
            <a:r>
              <a:rPr dirty="0" sz="2200" spc="-120" b="1">
                <a:solidFill>
                  <a:srgbClr val="006FC0"/>
                </a:solidFill>
                <a:latin typeface="Trebuchet MS"/>
                <a:cs typeface="Trebuchet MS"/>
              </a:rPr>
              <a:t>For </a:t>
            </a:r>
            <a:r>
              <a:rPr dirty="0" sz="2200" spc="-40" b="1">
                <a:solidFill>
                  <a:srgbClr val="006FC0"/>
                </a:solidFill>
                <a:latin typeface="Trebuchet MS"/>
                <a:cs typeface="Trebuchet MS"/>
              </a:rPr>
              <a:t>Nominal Data:</a:t>
            </a:r>
            <a:r>
              <a:rPr dirty="0" sz="2200" spc="-490" b="1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dirty="0" sz="2200" spc="-30" b="1">
                <a:solidFill>
                  <a:srgbClr val="680000"/>
                </a:solidFill>
                <a:latin typeface="Trebuchet MS"/>
                <a:cs typeface="Trebuchet MS"/>
              </a:rPr>
              <a:t>Χ</a:t>
            </a:r>
            <a:r>
              <a:rPr dirty="0" baseline="24904" sz="2175" spc="-44" b="1">
                <a:solidFill>
                  <a:srgbClr val="680000"/>
                </a:solidFill>
                <a:latin typeface="Trebuchet MS"/>
                <a:cs typeface="Trebuchet MS"/>
              </a:rPr>
              <a:t>2 </a:t>
            </a:r>
            <a:r>
              <a:rPr dirty="0" sz="2200" spc="-114" b="1">
                <a:solidFill>
                  <a:srgbClr val="680000"/>
                </a:solidFill>
                <a:latin typeface="Trebuchet MS"/>
                <a:cs typeface="Trebuchet MS"/>
              </a:rPr>
              <a:t>(chi-square) </a:t>
            </a:r>
            <a:r>
              <a:rPr dirty="0" sz="2200" spc="-65" b="1">
                <a:solidFill>
                  <a:srgbClr val="680000"/>
                </a:solidFill>
                <a:latin typeface="Trebuchet MS"/>
                <a:cs typeface="Trebuchet MS"/>
              </a:rPr>
              <a:t>test</a:t>
            </a:r>
            <a:endParaRPr sz="2200">
              <a:latin typeface="Trebuchet MS"/>
              <a:cs typeface="Trebuchet MS"/>
            </a:endParaRPr>
          </a:p>
          <a:p>
            <a:pPr marL="337185" marR="466725" indent="-287020">
              <a:lnSpc>
                <a:spcPct val="100000"/>
              </a:lnSpc>
              <a:spcBef>
                <a:spcPts val="530"/>
              </a:spcBef>
              <a:buClr>
                <a:srgbClr val="5FB5CC"/>
              </a:buClr>
              <a:buSzPct val="88636"/>
              <a:buFont typeface="Wingdings"/>
              <a:buChar char=""/>
              <a:tabLst>
                <a:tab pos="337185" algn="l"/>
                <a:tab pos="337820" algn="l"/>
              </a:tabLst>
            </a:pPr>
            <a:r>
              <a:rPr dirty="0" sz="2200" spc="-120" b="1">
                <a:solidFill>
                  <a:srgbClr val="006FC0"/>
                </a:solidFill>
                <a:latin typeface="Trebuchet MS"/>
                <a:cs typeface="Trebuchet MS"/>
              </a:rPr>
              <a:t>For </a:t>
            </a:r>
            <a:r>
              <a:rPr dirty="0" sz="2200" spc="-85" b="1">
                <a:solidFill>
                  <a:srgbClr val="006FC0"/>
                </a:solidFill>
                <a:latin typeface="Trebuchet MS"/>
                <a:cs typeface="Trebuchet MS"/>
              </a:rPr>
              <a:t>Numeric </a:t>
            </a:r>
            <a:r>
              <a:rPr dirty="0" sz="2200" spc="-40" b="1">
                <a:solidFill>
                  <a:srgbClr val="006FC0"/>
                </a:solidFill>
                <a:latin typeface="Trebuchet MS"/>
                <a:cs typeface="Trebuchet MS"/>
              </a:rPr>
              <a:t>Data: </a:t>
            </a:r>
            <a:r>
              <a:rPr dirty="0" sz="2200" spc="-95" b="1">
                <a:latin typeface="Trebuchet MS"/>
                <a:cs typeface="Trebuchet MS"/>
              </a:rPr>
              <a:t>Correlation </a:t>
            </a:r>
            <a:r>
              <a:rPr dirty="0" sz="2200" spc="-60" b="1">
                <a:latin typeface="Trebuchet MS"/>
                <a:cs typeface="Trebuchet MS"/>
              </a:rPr>
              <a:t>analysis and</a:t>
            </a:r>
            <a:r>
              <a:rPr dirty="0" sz="2200" spc="-385" b="1">
                <a:latin typeface="Trebuchet MS"/>
                <a:cs typeface="Trebuchet MS"/>
              </a:rPr>
              <a:t> </a:t>
            </a:r>
            <a:r>
              <a:rPr dirty="0" sz="2200" spc="-105" b="1">
                <a:latin typeface="Trebuchet MS"/>
                <a:cs typeface="Trebuchet MS"/>
              </a:rPr>
              <a:t>covariance  </a:t>
            </a:r>
            <a:r>
              <a:rPr dirty="0" sz="2200" spc="-70" b="1">
                <a:latin typeface="Trebuchet MS"/>
                <a:cs typeface="Trebuchet MS"/>
              </a:rPr>
              <a:t>analysis.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176" y="231647"/>
            <a:ext cx="6085332" cy="946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90035" y="2342479"/>
            <a:ext cx="3292475" cy="0"/>
          </a:xfrm>
          <a:custGeom>
            <a:avLst/>
            <a:gdLst/>
            <a:ahLst/>
            <a:cxnLst/>
            <a:rect l="l" t="t" r="r" b="b"/>
            <a:pathLst>
              <a:path w="3292475" h="0">
                <a:moveTo>
                  <a:pt x="0" y="0"/>
                </a:moveTo>
                <a:lnTo>
                  <a:pt x="3292024" y="0"/>
                </a:lnTo>
              </a:path>
            </a:pathLst>
          </a:custGeom>
          <a:ln w="140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02336" y="2192164"/>
            <a:ext cx="8154670" cy="4296410"/>
          </a:xfrm>
          <a:prstGeom prst="rect">
            <a:avLst/>
          </a:prstGeom>
        </p:spPr>
        <p:txBody>
          <a:bodyPr wrap="square" lIns="0" tIns="160655" rIns="0" bIns="0" rtlCol="0" vert="horz">
            <a:spAutoFit/>
          </a:bodyPr>
          <a:lstStyle/>
          <a:p>
            <a:pPr algn="ctr" marL="1102995">
              <a:lnSpc>
                <a:spcPct val="100000"/>
              </a:lnSpc>
              <a:spcBef>
                <a:spcPts val="1265"/>
              </a:spcBef>
            </a:pPr>
            <a:r>
              <a:rPr dirty="0" sz="2700" spc="-25" i="1">
                <a:latin typeface="Times New Roman"/>
                <a:cs typeface="Times New Roman"/>
              </a:rPr>
              <a:t>Expected</a:t>
            </a:r>
            <a:endParaRPr sz="2700">
              <a:latin typeface="Times New Roman"/>
              <a:cs typeface="Times New Roman"/>
            </a:endParaRPr>
          </a:p>
          <a:p>
            <a:pPr marL="396240" marR="68580" indent="-320040">
              <a:lnSpc>
                <a:spcPct val="110000"/>
              </a:lnSpc>
              <a:spcBef>
                <a:spcPts val="750"/>
              </a:spcBef>
              <a:buClr>
                <a:srgbClr val="EFAC00"/>
              </a:buClr>
              <a:buSzPct val="79166"/>
              <a:buChar char=""/>
              <a:tabLst>
                <a:tab pos="395605" algn="l"/>
                <a:tab pos="396240" algn="l"/>
              </a:tabLst>
            </a:pPr>
            <a:r>
              <a:rPr dirty="0" sz="2400" spc="-114">
                <a:latin typeface="Arial"/>
                <a:cs typeface="Arial"/>
              </a:rPr>
              <a:t>The </a:t>
            </a:r>
            <a:r>
              <a:rPr dirty="0" sz="2400" spc="-100">
                <a:latin typeface="Arial"/>
                <a:cs typeface="Arial"/>
              </a:rPr>
              <a:t>cells </a:t>
            </a:r>
            <a:r>
              <a:rPr dirty="0" sz="2400" spc="25">
                <a:latin typeface="Arial"/>
                <a:cs typeface="Arial"/>
              </a:rPr>
              <a:t>that </a:t>
            </a:r>
            <a:r>
              <a:rPr dirty="0" sz="2400" spc="-25">
                <a:latin typeface="Arial"/>
                <a:cs typeface="Arial"/>
              </a:rPr>
              <a:t>contribute </a:t>
            </a:r>
            <a:r>
              <a:rPr dirty="0" sz="2400" spc="-15">
                <a:latin typeface="Arial"/>
                <a:cs typeface="Arial"/>
              </a:rPr>
              <a:t>the </a:t>
            </a:r>
            <a:r>
              <a:rPr dirty="0" sz="2400" spc="-35">
                <a:latin typeface="Arial"/>
                <a:cs typeface="Arial"/>
              </a:rPr>
              <a:t>most </a:t>
            </a:r>
            <a:r>
              <a:rPr dirty="0" sz="2400" spc="50">
                <a:latin typeface="Arial"/>
                <a:cs typeface="Arial"/>
              </a:rPr>
              <a:t>to </a:t>
            </a:r>
            <a:r>
              <a:rPr dirty="0" sz="2400" spc="-15">
                <a:latin typeface="Arial"/>
                <a:cs typeface="Arial"/>
              </a:rPr>
              <a:t>the </a:t>
            </a:r>
            <a:r>
              <a:rPr dirty="0" sz="2400" spc="-114">
                <a:latin typeface="Arial"/>
                <a:cs typeface="Arial"/>
              </a:rPr>
              <a:t>Χ</a:t>
            </a:r>
            <a:r>
              <a:rPr dirty="0" baseline="24305" sz="2400" spc="-172">
                <a:latin typeface="Arial"/>
                <a:cs typeface="Arial"/>
              </a:rPr>
              <a:t>2 </a:t>
            </a:r>
            <a:r>
              <a:rPr dirty="0" sz="2400" spc="-95">
                <a:latin typeface="Arial"/>
                <a:cs typeface="Arial"/>
              </a:rPr>
              <a:t>value </a:t>
            </a:r>
            <a:r>
              <a:rPr dirty="0" sz="2400" spc="-100">
                <a:latin typeface="Arial"/>
                <a:cs typeface="Arial"/>
              </a:rPr>
              <a:t>are </a:t>
            </a:r>
            <a:r>
              <a:rPr dirty="0" sz="2400" spc="-70">
                <a:latin typeface="Arial"/>
                <a:cs typeface="Arial"/>
              </a:rPr>
              <a:t>those  </a:t>
            </a:r>
            <a:r>
              <a:rPr dirty="0" sz="2400" spc="-110">
                <a:latin typeface="Arial"/>
                <a:cs typeface="Arial"/>
              </a:rPr>
              <a:t>whose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-65">
                <a:latin typeface="Arial"/>
                <a:cs typeface="Arial"/>
              </a:rPr>
              <a:t>actual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45">
                <a:latin typeface="Arial"/>
                <a:cs typeface="Arial"/>
              </a:rPr>
              <a:t>count</a:t>
            </a:r>
            <a:r>
              <a:rPr dirty="0" sz="2400" spc="-215">
                <a:latin typeface="Arial"/>
                <a:cs typeface="Arial"/>
              </a:rPr>
              <a:t> </a:t>
            </a:r>
            <a:r>
              <a:rPr dirty="0" sz="2400" spc="-105">
                <a:latin typeface="Arial"/>
                <a:cs typeface="Arial"/>
              </a:rPr>
              <a:t>is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very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different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10">
                <a:latin typeface="Arial"/>
                <a:cs typeface="Arial"/>
              </a:rPr>
              <a:t>from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the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expected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40">
                <a:latin typeface="Arial"/>
                <a:cs typeface="Arial"/>
              </a:rPr>
              <a:t>count.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EFAC00"/>
              </a:buClr>
              <a:buFont typeface="Arial"/>
              <a:buChar char=""/>
            </a:pPr>
            <a:endParaRPr sz="2750">
              <a:latin typeface="Arial"/>
              <a:cs typeface="Arial"/>
            </a:endParaRPr>
          </a:p>
          <a:p>
            <a:pPr marL="396240" marR="779145" indent="-320040">
              <a:lnSpc>
                <a:spcPct val="110000"/>
              </a:lnSpc>
              <a:buClr>
                <a:srgbClr val="EFAC00"/>
              </a:buClr>
              <a:buSzPct val="79166"/>
              <a:buChar char=""/>
              <a:tabLst>
                <a:tab pos="395605" algn="l"/>
                <a:tab pos="396240" algn="l"/>
              </a:tabLst>
            </a:pPr>
            <a:r>
              <a:rPr dirty="0" sz="2400" spc="-114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400" spc="-1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larger</a:t>
            </a:r>
            <a:r>
              <a:rPr dirty="0" sz="2400" spc="-1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5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400" spc="-25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14">
                <a:solidFill>
                  <a:srgbClr val="FF0000"/>
                </a:solidFill>
                <a:latin typeface="Arial"/>
                <a:cs typeface="Arial"/>
              </a:rPr>
              <a:t>Χ</a:t>
            </a:r>
            <a:r>
              <a:rPr dirty="0" baseline="24305" sz="2400" spc="-172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dirty="0" baseline="24305" sz="2400" spc="37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85">
                <a:solidFill>
                  <a:srgbClr val="FF0000"/>
                </a:solidFill>
                <a:latin typeface="Arial"/>
                <a:cs typeface="Arial"/>
              </a:rPr>
              <a:t>value,</a:t>
            </a:r>
            <a:r>
              <a:rPr dirty="0" sz="2400" spc="-1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5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400" spc="-1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0">
                <a:solidFill>
                  <a:srgbClr val="FF0000"/>
                </a:solidFill>
                <a:latin typeface="Arial"/>
                <a:cs typeface="Arial"/>
              </a:rPr>
              <a:t>more</a:t>
            </a:r>
            <a:r>
              <a:rPr dirty="0" sz="2400" spc="-2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40">
                <a:solidFill>
                  <a:srgbClr val="FF0000"/>
                </a:solidFill>
                <a:latin typeface="Arial"/>
                <a:cs typeface="Arial"/>
              </a:rPr>
              <a:t>likely</a:t>
            </a:r>
            <a:r>
              <a:rPr dirty="0" sz="2400" spc="-1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5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400" spc="-1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90">
                <a:solidFill>
                  <a:srgbClr val="FF0000"/>
                </a:solidFill>
                <a:latin typeface="Arial"/>
                <a:cs typeface="Arial"/>
              </a:rPr>
              <a:t>variables</a:t>
            </a:r>
            <a:r>
              <a:rPr dirty="0" sz="2400" spc="-1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0">
                <a:solidFill>
                  <a:srgbClr val="FF0000"/>
                </a:solidFill>
                <a:latin typeface="Arial"/>
                <a:cs typeface="Arial"/>
              </a:rPr>
              <a:t>are  </a:t>
            </a:r>
            <a:r>
              <a:rPr dirty="0" sz="2400" spc="-45">
                <a:solidFill>
                  <a:srgbClr val="FF0000"/>
                </a:solidFill>
                <a:latin typeface="Arial"/>
                <a:cs typeface="Arial"/>
              </a:rPr>
              <a:t>related.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EFAC00"/>
              </a:buClr>
              <a:buFont typeface="Arial"/>
              <a:buChar char=""/>
            </a:pPr>
            <a:endParaRPr sz="3000">
              <a:latin typeface="Arial"/>
              <a:cs typeface="Arial"/>
            </a:endParaRPr>
          </a:p>
          <a:p>
            <a:pPr marL="396240" indent="-320040">
              <a:lnSpc>
                <a:spcPct val="100000"/>
              </a:lnSpc>
              <a:buClr>
                <a:srgbClr val="EFAC00"/>
              </a:buClr>
              <a:buSzPct val="79166"/>
              <a:buChar char=""/>
              <a:tabLst>
                <a:tab pos="395605" algn="l"/>
                <a:tab pos="396240" algn="l"/>
              </a:tabLst>
            </a:pPr>
            <a:r>
              <a:rPr dirty="0" sz="2400" spc="-55">
                <a:latin typeface="Arial"/>
                <a:cs typeface="Arial"/>
              </a:rPr>
              <a:t>Correlation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120">
                <a:latin typeface="Arial"/>
                <a:cs typeface="Arial"/>
              </a:rPr>
              <a:t>does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10">
                <a:latin typeface="Arial"/>
                <a:cs typeface="Arial"/>
              </a:rPr>
              <a:t>not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imply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causality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-145">
                <a:latin typeface="Arial"/>
                <a:cs typeface="Arial"/>
              </a:rPr>
              <a:t>as:</a:t>
            </a:r>
            <a:endParaRPr sz="2400">
              <a:latin typeface="Arial"/>
              <a:cs typeface="Arial"/>
            </a:endParaRPr>
          </a:p>
          <a:p>
            <a:pPr lvl="1" marL="688975" indent="-275590">
              <a:lnSpc>
                <a:spcPct val="100000"/>
              </a:lnSpc>
              <a:spcBef>
                <a:spcPts val="775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88975" algn="l"/>
                <a:tab pos="689610" algn="l"/>
              </a:tabLst>
            </a:pPr>
            <a:r>
              <a:rPr dirty="0" sz="2000" spc="-50">
                <a:latin typeface="Arial"/>
                <a:cs typeface="Arial"/>
              </a:rPr>
              <a:t>No</a:t>
            </a:r>
            <a:r>
              <a:rPr dirty="0" sz="2000" spc="-180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hospitals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No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car-theft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in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a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city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are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correlated</a:t>
            </a:r>
            <a:endParaRPr sz="2000">
              <a:latin typeface="Arial"/>
              <a:cs typeface="Arial"/>
            </a:endParaRPr>
          </a:p>
          <a:p>
            <a:pPr lvl="1" marL="688975" indent="-275590">
              <a:lnSpc>
                <a:spcPct val="100000"/>
              </a:lnSpc>
              <a:spcBef>
                <a:spcPts val="720"/>
              </a:spcBef>
              <a:buClr>
                <a:srgbClr val="5FB5CC"/>
              </a:buClr>
              <a:buSzPct val="90000"/>
              <a:buFont typeface="Wingdings"/>
              <a:buChar char=""/>
              <a:tabLst>
                <a:tab pos="688975" algn="l"/>
                <a:tab pos="689610" algn="l"/>
              </a:tabLst>
            </a:pPr>
            <a:r>
              <a:rPr dirty="0" sz="2000" spc="-30">
                <a:latin typeface="Arial"/>
                <a:cs typeface="Arial"/>
              </a:rPr>
              <a:t>Both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are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causally</a:t>
            </a:r>
            <a:r>
              <a:rPr dirty="0" sz="2000" spc="-18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linked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45">
                <a:latin typeface="Arial"/>
                <a:cs typeface="Arial"/>
              </a:rPr>
              <a:t>to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third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variable: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population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3385" y="1686066"/>
            <a:ext cx="4436110" cy="64198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33730" sz="4200" spc="-142" i="1">
                <a:latin typeface="Symbol"/>
                <a:cs typeface="Symbol"/>
              </a:rPr>
              <a:t></a:t>
            </a:r>
            <a:r>
              <a:rPr dirty="0" baseline="-33730" sz="4200" spc="-142" i="1">
                <a:latin typeface="Times New Roman"/>
                <a:cs typeface="Times New Roman"/>
              </a:rPr>
              <a:t> </a:t>
            </a:r>
            <a:r>
              <a:rPr dirty="0" baseline="-17921" sz="2325" spc="-15">
                <a:latin typeface="Times New Roman"/>
                <a:cs typeface="Times New Roman"/>
              </a:rPr>
              <a:t>2 </a:t>
            </a:r>
            <a:r>
              <a:rPr dirty="0" baseline="-34979" sz="4050" spc="-60">
                <a:latin typeface="Symbol"/>
                <a:cs typeface="Symbol"/>
              </a:rPr>
              <a:t></a:t>
            </a:r>
            <a:r>
              <a:rPr dirty="0" baseline="-34979" sz="4050" spc="-60">
                <a:latin typeface="Times New Roman"/>
                <a:cs typeface="Times New Roman"/>
              </a:rPr>
              <a:t> </a:t>
            </a:r>
            <a:r>
              <a:rPr dirty="0" baseline="-31550" sz="6075" spc="-112">
                <a:latin typeface="Symbol"/>
                <a:cs typeface="Symbol"/>
              </a:rPr>
              <a:t></a:t>
            </a:r>
            <a:r>
              <a:rPr dirty="0" baseline="-31550" sz="6075" spc="-1267">
                <a:latin typeface="Times New Roman"/>
                <a:cs typeface="Times New Roman"/>
              </a:rPr>
              <a:t> </a:t>
            </a:r>
            <a:r>
              <a:rPr dirty="0" sz="2700" spc="-55">
                <a:latin typeface="Times New Roman"/>
                <a:cs typeface="Times New Roman"/>
              </a:rPr>
              <a:t>(</a:t>
            </a:r>
            <a:r>
              <a:rPr dirty="0" sz="2700" spc="-55" i="1">
                <a:latin typeface="Times New Roman"/>
                <a:cs typeface="Times New Roman"/>
              </a:rPr>
              <a:t>Observed </a:t>
            </a:r>
            <a:r>
              <a:rPr dirty="0" sz="2700" spc="-40">
                <a:latin typeface="Symbol"/>
                <a:cs typeface="Symbol"/>
              </a:rPr>
              <a:t></a:t>
            </a:r>
            <a:r>
              <a:rPr dirty="0" sz="2700" spc="-40">
                <a:latin typeface="Times New Roman"/>
                <a:cs typeface="Times New Roman"/>
              </a:rPr>
              <a:t> </a:t>
            </a:r>
            <a:r>
              <a:rPr dirty="0" sz="2700" spc="-25" i="1">
                <a:latin typeface="Times New Roman"/>
                <a:cs typeface="Times New Roman"/>
              </a:rPr>
              <a:t>Expected </a:t>
            </a:r>
            <a:r>
              <a:rPr dirty="0" sz="2700" spc="50">
                <a:latin typeface="Times New Roman"/>
                <a:cs typeface="Times New Roman"/>
              </a:rPr>
              <a:t>)</a:t>
            </a:r>
            <a:r>
              <a:rPr dirty="0" baseline="43010" sz="2325" spc="75">
                <a:latin typeface="Times New Roman"/>
                <a:cs typeface="Times New Roman"/>
              </a:rPr>
              <a:t>2</a:t>
            </a:r>
            <a:endParaRPr baseline="43010" sz="2325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4004" y="455676"/>
            <a:ext cx="6248400" cy="387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0436" y="3075899"/>
            <a:ext cx="7921625" cy="163512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353185">
              <a:lnSpc>
                <a:spcPct val="100000"/>
              </a:lnSpc>
              <a:spcBef>
                <a:spcPts val="385"/>
              </a:spcBef>
            </a:pPr>
            <a:r>
              <a:rPr dirty="0" sz="2400" spc="-110">
                <a:solidFill>
                  <a:srgbClr val="FF0000"/>
                </a:solidFill>
                <a:latin typeface="Arial"/>
                <a:cs typeface="Arial"/>
              </a:rPr>
              <a:t>Consider</a:t>
            </a:r>
            <a:r>
              <a:rPr dirty="0" sz="2400" spc="-1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45">
                <a:solidFill>
                  <a:srgbClr val="FF0000"/>
                </a:solidFill>
                <a:latin typeface="Arial"/>
                <a:cs typeface="Arial"/>
              </a:rPr>
              <a:t>2*2</a:t>
            </a:r>
            <a:r>
              <a:rPr dirty="0" sz="2400" spc="-2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contingency</a:t>
            </a:r>
            <a:r>
              <a:rPr dirty="0" sz="2400" spc="-1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40">
                <a:solidFill>
                  <a:srgbClr val="FF0000"/>
                </a:solidFill>
                <a:latin typeface="Arial"/>
                <a:cs typeface="Arial"/>
              </a:rPr>
              <a:t>table</a:t>
            </a:r>
            <a:r>
              <a:rPr dirty="0" sz="2400" spc="-1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5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358140" marR="30480" indent="-320040">
              <a:lnSpc>
                <a:spcPct val="110000"/>
              </a:lnSpc>
              <a:tabLst>
                <a:tab pos="357505" algn="l"/>
              </a:tabLst>
            </a:pPr>
            <a:r>
              <a:rPr dirty="0" sz="1900" spc="-480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2400" spc="-114">
                <a:latin typeface="Arial"/>
                <a:cs typeface="Arial"/>
              </a:rPr>
              <a:t>Χ</a:t>
            </a:r>
            <a:r>
              <a:rPr dirty="0" baseline="24305" sz="2400" spc="-172">
                <a:latin typeface="Arial"/>
                <a:cs typeface="Arial"/>
              </a:rPr>
              <a:t>2 </a:t>
            </a:r>
            <a:r>
              <a:rPr dirty="0" sz="2400" spc="-100">
                <a:latin typeface="Arial"/>
                <a:cs typeface="Arial"/>
              </a:rPr>
              <a:t>(chi-square) </a:t>
            </a:r>
            <a:r>
              <a:rPr dirty="0" sz="2400" spc="-60">
                <a:latin typeface="Arial"/>
                <a:cs typeface="Arial"/>
              </a:rPr>
              <a:t>calculation </a:t>
            </a:r>
            <a:r>
              <a:rPr dirty="0" sz="2400" spc="-90">
                <a:latin typeface="Arial"/>
                <a:cs typeface="Arial"/>
              </a:rPr>
              <a:t>(numbers </a:t>
            </a:r>
            <a:r>
              <a:rPr dirty="0" sz="2400" spc="-25">
                <a:latin typeface="Arial"/>
                <a:cs typeface="Arial"/>
              </a:rPr>
              <a:t>in </a:t>
            </a:r>
            <a:r>
              <a:rPr dirty="0" sz="2400" spc="-85">
                <a:latin typeface="Arial"/>
                <a:cs typeface="Arial"/>
              </a:rPr>
              <a:t>parenthesis </a:t>
            </a:r>
            <a:r>
              <a:rPr dirty="0" sz="2400" spc="-100">
                <a:latin typeface="Arial"/>
                <a:cs typeface="Arial"/>
              </a:rPr>
              <a:t>are  </a:t>
            </a:r>
            <a:r>
              <a:rPr dirty="0" sz="2400" spc="-80">
                <a:latin typeface="Arial"/>
                <a:cs typeface="Arial"/>
              </a:rPr>
              <a:t>expected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75">
                <a:latin typeface="Arial"/>
                <a:cs typeface="Arial"/>
              </a:rPr>
              <a:t>counts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75">
                <a:latin typeface="Arial"/>
                <a:cs typeface="Arial"/>
              </a:rPr>
              <a:t>calculated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130">
                <a:latin typeface="Arial"/>
                <a:cs typeface="Arial"/>
              </a:rPr>
              <a:t>based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on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the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data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distribution</a:t>
            </a:r>
            <a:r>
              <a:rPr dirty="0" sz="2400" spc="-15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in  </a:t>
            </a:r>
            <a:r>
              <a:rPr dirty="0" sz="2400" spc="-20">
                <a:latin typeface="Arial"/>
                <a:cs typeface="Arial"/>
              </a:rPr>
              <a:t>the </a:t>
            </a:r>
            <a:r>
              <a:rPr dirty="0" sz="2400" spc="20">
                <a:latin typeface="Arial"/>
                <a:cs typeface="Arial"/>
              </a:rPr>
              <a:t>two</a:t>
            </a:r>
            <a:r>
              <a:rPr dirty="0" sz="2400" spc="-350">
                <a:latin typeface="Arial"/>
                <a:cs typeface="Arial"/>
              </a:rPr>
              <a:t> </a:t>
            </a:r>
            <a:r>
              <a:rPr dirty="0" sz="2400" spc="-75">
                <a:latin typeface="Arial"/>
                <a:cs typeface="Arial"/>
              </a:rPr>
              <a:t>categories)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5836" y="5490159"/>
            <a:ext cx="8269605" cy="830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2740" marR="5080" indent="-320040">
              <a:lnSpc>
                <a:spcPct val="110000"/>
              </a:lnSpc>
              <a:spcBef>
                <a:spcPts val="100"/>
              </a:spcBef>
              <a:tabLst>
                <a:tab pos="332105" algn="l"/>
              </a:tabLst>
            </a:pPr>
            <a:r>
              <a:rPr dirty="0" sz="1900" spc="-484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2400" spc="40">
                <a:latin typeface="Arial"/>
                <a:cs typeface="Arial"/>
              </a:rPr>
              <a:t>It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125">
                <a:latin typeface="Arial"/>
                <a:cs typeface="Arial"/>
              </a:rPr>
              <a:t>shows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that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like_science_fiction</a:t>
            </a:r>
            <a:r>
              <a:rPr dirty="0" sz="2400" spc="-165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and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25">
                <a:latin typeface="Arial"/>
                <a:cs typeface="Arial"/>
              </a:rPr>
              <a:t>play_chess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 spc="-100">
                <a:latin typeface="Arial"/>
                <a:cs typeface="Arial"/>
              </a:rPr>
              <a:t>are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correlated  </a:t>
            </a:r>
            <a:r>
              <a:rPr dirty="0" sz="2400" spc="-25">
                <a:latin typeface="Arial"/>
                <a:cs typeface="Arial"/>
              </a:rPr>
              <a:t>in </a:t>
            </a:r>
            <a:r>
              <a:rPr dirty="0" sz="2400" spc="-20">
                <a:latin typeface="Arial"/>
                <a:cs typeface="Arial"/>
              </a:rPr>
              <a:t>the</a:t>
            </a:r>
            <a:r>
              <a:rPr dirty="0" sz="2400" spc="-355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group.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86450" y="5128080"/>
            <a:ext cx="1236345" cy="0"/>
          </a:xfrm>
          <a:custGeom>
            <a:avLst/>
            <a:gdLst/>
            <a:ahLst/>
            <a:cxnLst/>
            <a:rect l="l" t="t" r="r" b="b"/>
            <a:pathLst>
              <a:path w="1236345" h="0">
                <a:moveTo>
                  <a:pt x="0" y="0"/>
                </a:moveTo>
                <a:lnTo>
                  <a:pt x="1236167" y="0"/>
                </a:lnTo>
              </a:path>
            </a:pathLst>
          </a:custGeom>
          <a:ln w="108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80038" y="5128080"/>
            <a:ext cx="1236345" cy="0"/>
          </a:xfrm>
          <a:custGeom>
            <a:avLst/>
            <a:gdLst/>
            <a:ahLst/>
            <a:cxnLst/>
            <a:rect l="l" t="t" r="r" b="b"/>
            <a:pathLst>
              <a:path w="1236345" h="0">
                <a:moveTo>
                  <a:pt x="0" y="0"/>
                </a:moveTo>
                <a:lnTo>
                  <a:pt x="1236167" y="0"/>
                </a:lnTo>
              </a:path>
            </a:pathLst>
          </a:custGeom>
          <a:ln w="108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73581" y="512808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 h="0">
                <a:moveTo>
                  <a:pt x="0" y="0"/>
                </a:moveTo>
                <a:lnTo>
                  <a:pt x="1371244" y="0"/>
                </a:lnTo>
              </a:path>
            </a:pathLst>
          </a:custGeom>
          <a:ln w="108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002201" y="5128080"/>
            <a:ext cx="1473200" cy="0"/>
          </a:xfrm>
          <a:custGeom>
            <a:avLst/>
            <a:gdLst/>
            <a:ahLst/>
            <a:cxnLst/>
            <a:rect l="l" t="t" r="r" b="b"/>
            <a:pathLst>
              <a:path w="1473200" h="0">
                <a:moveTo>
                  <a:pt x="0" y="0"/>
                </a:moveTo>
                <a:lnTo>
                  <a:pt x="1472709" y="0"/>
                </a:lnTo>
              </a:path>
            </a:pathLst>
          </a:custGeom>
          <a:ln w="108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533978" y="4913807"/>
            <a:ext cx="944244" cy="3486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25">
                <a:latin typeface="Symbol"/>
                <a:cs typeface="Symbol"/>
              </a:rPr>
              <a:t></a:t>
            </a:r>
            <a:r>
              <a:rPr dirty="0" sz="2100" spc="-165">
                <a:latin typeface="Times New Roman"/>
                <a:cs typeface="Times New Roman"/>
              </a:rPr>
              <a:t> </a:t>
            </a:r>
            <a:r>
              <a:rPr dirty="0" sz="2100" spc="-65">
                <a:latin typeface="Times New Roman"/>
                <a:cs typeface="Times New Roman"/>
              </a:rPr>
              <a:t>507</a:t>
            </a:r>
            <a:r>
              <a:rPr dirty="0" sz="2100" spc="-330">
                <a:latin typeface="Times New Roman"/>
                <a:cs typeface="Times New Roman"/>
              </a:rPr>
              <a:t> </a:t>
            </a:r>
            <a:r>
              <a:rPr dirty="0" sz="2100" spc="-75">
                <a:latin typeface="Times New Roman"/>
                <a:cs typeface="Times New Roman"/>
              </a:rPr>
              <a:t>.93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0470" y="4671512"/>
            <a:ext cx="6726555" cy="801370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585"/>
              </a:spcBef>
            </a:pPr>
            <a:r>
              <a:rPr dirty="0" baseline="-34090" sz="3300" spc="-44" i="1">
                <a:latin typeface="Symbol"/>
                <a:cs typeface="Symbol"/>
              </a:rPr>
              <a:t></a:t>
            </a:r>
            <a:r>
              <a:rPr dirty="0" baseline="-34090" sz="3300" spc="-330" i="1">
                <a:latin typeface="Times New Roman"/>
                <a:cs typeface="Times New Roman"/>
              </a:rPr>
              <a:t> </a:t>
            </a:r>
            <a:r>
              <a:rPr dirty="0" baseline="-18518" sz="1800" spc="37">
                <a:latin typeface="Times New Roman"/>
                <a:cs typeface="Times New Roman"/>
              </a:rPr>
              <a:t>2</a:t>
            </a:r>
            <a:r>
              <a:rPr dirty="0" baseline="-18518" sz="1800" spc="97">
                <a:latin typeface="Times New Roman"/>
                <a:cs typeface="Times New Roman"/>
              </a:rPr>
              <a:t> </a:t>
            </a:r>
            <a:r>
              <a:rPr dirty="0" baseline="-35714" sz="3150" spc="37">
                <a:latin typeface="Symbol"/>
                <a:cs typeface="Symbol"/>
              </a:rPr>
              <a:t></a:t>
            </a:r>
            <a:r>
              <a:rPr dirty="0" baseline="-35714" sz="3150" spc="142">
                <a:latin typeface="Times New Roman"/>
                <a:cs typeface="Times New Roman"/>
              </a:rPr>
              <a:t> </a:t>
            </a:r>
            <a:r>
              <a:rPr dirty="0" sz="2100" spc="-35">
                <a:latin typeface="Times New Roman"/>
                <a:cs typeface="Times New Roman"/>
              </a:rPr>
              <a:t>(250</a:t>
            </a:r>
            <a:r>
              <a:rPr dirty="0" sz="2100" spc="30">
                <a:latin typeface="Times New Roman"/>
                <a:cs typeface="Times New Roman"/>
              </a:rPr>
              <a:t> </a:t>
            </a:r>
            <a:r>
              <a:rPr dirty="0" sz="2100" spc="25">
                <a:latin typeface="Symbol"/>
                <a:cs typeface="Symbol"/>
              </a:rPr>
              <a:t></a:t>
            </a:r>
            <a:r>
              <a:rPr dirty="0" sz="2100" spc="-250">
                <a:latin typeface="Times New Roman"/>
                <a:cs typeface="Times New Roman"/>
              </a:rPr>
              <a:t> </a:t>
            </a:r>
            <a:r>
              <a:rPr dirty="0" sz="2100" spc="35">
                <a:latin typeface="Times New Roman"/>
                <a:cs typeface="Times New Roman"/>
              </a:rPr>
              <a:t>90)</a:t>
            </a:r>
            <a:r>
              <a:rPr dirty="0" baseline="43981" sz="1800" spc="52">
                <a:latin typeface="Times New Roman"/>
                <a:cs typeface="Times New Roman"/>
              </a:rPr>
              <a:t>2</a:t>
            </a:r>
            <a:r>
              <a:rPr dirty="0" baseline="43981" sz="1800" spc="150">
                <a:latin typeface="Times New Roman"/>
                <a:cs typeface="Times New Roman"/>
              </a:rPr>
              <a:t> </a:t>
            </a:r>
            <a:r>
              <a:rPr dirty="0" baseline="-35714" sz="3150" spc="37">
                <a:latin typeface="Symbol"/>
                <a:cs typeface="Symbol"/>
              </a:rPr>
              <a:t></a:t>
            </a:r>
            <a:r>
              <a:rPr dirty="0" baseline="-35714" sz="3150">
                <a:latin typeface="Times New Roman"/>
                <a:cs typeface="Times New Roman"/>
              </a:rPr>
              <a:t> </a:t>
            </a:r>
            <a:r>
              <a:rPr dirty="0" sz="2100" spc="-30">
                <a:latin typeface="Times New Roman"/>
                <a:cs typeface="Times New Roman"/>
              </a:rPr>
              <a:t>(50</a:t>
            </a:r>
            <a:r>
              <a:rPr dirty="0" sz="2100" spc="-85">
                <a:latin typeface="Times New Roman"/>
                <a:cs typeface="Times New Roman"/>
              </a:rPr>
              <a:t> </a:t>
            </a:r>
            <a:r>
              <a:rPr dirty="0" sz="2100" spc="25">
                <a:latin typeface="Symbol"/>
                <a:cs typeface="Symbol"/>
              </a:rPr>
              <a:t></a:t>
            </a:r>
            <a:r>
              <a:rPr dirty="0" sz="2100" spc="-185">
                <a:latin typeface="Times New Roman"/>
                <a:cs typeface="Times New Roman"/>
              </a:rPr>
              <a:t> </a:t>
            </a:r>
            <a:r>
              <a:rPr dirty="0" sz="2100" spc="-65">
                <a:latin typeface="Times New Roman"/>
                <a:cs typeface="Times New Roman"/>
              </a:rPr>
              <a:t>210</a:t>
            </a:r>
            <a:r>
              <a:rPr dirty="0" sz="2100" spc="-300">
                <a:latin typeface="Times New Roman"/>
                <a:cs typeface="Times New Roman"/>
              </a:rPr>
              <a:t> </a:t>
            </a:r>
            <a:r>
              <a:rPr dirty="0" sz="2100" spc="70">
                <a:latin typeface="Times New Roman"/>
                <a:cs typeface="Times New Roman"/>
              </a:rPr>
              <a:t>)</a:t>
            </a:r>
            <a:r>
              <a:rPr dirty="0" baseline="43981" sz="1800" spc="104">
                <a:latin typeface="Times New Roman"/>
                <a:cs typeface="Times New Roman"/>
              </a:rPr>
              <a:t>2</a:t>
            </a:r>
            <a:r>
              <a:rPr dirty="0" baseline="43981" sz="1800" spc="652">
                <a:latin typeface="Times New Roman"/>
                <a:cs typeface="Times New Roman"/>
              </a:rPr>
              <a:t> </a:t>
            </a:r>
            <a:r>
              <a:rPr dirty="0" baseline="-35714" sz="3150" spc="37">
                <a:latin typeface="Symbol"/>
                <a:cs typeface="Symbol"/>
              </a:rPr>
              <a:t></a:t>
            </a:r>
            <a:r>
              <a:rPr dirty="0" baseline="-35714" sz="3150" spc="7">
                <a:latin typeface="Times New Roman"/>
                <a:cs typeface="Times New Roman"/>
              </a:rPr>
              <a:t> </a:t>
            </a:r>
            <a:r>
              <a:rPr dirty="0" sz="2100" spc="-35">
                <a:latin typeface="Times New Roman"/>
                <a:cs typeface="Times New Roman"/>
              </a:rPr>
              <a:t>(200</a:t>
            </a:r>
            <a:r>
              <a:rPr dirty="0" sz="2100" spc="30">
                <a:latin typeface="Times New Roman"/>
                <a:cs typeface="Times New Roman"/>
              </a:rPr>
              <a:t> </a:t>
            </a:r>
            <a:r>
              <a:rPr dirty="0" sz="2100" spc="25">
                <a:latin typeface="Symbol"/>
                <a:cs typeface="Symbol"/>
              </a:rPr>
              <a:t></a:t>
            </a:r>
            <a:r>
              <a:rPr dirty="0" sz="2100" spc="-250">
                <a:latin typeface="Times New Roman"/>
                <a:cs typeface="Times New Roman"/>
              </a:rPr>
              <a:t> </a:t>
            </a:r>
            <a:r>
              <a:rPr dirty="0" sz="2100" spc="-65">
                <a:latin typeface="Times New Roman"/>
                <a:cs typeface="Times New Roman"/>
              </a:rPr>
              <a:t>360</a:t>
            </a:r>
            <a:r>
              <a:rPr dirty="0" sz="2100" spc="-300">
                <a:latin typeface="Times New Roman"/>
                <a:cs typeface="Times New Roman"/>
              </a:rPr>
              <a:t> </a:t>
            </a:r>
            <a:r>
              <a:rPr dirty="0" sz="2100" spc="70">
                <a:latin typeface="Times New Roman"/>
                <a:cs typeface="Times New Roman"/>
              </a:rPr>
              <a:t>)</a:t>
            </a:r>
            <a:r>
              <a:rPr dirty="0" baseline="43981" sz="1800" spc="104">
                <a:latin typeface="Times New Roman"/>
                <a:cs typeface="Times New Roman"/>
              </a:rPr>
              <a:t>2</a:t>
            </a:r>
            <a:r>
              <a:rPr dirty="0" baseline="43981" sz="1800" spc="652">
                <a:latin typeface="Times New Roman"/>
                <a:cs typeface="Times New Roman"/>
              </a:rPr>
              <a:t> </a:t>
            </a:r>
            <a:r>
              <a:rPr dirty="0" baseline="-35714" sz="3150" spc="37">
                <a:latin typeface="Symbol"/>
                <a:cs typeface="Symbol"/>
              </a:rPr>
              <a:t></a:t>
            </a:r>
            <a:r>
              <a:rPr dirty="0" baseline="-35714" sz="3150">
                <a:latin typeface="Times New Roman"/>
                <a:cs typeface="Times New Roman"/>
              </a:rPr>
              <a:t> </a:t>
            </a:r>
            <a:r>
              <a:rPr dirty="0" sz="2100" spc="-100">
                <a:latin typeface="Times New Roman"/>
                <a:cs typeface="Times New Roman"/>
              </a:rPr>
              <a:t>(1000</a:t>
            </a:r>
            <a:r>
              <a:rPr dirty="0" sz="2100" spc="150">
                <a:latin typeface="Times New Roman"/>
                <a:cs typeface="Times New Roman"/>
              </a:rPr>
              <a:t> </a:t>
            </a:r>
            <a:r>
              <a:rPr dirty="0" sz="2100" spc="25">
                <a:latin typeface="Symbol"/>
                <a:cs typeface="Symbol"/>
              </a:rPr>
              <a:t></a:t>
            </a:r>
            <a:r>
              <a:rPr dirty="0" sz="2100" spc="-280">
                <a:latin typeface="Times New Roman"/>
                <a:cs typeface="Times New Roman"/>
              </a:rPr>
              <a:t> </a:t>
            </a:r>
            <a:r>
              <a:rPr dirty="0" sz="2100" spc="-65">
                <a:latin typeface="Times New Roman"/>
                <a:cs typeface="Times New Roman"/>
              </a:rPr>
              <a:t>840</a:t>
            </a:r>
            <a:r>
              <a:rPr dirty="0" sz="2100" spc="-300">
                <a:latin typeface="Times New Roman"/>
                <a:cs typeface="Times New Roman"/>
              </a:rPr>
              <a:t> </a:t>
            </a:r>
            <a:r>
              <a:rPr dirty="0" sz="2100" spc="70">
                <a:latin typeface="Times New Roman"/>
                <a:cs typeface="Times New Roman"/>
              </a:rPr>
              <a:t>)</a:t>
            </a:r>
            <a:r>
              <a:rPr dirty="0" baseline="43981" sz="1800" spc="104">
                <a:latin typeface="Times New Roman"/>
                <a:cs typeface="Times New Roman"/>
              </a:rPr>
              <a:t>2</a:t>
            </a:r>
            <a:endParaRPr baseline="43981" sz="1800">
              <a:latin typeface="Times New Roman"/>
              <a:cs typeface="Times New Roman"/>
            </a:endParaRPr>
          </a:p>
          <a:p>
            <a:pPr algn="ctr" marL="532765">
              <a:lnSpc>
                <a:spcPct val="100000"/>
              </a:lnSpc>
              <a:spcBef>
                <a:spcPts val="455"/>
              </a:spcBef>
              <a:tabLst>
                <a:tab pos="1962785" algn="l"/>
                <a:tab pos="3519804" algn="l"/>
                <a:tab pos="5196840" algn="l"/>
              </a:tabLst>
            </a:pPr>
            <a:r>
              <a:rPr dirty="0" sz="2100" spc="-45">
                <a:latin typeface="Times New Roman"/>
                <a:cs typeface="Times New Roman"/>
              </a:rPr>
              <a:t>90	</a:t>
            </a:r>
            <a:r>
              <a:rPr dirty="0" sz="2100" spc="-65">
                <a:latin typeface="Times New Roman"/>
                <a:cs typeface="Times New Roman"/>
              </a:rPr>
              <a:t>210	360	840</a:t>
            </a:r>
            <a:endParaRPr sz="2100">
              <a:latin typeface="Times New Roman"/>
              <a:cs typeface="Times New Roman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357312" y="1509712"/>
          <a:ext cx="6139180" cy="1624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9325"/>
                <a:gridCol w="1136650"/>
                <a:gridCol w="1571625"/>
                <a:gridCol w="1168400"/>
              </a:tblGrid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600" spc="-10">
                          <a:latin typeface="Tahoma"/>
                          <a:cs typeface="Tahoma"/>
                        </a:rPr>
                        <a:t>Play</a:t>
                      </a:r>
                      <a:r>
                        <a:rPr dirty="0" sz="1600" spc="-2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chess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Not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play</a:t>
                      </a:r>
                      <a:r>
                        <a:rPr dirty="0" sz="1600" spc="-1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chess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600" spc="-10">
                          <a:latin typeface="Tahoma"/>
                          <a:cs typeface="Tahoma"/>
                        </a:rPr>
                        <a:t>Sum</a:t>
                      </a:r>
                      <a:r>
                        <a:rPr dirty="0" sz="1600" spc="-3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(row)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75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600" spc="-10">
                          <a:latin typeface="Tahoma"/>
                          <a:cs typeface="Tahoma"/>
                        </a:rPr>
                        <a:t>Like science</a:t>
                      </a:r>
                      <a:r>
                        <a:rPr dirty="0" sz="1600" spc="1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fiction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4508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600">
                          <a:latin typeface="Tahoma"/>
                          <a:cs typeface="Tahoma"/>
                        </a:rPr>
                        <a:t>250(90)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600">
                          <a:latin typeface="Tahoma"/>
                          <a:cs typeface="Tahoma"/>
                        </a:rPr>
                        <a:t>200(360)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450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744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Not </a:t>
                      </a:r>
                      <a:r>
                        <a:rPr dirty="0" sz="1600" spc="-15">
                          <a:latin typeface="Tahoma"/>
                          <a:cs typeface="Tahoma"/>
                        </a:rPr>
                        <a:t>like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science</a:t>
                      </a:r>
                      <a:r>
                        <a:rPr dirty="0" sz="160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fiction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4508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600">
                          <a:latin typeface="Tahoma"/>
                          <a:cs typeface="Tahoma"/>
                        </a:rPr>
                        <a:t>50(210)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600">
                          <a:latin typeface="Tahoma"/>
                          <a:cs typeface="Tahoma"/>
                        </a:rPr>
                        <a:t>1000(840)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1050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75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600" spc="-15">
                          <a:latin typeface="Tahoma"/>
                          <a:cs typeface="Tahoma"/>
                        </a:rPr>
                        <a:t>Sum(col.)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4572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300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1200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1500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576" y="188976"/>
            <a:ext cx="4334256" cy="1059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5836" y="1506982"/>
            <a:ext cx="8068309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32740" marR="5080" indent="-320040">
              <a:lnSpc>
                <a:spcPct val="100000"/>
              </a:lnSpc>
              <a:spcBef>
                <a:spcPts val="100"/>
              </a:spcBef>
              <a:tabLst>
                <a:tab pos="332105" algn="l"/>
              </a:tabLst>
            </a:pPr>
            <a:r>
              <a:rPr dirty="0" sz="1900" spc="-484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pc="-55">
                <a:latin typeface="Arial"/>
                <a:cs typeface="Arial"/>
              </a:rPr>
              <a:t>Correlation</a:t>
            </a:r>
            <a:r>
              <a:rPr dirty="0" spc="-190">
                <a:latin typeface="Arial"/>
                <a:cs typeface="Arial"/>
              </a:rPr>
              <a:t> </a:t>
            </a:r>
            <a:r>
              <a:rPr dirty="0" spc="-30">
                <a:latin typeface="Arial"/>
                <a:cs typeface="Arial"/>
              </a:rPr>
              <a:t>coefficient</a:t>
            </a:r>
            <a:r>
              <a:rPr dirty="0" spc="-204">
                <a:latin typeface="Arial"/>
                <a:cs typeface="Arial"/>
              </a:rPr>
              <a:t> </a:t>
            </a:r>
            <a:r>
              <a:rPr dirty="0" spc="-105">
                <a:latin typeface="Arial"/>
                <a:cs typeface="Arial"/>
              </a:rPr>
              <a:t>(also</a:t>
            </a:r>
            <a:r>
              <a:rPr dirty="0" spc="-175">
                <a:latin typeface="Arial"/>
                <a:cs typeface="Arial"/>
              </a:rPr>
              <a:t> </a:t>
            </a:r>
            <a:r>
              <a:rPr dirty="0" spc="-80">
                <a:latin typeface="Arial"/>
                <a:cs typeface="Arial"/>
              </a:rPr>
              <a:t>called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145">
                <a:solidFill>
                  <a:srgbClr val="680000"/>
                </a:solidFill>
                <a:latin typeface="Arial"/>
                <a:cs typeface="Arial"/>
              </a:rPr>
              <a:t>Pearson’s</a:t>
            </a:r>
            <a:r>
              <a:rPr dirty="0" spc="-185">
                <a:solidFill>
                  <a:srgbClr val="680000"/>
                </a:solidFill>
                <a:latin typeface="Arial"/>
                <a:cs typeface="Arial"/>
              </a:rPr>
              <a:t> </a:t>
            </a:r>
            <a:r>
              <a:rPr dirty="0" spc="-35">
                <a:solidFill>
                  <a:srgbClr val="680000"/>
                </a:solidFill>
                <a:latin typeface="Arial"/>
                <a:cs typeface="Arial"/>
              </a:rPr>
              <a:t>product</a:t>
            </a:r>
            <a:r>
              <a:rPr dirty="0" spc="-220">
                <a:solidFill>
                  <a:srgbClr val="680000"/>
                </a:solidFill>
                <a:latin typeface="Arial"/>
                <a:cs typeface="Arial"/>
              </a:rPr>
              <a:t> </a:t>
            </a:r>
            <a:r>
              <a:rPr dirty="0" spc="-20">
                <a:solidFill>
                  <a:srgbClr val="680000"/>
                </a:solidFill>
                <a:latin typeface="Arial"/>
                <a:cs typeface="Arial"/>
              </a:rPr>
              <a:t>moment  </a:t>
            </a:r>
            <a:r>
              <a:rPr dirty="0" spc="-35">
                <a:solidFill>
                  <a:srgbClr val="680000"/>
                </a:solidFill>
                <a:latin typeface="Arial"/>
                <a:cs typeface="Arial"/>
              </a:rPr>
              <a:t>coefficient</a:t>
            </a:r>
            <a:r>
              <a:rPr dirty="0" spc="-35">
                <a:latin typeface="Arial"/>
                <a:cs typeface="Arial"/>
              </a:rPr>
              <a:t>)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85784" y="2567528"/>
            <a:ext cx="164465" cy="0"/>
          </a:xfrm>
          <a:custGeom>
            <a:avLst/>
            <a:gdLst/>
            <a:ahLst/>
            <a:cxnLst/>
            <a:rect l="l" t="t" r="r" b="b"/>
            <a:pathLst>
              <a:path w="164464" h="0">
                <a:moveTo>
                  <a:pt x="0" y="0"/>
                </a:moveTo>
                <a:lnTo>
                  <a:pt x="164303" y="0"/>
                </a:lnTo>
              </a:path>
            </a:pathLst>
          </a:custGeom>
          <a:ln w="108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480345" y="2567528"/>
            <a:ext cx="164465" cy="0"/>
          </a:xfrm>
          <a:custGeom>
            <a:avLst/>
            <a:gdLst/>
            <a:ahLst/>
            <a:cxnLst/>
            <a:rect l="l" t="t" r="r" b="b"/>
            <a:pathLst>
              <a:path w="164464" h="0">
                <a:moveTo>
                  <a:pt x="0" y="0"/>
                </a:moveTo>
                <a:lnTo>
                  <a:pt x="164236" y="0"/>
                </a:lnTo>
              </a:path>
            </a:pathLst>
          </a:custGeom>
          <a:ln w="108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96919" y="2967284"/>
            <a:ext cx="2163445" cy="0"/>
          </a:xfrm>
          <a:custGeom>
            <a:avLst/>
            <a:gdLst/>
            <a:ahLst/>
            <a:cxnLst/>
            <a:rect l="l" t="t" r="r" b="b"/>
            <a:pathLst>
              <a:path w="2163445" h="0">
                <a:moveTo>
                  <a:pt x="0" y="0"/>
                </a:moveTo>
                <a:lnTo>
                  <a:pt x="2162829" y="0"/>
                </a:lnTo>
              </a:path>
            </a:pathLst>
          </a:custGeom>
          <a:ln w="108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546627" y="2567528"/>
            <a:ext cx="349885" cy="0"/>
          </a:xfrm>
          <a:custGeom>
            <a:avLst/>
            <a:gdLst/>
            <a:ahLst/>
            <a:cxnLst/>
            <a:rect l="l" t="t" r="r" b="b"/>
            <a:pathLst>
              <a:path w="349884" h="0">
                <a:moveTo>
                  <a:pt x="0" y="0"/>
                </a:moveTo>
                <a:lnTo>
                  <a:pt x="164236" y="0"/>
                </a:lnTo>
              </a:path>
              <a:path w="349884" h="0">
                <a:moveTo>
                  <a:pt x="185297" y="0"/>
                </a:moveTo>
                <a:lnTo>
                  <a:pt x="349533" y="0"/>
                </a:lnTo>
              </a:path>
            </a:pathLst>
          </a:custGeom>
          <a:ln w="1095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46545" y="2967284"/>
            <a:ext cx="1872614" cy="0"/>
          </a:xfrm>
          <a:custGeom>
            <a:avLst/>
            <a:gdLst/>
            <a:ahLst/>
            <a:cxnLst/>
            <a:rect l="l" t="t" r="r" b="b"/>
            <a:pathLst>
              <a:path w="1872615" h="0">
                <a:moveTo>
                  <a:pt x="0" y="0"/>
                </a:moveTo>
                <a:lnTo>
                  <a:pt x="1872245" y="0"/>
                </a:lnTo>
              </a:path>
            </a:pathLst>
          </a:custGeom>
          <a:ln w="108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803491" y="2715831"/>
            <a:ext cx="244475" cy="2146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87325" algn="l"/>
              </a:tabLst>
            </a:pPr>
            <a:r>
              <a:rPr dirty="0" sz="1200" spc="15" i="1">
                <a:latin typeface="Times New Roman"/>
                <a:cs typeface="Times New Roman"/>
              </a:rPr>
              <a:t>i</a:t>
            </a:r>
            <a:r>
              <a:rPr dirty="0" sz="1200" spc="15" i="1">
                <a:latin typeface="Times New Roman"/>
                <a:cs typeface="Times New Roman"/>
              </a:rPr>
              <a:t>	</a:t>
            </a:r>
            <a:r>
              <a:rPr dirty="0" sz="1200" spc="15" i="1">
                <a:latin typeface="Times New Roman"/>
                <a:cs typeface="Times New Roman"/>
              </a:rPr>
              <a:t>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79286" y="3142243"/>
            <a:ext cx="2713990" cy="2146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98450" algn="l"/>
                <a:tab pos="2316480" algn="l"/>
                <a:tab pos="2602865" algn="l"/>
              </a:tabLst>
            </a:pPr>
            <a:r>
              <a:rPr dirty="0" sz="1200" spc="30" i="1">
                <a:latin typeface="Times New Roman"/>
                <a:cs typeface="Times New Roman"/>
              </a:rPr>
              <a:t>A</a:t>
            </a:r>
            <a:r>
              <a:rPr dirty="0" sz="1200" spc="30" i="1">
                <a:latin typeface="Times New Roman"/>
                <a:cs typeface="Times New Roman"/>
              </a:rPr>
              <a:t>	</a:t>
            </a:r>
            <a:r>
              <a:rPr dirty="0" sz="1200" spc="30" i="1">
                <a:latin typeface="Times New Roman"/>
                <a:cs typeface="Times New Roman"/>
              </a:rPr>
              <a:t>B</a:t>
            </a:r>
            <a:r>
              <a:rPr dirty="0" sz="1200" spc="30" i="1">
                <a:latin typeface="Times New Roman"/>
                <a:cs typeface="Times New Roman"/>
              </a:rPr>
              <a:t>	</a:t>
            </a:r>
            <a:r>
              <a:rPr dirty="0" sz="1200" spc="30" i="1">
                <a:latin typeface="Times New Roman"/>
                <a:cs typeface="Times New Roman"/>
              </a:rPr>
              <a:t>A</a:t>
            </a:r>
            <a:r>
              <a:rPr dirty="0" sz="1200" spc="30" i="1">
                <a:latin typeface="Times New Roman"/>
                <a:cs typeface="Times New Roman"/>
              </a:rPr>
              <a:t>	</a:t>
            </a:r>
            <a:r>
              <a:rPr dirty="0" sz="1200" spc="30" i="1">
                <a:latin typeface="Times New Roman"/>
                <a:cs typeface="Times New Roman"/>
              </a:rPr>
              <a:t>B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92951" y="2480310"/>
            <a:ext cx="2555240" cy="2146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461895" algn="l"/>
              </a:tabLst>
            </a:pPr>
            <a:r>
              <a:rPr dirty="0" sz="1200" spc="25" i="1">
                <a:latin typeface="Times New Roman"/>
                <a:cs typeface="Times New Roman"/>
              </a:rPr>
              <a:t>n</a:t>
            </a:r>
            <a:r>
              <a:rPr dirty="0" sz="1200" spc="25" i="1">
                <a:latin typeface="Times New Roman"/>
                <a:cs typeface="Times New Roman"/>
              </a:rPr>
              <a:t>	</a:t>
            </a:r>
            <a:r>
              <a:rPr dirty="0" sz="1200" spc="25" i="1">
                <a:latin typeface="Times New Roman"/>
                <a:cs typeface="Times New Roman"/>
              </a:rPr>
              <a:t>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53865" y="2715831"/>
            <a:ext cx="863600" cy="2146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06450" algn="l"/>
              </a:tabLst>
            </a:pPr>
            <a:r>
              <a:rPr dirty="0" sz="1200" spc="15" i="1">
                <a:latin typeface="Times New Roman"/>
                <a:cs typeface="Times New Roman"/>
              </a:rPr>
              <a:t>i</a:t>
            </a:r>
            <a:r>
              <a:rPr dirty="0" sz="1200" spc="15" i="1">
                <a:latin typeface="Times New Roman"/>
                <a:cs typeface="Times New Roman"/>
              </a:rPr>
              <a:t>	</a:t>
            </a:r>
            <a:r>
              <a:rPr dirty="0" sz="1200" spc="15" i="1">
                <a:latin typeface="Times New Roman"/>
                <a:cs typeface="Times New Roman"/>
              </a:rPr>
              <a:t>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28479" y="2931746"/>
            <a:ext cx="273685" cy="2146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45" i="1">
                <a:latin typeface="Times New Roman"/>
                <a:cs typeface="Times New Roman"/>
              </a:rPr>
              <a:t>A</a:t>
            </a:r>
            <a:r>
              <a:rPr dirty="0" sz="1200" spc="95">
                <a:latin typeface="Times New Roman"/>
                <a:cs typeface="Times New Roman"/>
              </a:rPr>
              <a:t>,</a:t>
            </a:r>
            <a:r>
              <a:rPr dirty="0" sz="1200" spc="30" i="1">
                <a:latin typeface="Times New Roman"/>
                <a:cs typeface="Times New Roman"/>
              </a:rPr>
              <a:t>B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42600" y="2947806"/>
            <a:ext cx="1116330" cy="3670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938530" algn="l"/>
              </a:tabLst>
            </a:pPr>
            <a:r>
              <a:rPr dirty="0" sz="2100" spc="60">
                <a:latin typeface="Times New Roman"/>
                <a:cs typeface="Times New Roman"/>
              </a:rPr>
              <a:t>(</a:t>
            </a:r>
            <a:r>
              <a:rPr dirty="0" sz="2100" spc="20" i="1">
                <a:latin typeface="Times New Roman"/>
                <a:cs typeface="Times New Roman"/>
              </a:rPr>
              <a:t>n</a:t>
            </a:r>
            <a:r>
              <a:rPr dirty="0" sz="2100" spc="-175" i="1">
                <a:latin typeface="Times New Roman"/>
                <a:cs typeface="Times New Roman"/>
              </a:rPr>
              <a:t> </a:t>
            </a:r>
            <a:r>
              <a:rPr dirty="0" sz="2100" spc="140">
                <a:latin typeface="Symbol"/>
                <a:cs typeface="Symbol"/>
              </a:rPr>
              <a:t></a:t>
            </a:r>
            <a:r>
              <a:rPr dirty="0" sz="2100" spc="-165">
                <a:latin typeface="Times New Roman"/>
                <a:cs typeface="Times New Roman"/>
              </a:rPr>
              <a:t>1</a:t>
            </a:r>
            <a:r>
              <a:rPr dirty="0" sz="2100" spc="-105">
                <a:latin typeface="Times New Roman"/>
                <a:cs typeface="Times New Roman"/>
              </a:rPr>
              <a:t>)</a:t>
            </a:r>
            <a:r>
              <a:rPr dirty="0" sz="2200" spc="-35" i="1">
                <a:latin typeface="Symbol"/>
                <a:cs typeface="Symbol"/>
              </a:rPr>
              <a:t>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2200" spc="-35" i="1">
                <a:latin typeface="Symbol"/>
                <a:cs typeface="Symbol"/>
              </a:rPr>
              <a:t>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33099" y="2752816"/>
            <a:ext cx="611505" cy="3486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48309" algn="l"/>
              </a:tabLst>
            </a:pPr>
            <a:r>
              <a:rPr dirty="0" sz="2100" spc="15" i="1">
                <a:latin typeface="Times New Roman"/>
                <a:cs typeface="Times New Roman"/>
              </a:rPr>
              <a:t>r</a:t>
            </a:r>
            <a:r>
              <a:rPr dirty="0" sz="2100" spc="15" i="1">
                <a:latin typeface="Times New Roman"/>
                <a:cs typeface="Times New Roman"/>
              </a:rPr>
              <a:t>	</a:t>
            </a:r>
            <a:r>
              <a:rPr dirty="0" sz="2100" spc="25">
                <a:latin typeface="Symbol"/>
                <a:cs typeface="Symbol"/>
              </a:rPr>
              <a:t>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18748" y="2752816"/>
            <a:ext cx="175260" cy="3486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25">
                <a:latin typeface="Symbol"/>
                <a:cs typeface="Symbol"/>
              </a:rPr>
              <a:t>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38523" y="2947806"/>
            <a:ext cx="1116330" cy="3670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938530" algn="l"/>
              </a:tabLst>
            </a:pPr>
            <a:r>
              <a:rPr dirty="0" sz="2100" spc="60">
                <a:latin typeface="Times New Roman"/>
                <a:cs typeface="Times New Roman"/>
              </a:rPr>
              <a:t>(</a:t>
            </a:r>
            <a:r>
              <a:rPr dirty="0" sz="2100" spc="20" i="1">
                <a:latin typeface="Times New Roman"/>
                <a:cs typeface="Times New Roman"/>
              </a:rPr>
              <a:t>n</a:t>
            </a:r>
            <a:r>
              <a:rPr dirty="0" sz="2100" spc="-180" i="1">
                <a:latin typeface="Times New Roman"/>
                <a:cs typeface="Times New Roman"/>
              </a:rPr>
              <a:t> </a:t>
            </a:r>
            <a:r>
              <a:rPr dirty="0" sz="2100" spc="135">
                <a:latin typeface="Symbol"/>
                <a:cs typeface="Symbol"/>
              </a:rPr>
              <a:t></a:t>
            </a:r>
            <a:r>
              <a:rPr dirty="0" sz="2100" spc="-160">
                <a:latin typeface="Times New Roman"/>
                <a:cs typeface="Times New Roman"/>
              </a:rPr>
              <a:t>1</a:t>
            </a:r>
            <a:r>
              <a:rPr dirty="0" sz="2100" spc="-110">
                <a:latin typeface="Times New Roman"/>
                <a:cs typeface="Times New Roman"/>
              </a:rPr>
              <a:t>)</a:t>
            </a:r>
            <a:r>
              <a:rPr dirty="0" sz="2200" spc="-35" i="1">
                <a:latin typeface="Symbol"/>
                <a:cs typeface="Symbol"/>
              </a:rPr>
              <a:t>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2200" spc="-35" i="1">
                <a:latin typeface="Symbol"/>
                <a:cs typeface="Symbol"/>
              </a:rPr>
              <a:t>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23420" y="2536327"/>
            <a:ext cx="3792854" cy="3486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461895" algn="l"/>
              </a:tabLst>
            </a:pPr>
            <a:r>
              <a:rPr dirty="0" sz="2100" spc="40">
                <a:latin typeface="Times New Roman"/>
                <a:cs typeface="Times New Roman"/>
              </a:rPr>
              <a:t>(</a:t>
            </a:r>
            <a:r>
              <a:rPr dirty="0" sz="2100" spc="40" i="1">
                <a:latin typeface="Times New Roman"/>
                <a:cs typeface="Times New Roman"/>
              </a:rPr>
              <a:t>a  </a:t>
            </a:r>
            <a:r>
              <a:rPr dirty="0" sz="2100" spc="25">
                <a:latin typeface="Symbol"/>
                <a:cs typeface="Symbol"/>
              </a:rPr>
              <a:t></a:t>
            </a:r>
            <a:r>
              <a:rPr dirty="0" sz="2100" spc="25">
                <a:latin typeface="Times New Roman"/>
                <a:cs typeface="Times New Roman"/>
              </a:rPr>
              <a:t> </a:t>
            </a:r>
            <a:r>
              <a:rPr dirty="0" sz="2100" spc="-5" i="1">
                <a:latin typeface="Times New Roman"/>
                <a:cs typeface="Times New Roman"/>
              </a:rPr>
              <a:t>A</a:t>
            </a:r>
            <a:r>
              <a:rPr dirty="0" sz="2100" spc="-5">
                <a:latin typeface="Times New Roman"/>
                <a:cs typeface="Times New Roman"/>
              </a:rPr>
              <a:t>)(</a:t>
            </a:r>
            <a:r>
              <a:rPr dirty="0" sz="2100" spc="-5" i="1">
                <a:latin typeface="Times New Roman"/>
                <a:cs typeface="Times New Roman"/>
              </a:rPr>
              <a:t>b</a:t>
            </a:r>
            <a:r>
              <a:rPr dirty="0" sz="2100" spc="80" i="1">
                <a:latin typeface="Times New Roman"/>
                <a:cs typeface="Times New Roman"/>
              </a:rPr>
              <a:t> </a:t>
            </a:r>
            <a:r>
              <a:rPr dirty="0" sz="2100" spc="25">
                <a:latin typeface="Symbol"/>
                <a:cs typeface="Symbol"/>
              </a:rPr>
              <a:t></a:t>
            </a:r>
            <a:r>
              <a:rPr dirty="0" sz="2100" spc="-114">
                <a:latin typeface="Times New Roman"/>
                <a:cs typeface="Times New Roman"/>
              </a:rPr>
              <a:t> </a:t>
            </a:r>
            <a:r>
              <a:rPr dirty="0" sz="2100" spc="45" i="1">
                <a:latin typeface="Times New Roman"/>
                <a:cs typeface="Times New Roman"/>
              </a:rPr>
              <a:t>B</a:t>
            </a:r>
            <a:r>
              <a:rPr dirty="0" sz="2100" spc="45">
                <a:latin typeface="Times New Roman"/>
                <a:cs typeface="Times New Roman"/>
              </a:rPr>
              <a:t>)	</a:t>
            </a:r>
            <a:r>
              <a:rPr dirty="0" sz="2100" spc="40">
                <a:latin typeface="Times New Roman"/>
                <a:cs typeface="Times New Roman"/>
              </a:rPr>
              <a:t>(</a:t>
            </a:r>
            <a:r>
              <a:rPr dirty="0" sz="2100" spc="40" i="1">
                <a:latin typeface="Times New Roman"/>
                <a:cs typeface="Times New Roman"/>
              </a:rPr>
              <a:t>a</a:t>
            </a:r>
            <a:r>
              <a:rPr dirty="0" sz="2100" spc="-140" i="1">
                <a:latin typeface="Times New Roman"/>
                <a:cs typeface="Times New Roman"/>
              </a:rPr>
              <a:t> </a:t>
            </a:r>
            <a:r>
              <a:rPr dirty="0" sz="2100" spc="20" i="1">
                <a:latin typeface="Times New Roman"/>
                <a:cs typeface="Times New Roman"/>
              </a:rPr>
              <a:t>b</a:t>
            </a:r>
            <a:r>
              <a:rPr dirty="0" sz="2100" spc="-40" i="1">
                <a:latin typeface="Times New Roman"/>
                <a:cs typeface="Times New Roman"/>
              </a:rPr>
              <a:t> </a:t>
            </a:r>
            <a:r>
              <a:rPr dirty="0" sz="2100" spc="15">
                <a:latin typeface="Times New Roman"/>
                <a:cs typeface="Times New Roman"/>
              </a:rPr>
              <a:t>)</a:t>
            </a:r>
            <a:r>
              <a:rPr dirty="0" sz="2100" spc="-195">
                <a:latin typeface="Times New Roman"/>
                <a:cs typeface="Times New Roman"/>
              </a:rPr>
              <a:t> </a:t>
            </a:r>
            <a:r>
              <a:rPr dirty="0" sz="2100" spc="25">
                <a:latin typeface="Symbol"/>
                <a:cs typeface="Symbol"/>
              </a:rPr>
              <a:t></a:t>
            </a:r>
            <a:r>
              <a:rPr dirty="0" sz="2100" spc="-195">
                <a:latin typeface="Times New Roman"/>
                <a:cs typeface="Times New Roman"/>
              </a:rPr>
              <a:t> </a:t>
            </a:r>
            <a:r>
              <a:rPr dirty="0" sz="2100" spc="20" i="1">
                <a:latin typeface="Times New Roman"/>
                <a:cs typeface="Times New Roman"/>
              </a:rPr>
              <a:t>n</a:t>
            </a:r>
            <a:r>
              <a:rPr dirty="0" sz="2100" spc="-315" i="1">
                <a:latin typeface="Times New Roman"/>
                <a:cs typeface="Times New Roman"/>
              </a:rPr>
              <a:t> </a:t>
            </a:r>
            <a:r>
              <a:rPr dirty="0" sz="2100" spc="50" i="1">
                <a:latin typeface="Times New Roman"/>
                <a:cs typeface="Times New Roman"/>
              </a:rPr>
              <a:t>AB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00195" y="2464001"/>
            <a:ext cx="2767330" cy="5105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461895" algn="l"/>
              </a:tabLst>
            </a:pPr>
            <a:r>
              <a:rPr dirty="0" sz="3150" spc="50">
                <a:latin typeface="Symbol"/>
                <a:cs typeface="Symbol"/>
              </a:rPr>
              <a:t></a:t>
            </a:r>
            <a:r>
              <a:rPr dirty="0" sz="3150" spc="50">
                <a:latin typeface="Times New Roman"/>
                <a:cs typeface="Times New Roman"/>
              </a:rPr>
              <a:t>	</a:t>
            </a:r>
            <a:r>
              <a:rPr dirty="0" sz="3150" spc="50">
                <a:latin typeface="Symbol"/>
                <a:cs typeface="Symbol"/>
              </a:rPr>
              <a:t>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37447" y="2761499"/>
            <a:ext cx="240029" cy="2146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105" i="1">
                <a:latin typeface="Times New Roman"/>
                <a:cs typeface="Times New Roman"/>
              </a:rPr>
              <a:t>i</a:t>
            </a:r>
            <a:r>
              <a:rPr dirty="0" sz="1200" spc="-45">
                <a:latin typeface="Symbol"/>
                <a:cs typeface="Symbol"/>
              </a:rPr>
              <a:t></a:t>
            </a:r>
            <a:r>
              <a:rPr dirty="0" sz="1200" spc="25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88000" y="2761499"/>
            <a:ext cx="240029" cy="2146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105" i="1">
                <a:latin typeface="Times New Roman"/>
                <a:cs typeface="Times New Roman"/>
              </a:rPr>
              <a:t>i</a:t>
            </a:r>
            <a:r>
              <a:rPr dirty="0" sz="1200" spc="-45">
                <a:latin typeface="Symbol"/>
                <a:cs typeface="Symbol"/>
              </a:rPr>
              <a:t></a:t>
            </a:r>
            <a:r>
              <a:rPr dirty="0" sz="1200" spc="25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29894" y="3869891"/>
            <a:ext cx="161925" cy="0"/>
          </a:xfrm>
          <a:custGeom>
            <a:avLst/>
            <a:gdLst/>
            <a:ahLst/>
            <a:cxnLst/>
            <a:rect l="l" t="t" r="r" b="b"/>
            <a:pathLst>
              <a:path w="161925" h="0">
                <a:moveTo>
                  <a:pt x="0" y="0"/>
                </a:moveTo>
                <a:lnTo>
                  <a:pt x="161677" y="0"/>
                </a:lnTo>
              </a:path>
            </a:pathLst>
          </a:custGeom>
          <a:ln w="114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98718" y="3802514"/>
            <a:ext cx="187325" cy="0"/>
          </a:xfrm>
          <a:custGeom>
            <a:avLst/>
            <a:gdLst/>
            <a:ahLst/>
            <a:cxnLst/>
            <a:rect l="l" t="t" r="r" b="b"/>
            <a:pathLst>
              <a:path w="187325" h="0">
                <a:moveTo>
                  <a:pt x="0" y="0"/>
                </a:moveTo>
                <a:lnTo>
                  <a:pt x="186697" y="0"/>
                </a:lnTo>
              </a:path>
            </a:pathLst>
          </a:custGeom>
          <a:ln w="1316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27736" y="3381387"/>
            <a:ext cx="8140700" cy="327279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388620">
              <a:lnSpc>
                <a:spcPct val="100000"/>
              </a:lnSpc>
              <a:spcBef>
                <a:spcPts val="250"/>
              </a:spcBef>
            </a:pPr>
            <a:r>
              <a:rPr dirty="0" sz="2000" spc="-75">
                <a:latin typeface="Arial"/>
                <a:cs typeface="Arial"/>
              </a:rPr>
              <a:t>Where, </a:t>
            </a:r>
            <a:r>
              <a:rPr dirty="0" sz="2000" spc="-55">
                <a:latin typeface="Arial"/>
                <a:cs typeface="Arial"/>
              </a:rPr>
              <a:t>n </a:t>
            </a:r>
            <a:r>
              <a:rPr dirty="0" sz="2000" spc="-85">
                <a:latin typeface="Arial"/>
                <a:cs typeface="Arial"/>
              </a:rPr>
              <a:t>is </a:t>
            </a:r>
            <a:r>
              <a:rPr dirty="0" sz="2000" spc="-10">
                <a:latin typeface="Arial"/>
                <a:cs typeface="Arial"/>
              </a:rPr>
              <a:t>the </a:t>
            </a:r>
            <a:r>
              <a:rPr dirty="0" sz="2000" spc="-55">
                <a:latin typeface="Arial"/>
                <a:cs typeface="Arial"/>
              </a:rPr>
              <a:t>number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28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tuples</a:t>
            </a:r>
            <a:endParaRPr sz="2000">
              <a:latin typeface="Arial"/>
              <a:cs typeface="Arial"/>
            </a:endParaRPr>
          </a:p>
          <a:p>
            <a:pPr marL="318135">
              <a:lnSpc>
                <a:spcPct val="100000"/>
              </a:lnSpc>
              <a:spcBef>
                <a:spcPts val="180"/>
              </a:spcBef>
              <a:tabLst>
                <a:tab pos="1391920" algn="l"/>
              </a:tabLst>
            </a:pPr>
            <a:r>
              <a:rPr dirty="0" baseline="-16666" sz="3000" spc="-82" i="1">
                <a:latin typeface="Times New Roman"/>
                <a:cs typeface="Times New Roman"/>
              </a:rPr>
              <a:t>A </a:t>
            </a:r>
            <a:r>
              <a:rPr dirty="0" baseline="-16666" sz="3000" spc="60" i="1">
                <a:latin typeface="Times New Roman"/>
                <a:cs typeface="Times New Roman"/>
              </a:rPr>
              <a:t>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140">
                <a:latin typeface="Arial"/>
                <a:cs typeface="Arial"/>
              </a:rPr>
              <a:t> </a:t>
            </a:r>
            <a:r>
              <a:rPr dirty="0" baseline="-8454" sz="3450" spc="-82" i="1">
                <a:latin typeface="Times New Roman"/>
                <a:cs typeface="Times New Roman"/>
              </a:rPr>
              <a:t>B	</a:t>
            </a:r>
            <a:r>
              <a:rPr dirty="0" sz="2000" spc="-85">
                <a:latin typeface="Arial"/>
                <a:cs typeface="Arial"/>
              </a:rPr>
              <a:t>are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respective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means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250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A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95">
                <a:latin typeface="Arial"/>
                <a:cs typeface="Arial"/>
              </a:rPr>
              <a:t>B,</a:t>
            </a:r>
            <a:endParaRPr sz="2000">
              <a:latin typeface="Arial"/>
              <a:cs typeface="Arial"/>
            </a:endParaRPr>
          </a:p>
          <a:p>
            <a:pPr marL="431800" marR="1235710" indent="-43180">
              <a:lnSpc>
                <a:spcPts val="2880"/>
              </a:lnSpc>
              <a:spcBef>
                <a:spcPts val="120"/>
              </a:spcBef>
            </a:pPr>
            <a:r>
              <a:rPr dirty="0" sz="2000" spc="-80">
                <a:latin typeface="Arial"/>
                <a:cs typeface="Arial"/>
              </a:rPr>
              <a:t>σ</a:t>
            </a:r>
            <a:r>
              <a:rPr dirty="0" baseline="-21367" sz="1950" spc="-120">
                <a:latin typeface="Arial"/>
                <a:cs typeface="Arial"/>
              </a:rPr>
              <a:t>A</a:t>
            </a:r>
            <a:r>
              <a:rPr dirty="0" baseline="-21367" sz="1950" spc="-157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σ</a:t>
            </a:r>
            <a:r>
              <a:rPr dirty="0" baseline="-21367" sz="1950" spc="-157">
                <a:latin typeface="Arial"/>
                <a:cs typeface="Arial"/>
              </a:rPr>
              <a:t>B</a:t>
            </a:r>
            <a:r>
              <a:rPr dirty="0" baseline="-21367" sz="1950" spc="-165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are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respective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standard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deviation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260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A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90">
                <a:latin typeface="Arial"/>
                <a:cs typeface="Arial"/>
              </a:rPr>
              <a:t>B,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and  </a:t>
            </a:r>
            <a:r>
              <a:rPr dirty="0" sz="2000" spc="-50">
                <a:latin typeface="Arial"/>
                <a:cs typeface="Arial"/>
              </a:rPr>
              <a:t>Σ(a</a:t>
            </a:r>
            <a:r>
              <a:rPr dirty="0" baseline="-21367" sz="1950" spc="-75">
                <a:latin typeface="Arial"/>
                <a:cs typeface="Arial"/>
              </a:rPr>
              <a:t>i</a:t>
            </a:r>
            <a:r>
              <a:rPr dirty="0" sz="2000" spc="-50">
                <a:latin typeface="Arial"/>
                <a:cs typeface="Arial"/>
              </a:rPr>
              <a:t>b</a:t>
            </a:r>
            <a:r>
              <a:rPr dirty="0" baseline="-21367" sz="1950" spc="-75">
                <a:latin typeface="Arial"/>
                <a:cs typeface="Arial"/>
              </a:rPr>
              <a:t>i</a:t>
            </a:r>
            <a:r>
              <a:rPr dirty="0" sz="2000" spc="-50">
                <a:latin typeface="Arial"/>
                <a:cs typeface="Arial"/>
              </a:rPr>
              <a:t>)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is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95">
                <a:latin typeface="Arial"/>
                <a:cs typeface="Arial"/>
              </a:rPr>
              <a:t>sum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250">
                <a:latin typeface="Arial"/>
                <a:cs typeface="Arial"/>
              </a:rPr>
              <a:t> </a:t>
            </a:r>
            <a:r>
              <a:rPr dirty="0" sz="2000" spc="-110">
                <a:latin typeface="Arial"/>
                <a:cs typeface="Arial"/>
              </a:rPr>
              <a:t>AB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cross-product.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Arial"/>
              <a:cs typeface="Arial"/>
            </a:endParaRPr>
          </a:p>
          <a:p>
            <a:pPr marL="370840" marR="43180" indent="-320040">
              <a:lnSpc>
                <a:spcPct val="100000"/>
              </a:lnSpc>
              <a:spcBef>
                <a:spcPts val="5"/>
              </a:spcBef>
              <a:buClr>
                <a:srgbClr val="EFAC00"/>
              </a:buClr>
              <a:buSzPct val="79166"/>
              <a:buChar char=""/>
              <a:tabLst>
                <a:tab pos="370205" algn="l"/>
                <a:tab pos="370840" algn="l"/>
              </a:tabLst>
            </a:pPr>
            <a:r>
              <a:rPr dirty="0" sz="2400" spc="5">
                <a:latin typeface="Arial"/>
                <a:cs typeface="Arial"/>
              </a:rPr>
              <a:t>If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r</a:t>
            </a:r>
            <a:r>
              <a:rPr dirty="0" baseline="-20833" sz="2400" spc="-82">
                <a:latin typeface="Arial"/>
                <a:cs typeface="Arial"/>
              </a:rPr>
              <a:t>A,B</a:t>
            </a:r>
            <a:r>
              <a:rPr dirty="0" baseline="-20833" sz="2400" spc="44">
                <a:latin typeface="Arial"/>
                <a:cs typeface="Arial"/>
              </a:rPr>
              <a:t> </a:t>
            </a:r>
            <a:r>
              <a:rPr dirty="0" sz="2400" spc="-175">
                <a:latin typeface="Arial"/>
                <a:cs typeface="Arial"/>
              </a:rPr>
              <a:t>&gt;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0,</a:t>
            </a:r>
            <a:r>
              <a:rPr dirty="0" sz="2400" spc="-290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A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and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180">
                <a:latin typeface="Arial"/>
                <a:cs typeface="Arial"/>
              </a:rPr>
              <a:t>B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05">
                <a:latin typeface="Arial"/>
                <a:cs typeface="Arial"/>
              </a:rPr>
              <a:t>are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40">
                <a:latin typeface="Arial"/>
                <a:cs typeface="Arial"/>
              </a:rPr>
              <a:t>positively</a:t>
            </a:r>
            <a:r>
              <a:rPr dirty="0" sz="2400" spc="-155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correlated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60">
                <a:latin typeface="Arial"/>
                <a:cs typeface="Arial"/>
              </a:rPr>
              <a:t>(A’s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120">
                <a:latin typeface="Arial"/>
                <a:cs typeface="Arial"/>
              </a:rPr>
              <a:t>values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10">
                <a:latin typeface="Arial"/>
                <a:cs typeface="Arial"/>
              </a:rPr>
              <a:t>increase  </a:t>
            </a:r>
            <a:r>
              <a:rPr dirty="0" sz="2400" spc="-195">
                <a:latin typeface="Arial"/>
                <a:cs typeface="Arial"/>
              </a:rPr>
              <a:t>as </a:t>
            </a:r>
            <a:r>
              <a:rPr dirty="0" sz="2400" spc="-125">
                <a:latin typeface="Arial"/>
                <a:cs typeface="Arial"/>
              </a:rPr>
              <a:t>B’s). </a:t>
            </a:r>
            <a:r>
              <a:rPr dirty="0" sz="2400" spc="-114">
                <a:latin typeface="Arial"/>
                <a:cs typeface="Arial"/>
              </a:rPr>
              <a:t>The </a:t>
            </a:r>
            <a:r>
              <a:rPr dirty="0" sz="2400" spc="-70">
                <a:latin typeface="Arial"/>
                <a:cs typeface="Arial"/>
              </a:rPr>
              <a:t>higher, </a:t>
            </a:r>
            <a:r>
              <a:rPr dirty="0" sz="2400" spc="-20">
                <a:latin typeface="Arial"/>
                <a:cs typeface="Arial"/>
              </a:rPr>
              <a:t>the </a:t>
            </a:r>
            <a:r>
              <a:rPr dirty="0" sz="2400" spc="-55">
                <a:latin typeface="Arial"/>
                <a:cs typeface="Arial"/>
              </a:rPr>
              <a:t>stronger</a:t>
            </a:r>
            <a:r>
              <a:rPr dirty="0" sz="2400" spc="-275">
                <a:latin typeface="Arial"/>
                <a:cs typeface="Arial"/>
              </a:rPr>
              <a:t> </a:t>
            </a:r>
            <a:r>
              <a:rPr dirty="0" sz="2400" spc="-40">
                <a:latin typeface="Arial"/>
                <a:cs typeface="Arial"/>
              </a:rPr>
              <a:t>correlation.</a:t>
            </a:r>
            <a:endParaRPr sz="2400">
              <a:latin typeface="Arial"/>
              <a:cs typeface="Arial"/>
            </a:endParaRPr>
          </a:p>
          <a:p>
            <a:pPr marL="370840" indent="-320040">
              <a:lnSpc>
                <a:spcPct val="100000"/>
              </a:lnSpc>
              <a:buClr>
                <a:srgbClr val="EFAC00"/>
              </a:buClr>
              <a:buSzPct val="79166"/>
              <a:buChar char=""/>
              <a:tabLst>
                <a:tab pos="370205" algn="l"/>
                <a:tab pos="370840" algn="l"/>
              </a:tabLst>
            </a:pPr>
            <a:r>
              <a:rPr dirty="0" sz="2400" spc="-60">
                <a:latin typeface="Arial"/>
                <a:cs typeface="Arial"/>
              </a:rPr>
              <a:t>r</a:t>
            </a:r>
            <a:r>
              <a:rPr dirty="0" baseline="-20833" sz="2400" spc="-89">
                <a:latin typeface="Arial"/>
                <a:cs typeface="Arial"/>
              </a:rPr>
              <a:t>AB </a:t>
            </a:r>
            <a:r>
              <a:rPr dirty="0" sz="2400" spc="-175">
                <a:latin typeface="Arial"/>
                <a:cs typeface="Arial"/>
              </a:rPr>
              <a:t>&lt; </a:t>
            </a:r>
            <a:r>
              <a:rPr dirty="0" sz="2400" spc="-70">
                <a:latin typeface="Arial"/>
                <a:cs typeface="Arial"/>
              </a:rPr>
              <a:t>0: </a:t>
            </a:r>
            <a:r>
              <a:rPr dirty="0" sz="2400" spc="-55">
                <a:latin typeface="Arial"/>
                <a:cs typeface="Arial"/>
              </a:rPr>
              <a:t>negatively</a:t>
            </a:r>
            <a:r>
              <a:rPr dirty="0" sz="2400" spc="-210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correlated</a:t>
            </a:r>
            <a:endParaRPr sz="2400">
              <a:latin typeface="Arial"/>
              <a:cs typeface="Arial"/>
            </a:endParaRPr>
          </a:p>
          <a:p>
            <a:pPr marL="370840" indent="-320040">
              <a:lnSpc>
                <a:spcPct val="100000"/>
              </a:lnSpc>
              <a:buClr>
                <a:srgbClr val="EFAC00"/>
              </a:buClr>
              <a:buSzPct val="79166"/>
              <a:buChar char=""/>
              <a:tabLst>
                <a:tab pos="370205" algn="l"/>
                <a:tab pos="370840" algn="l"/>
              </a:tabLst>
            </a:pPr>
            <a:r>
              <a:rPr dirty="0" sz="2400" spc="-55">
                <a:latin typeface="Arial"/>
                <a:cs typeface="Arial"/>
              </a:rPr>
              <a:t>r</a:t>
            </a:r>
            <a:r>
              <a:rPr dirty="0" baseline="-20833" sz="2400" spc="-82">
                <a:latin typeface="Arial"/>
                <a:cs typeface="Arial"/>
              </a:rPr>
              <a:t>A,B </a:t>
            </a:r>
            <a:r>
              <a:rPr dirty="0" sz="2400" spc="-175">
                <a:latin typeface="Arial"/>
                <a:cs typeface="Arial"/>
              </a:rPr>
              <a:t>= </a:t>
            </a:r>
            <a:r>
              <a:rPr dirty="0" sz="2400" spc="-70">
                <a:latin typeface="Arial"/>
                <a:cs typeface="Arial"/>
              </a:rPr>
              <a:t>0:</a:t>
            </a:r>
            <a:r>
              <a:rPr dirty="0" sz="2400" spc="-12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independent;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53000" y="3124200"/>
            <a:ext cx="2447544" cy="702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4800" y="2130551"/>
            <a:ext cx="8503920" cy="76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14527" y="390143"/>
            <a:ext cx="3860291" cy="955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5836" y="1676145"/>
            <a:ext cx="394335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2105" algn="l"/>
              </a:tabLst>
            </a:pPr>
            <a:r>
              <a:rPr dirty="0" sz="1600" spc="-425">
                <a:solidFill>
                  <a:srgbClr val="EFAC00"/>
                </a:solidFill>
                <a:latin typeface="Arial"/>
                <a:cs typeface="Arial"/>
              </a:rPr>
              <a:t>	</a:t>
            </a:r>
            <a:r>
              <a:rPr dirty="0" sz="2000" spc="-95">
                <a:latin typeface="Arial"/>
                <a:cs typeface="Arial"/>
              </a:rPr>
              <a:t>Covariance</a:t>
            </a:r>
            <a:r>
              <a:rPr dirty="0" sz="2000" spc="-20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is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similar</a:t>
            </a:r>
            <a:r>
              <a:rPr dirty="0" sz="2000" spc="-185">
                <a:latin typeface="Arial"/>
                <a:cs typeface="Arial"/>
              </a:rPr>
              <a:t> </a:t>
            </a:r>
            <a:r>
              <a:rPr dirty="0" sz="2000" spc="45">
                <a:latin typeface="Arial"/>
                <a:cs typeface="Arial"/>
              </a:rPr>
              <a:t>to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correlation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82294" y="4936419"/>
            <a:ext cx="161925" cy="0"/>
          </a:xfrm>
          <a:custGeom>
            <a:avLst/>
            <a:gdLst/>
            <a:ahLst/>
            <a:cxnLst/>
            <a:rect l="l" t="t" r="r" b="b"/>
            <a:pathLst>
              <a:path w="161925" h="0">
                <a:moveTo>
                  <a:pt x="0" y="0"/>
                </a:moveTo>
                <a:lnTo>
                  <a:pt x="161677" y="0"/>
                </a:lnTo>
              </a:path>
            </a:pathLst>
          </a:custGeom>
          <a:ln w="114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74918" y="4945514"/>
            <a:ext cx="187325" cy="0"/>
          </a:xfrm>
          <a:custGeom>
            <a:avLst/>
            <a:gdLst/>
            <a:ahLst/>
            <a:cxnLst/>
            <a:rect l="l" t="t" r="r" b="b"/>
            <a:pathLst>
              <a:path w="187325" h="0">
                <a:moveTo>
                  <a:pt x="0" y="0"/>
                </a:moveTo>
                <a:lnTo>
                  <a:pt x="186697" y="0"/>
                </a:lnTo>
              </a:path>
            </a:pathLst>
          </a:custGeom>
          <a:ln w="1316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78763" y="4442338"/>
            <a:ext cx="6860540" cy="1168400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55"/>
              </a:spcBef>
            </a:pPr>
            <a:r>
              <a:rPr dirty="0" sz="2000" spc="-70">
                <a:latin typeface="Arial"/>
                <a:cs typeface="Arial"/>
              </a:rPr>
              <a:t>Where,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n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is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number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tuples,</a:t>
            </a:r>
            <a:endParaRPr sz="2000">
              <a:latin typeface="Arial"/>
              <a:cs typeface="Arial"/>
            </a:endParaRPr>
          </a:p>
          <a:p>
            <a:pPr marL="88265" marR="30480" indent="31115">
              <a:lnSpc>
                <a:spcPts val="3120"/>
              </a:lnSpc>
              <a:spcBef>
                <a:spcPts val="225"/>
              </a:spcBef>
            </a:pPr>
            <a:r>
              <a:rPr dirty="0" baseline="-5555" sz="3000" spc="-82" i="1">
                <a:latin typeface="Times New Roman"/>
                <a:cs typeface="Times New Roman"/>
              </a:rPr>
              <a:t>A</a:t>
            </a:r>
            <a:r>
              <a:rPr dirty="0" baseline="-5555" sz="3000" spc="135" i="1">
                <a:latin typeface="Times New Roman"/>
                <a:cs typeface="Times New Roman"/>
              </a:rPr>
              <a:t>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baseline="-13285" sz="3450" spc="-82" i="1">
                <a:latin typeface="Times New Roman"/>
                <a:cs typeface="Times New Roman"/>
              </a:rPr>
              <a:t>B</a:t>
            </a:r>
            <a:r>
              <a:rPr dirty="0" baseline="-13285" sz="3450" spc="-44" i="1">
                <a:latin typeface="Times New Roman"/>
                <a:cs typeface="Times New Roman"/>
              </a:rPr>
              <a:t> </a:t>
            </a:r>
            <a:r>
              <a:rPr dirty="0" sz="2000" spc="-85">
                <a:latin typeface="Arial"/>
                <a:cs typeface="Arial"/>
              </a:rPr>
              <a:t>are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respective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mean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or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90" b="1">
                <a:latin typeface="Trebuchet MS"/>
                <a:cs typeface="Trebuchet MS"/>
              </a:rPr>
              <a:t>expected</a:t>
            </a:r>
            <a:r>
              <a:rPr dirty="0" sz="2000" spc="-215" b="1">
                <a:latin typeface="Trebuchet MS"/>
                <a:cs typeface="Trebuchet MS"/>
              </a:rPr>
              <a:t> </a:t>
            </a:r>
            <a:r>
              <a:rPr dirty="0" sz="2000" spc="-75" b="1">
                <a:latin typeface="Trebuchet MS"/>
                <a:cs typeface="Trebuchet MS"/>
              </a:rPr>
              <a:t>values</a:t>
            </a:r>
            <a:r>
              <a:rPr dirty="0" sz="2000" spc="-220" b="1">
                <a:latin typeface="Trebuchet MS"/>
                <a:cs typeface="Trebuchet MS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245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A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95">
                <a:latin typeface="Arial"/>
                <a:cs typeface="Arial"/>
              </a:rPr>
              <a:t>B,  </a:t>
            </a:r>
            <a:r>
              <a:rPr dirty="0" sz="2000" spc="-80">
                <a:latin typeface="Arial"/>
                <a:cs typeface="Arial"/>
              </a:rPr>
              <a:t>σ</a:t>
            </a:r>
            <a:r>
              <a:rPr dirty="0" baseline="-21367" sz="1950" spc="-120">
                <a:latin typeface="Arial"/>
                <a:cs typeface="Arial"/>
              </a:rPr>
              <a:t>A</a:t>
            </a:r>
            <a:r>
              <a:rPr dirty="0" baseline="-21367" sz="1950" spc="-142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180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σ</a:t>
            </a:r>
            <a:r>
              <a:rPr dirty="0" baseline="-21367" sz="1950" spc="-157">
                <a:latin typeface="Arial"/>
                <a:cs typeface="Arial"/>
              </a:rPr>
              <a:t>B</a:t>
            </a:r>
            <a:r>
              <a:rPr dirty="0" baseline="-21367" sz="1950" spc="-15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are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the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respective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standard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deviation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of</a:t>
            </a:r>
            <a:r>
              <a:rPr dirty="0" sz="2000" spc="-245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A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and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95">
                <a:latin typeface="Arial"/>
                <a:cs typeface="Arial"/>
              </a:rPr>
              <a:t>B.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4394" y="3308095"/>
            <a:ext cx="25603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>
                <a:latin typeface="Tahoma"/>
                <a:cs typeface="Tahoma"/>
              </a:rPr>
              <a:t>Correlation</a:t>
            </a:r>
            <a:r>
              <a:rPr dirty="0" sz="2000" spc="-5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coefficient: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4800" y="2817876"/>
            <a:ext cx="4267200" cy="4587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548" y="551687"/>
            <a:ext cx="7252716" cy="576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436" y="1814830"/>
            <a:ext cx="7884159" cy="3162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2905" marR="55880" indent="-320040">
              <a:lnSpc>
                <a:spcPct val="110000"/>
              </a:lnSpc>
              <a:spcBef>
                <a:spcPts val="100"/>
              </a:spcBef>
              <a:buClr>
                <a:srgbClr val="EFAC00"/>
              </a:buClr>
              <a:buSzPct val="79166"/>
              <a:buFont typeface="Arial"/>
              <a:buChar char=""/>
              <a:tabLst>
                <a:tab pos="382905" algn="l"/>
                <a:tab pos="383540" algn="l"/>
              </a:tabLst>
            </a:pPr>
            <a:r>
              <a:rPr dirty="0" sz="2400" spc="-80" b="1">
                <a:latin typeface="Trebuchet MS"/>
                <a:cs typeface="Trebuchet MS"/>
              </a:rPr>
              <a:t>Positive</a:t>
            </a:r>
            <a:r>
              <a:rPr dirty="0" sz="2400" spc="-250" b="1">
                <a:latin typeface="Trebuchet MS"/>
                <a:cs typeface="Trebuchet MS"/>
              </a:rPr>
              <a:t> </a:t>
            </a:r>
            <a:r>
              <a:rPr dirty="0" sz="2400" spc="-105" b="1">
                <a:latin typeface="Trebuchet MS"/>
                <a:cs typeface="Trebuchet MS"/>
              </a:rPr>
              <a:t>covariance</a:t>
            </a:r>
            <a:r>
              <a:rPr dirty="0" sz="2400" spc="-105">
                <a:latin typeface="Arial"/>
                <a:cs typeface="Arial"/>
              </a:rPr>
              <a:t>: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If</a:t>
            </a:r>
            <a:r>
              <a:rPr dirty="0" sz="2400" spc="-295">
                <a:latin typeface="Arial"/>
                <a:cs typeface="Arial"/>
              </a:rPr>
              <a:t> </a:t>
            </a:r>
            <a:r>
              <a:rPr dirty="0" sz="2400" spc="-114">
                <a:latin typeface="Arial"/>
                <a:cs typeface="Arial"/>
              </a:rPr>
              <a:t>Cov</a:t>
            </a:r>
            <a:r>
              <a:rPr dirty="0" baseline="-20833" sz="2400" spc="-172">
                <a:latin typeface="Arial"/>
                <a:cs typeface="Arial"/>
              </a:rPr>
              <a:t>A,B</a:t>
            </a:r>
            <a:r>
              <a:rPr dirty="0" baseline="-20833" sz="2400" spc="-165">
                <a:latin typeface="Arial"/>
                <a:cs typeface="Arial"/>
              </a:rPr>
              <a:t> </a:t>
            </a:r>
            <a:r>
              <a:rPr dirty="0" sz="2400" spc="-175">
                <a:latin typeface="Arial"/>
                <a:cs typeface="Arial"/>
              </a:rPr>
              <a:t>&gt;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0,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then</a:t>
            </a:r>
            <a:r>
              <a:rPr dirty="0" sz="2400" spc="-290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A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and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180">
                <a:latin typeface="Arial"/>
                <a:cs typeface="Arial"/>
              </a:rPr>
              <a:t>B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both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tend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to  </a:t>
            </a:r>
            <a:r>
              <a:rPr dirty="0" sz="2400" spc="-95">
                <a:latin typeface="Arial"/>
                <a:cs typeface="Arial"/>
              </a:rPr>
              <a:t>be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larger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35">
                <a:latin typeface="Arial"/>
                <a:cs typeface="Arial"/>
              </a:rPr>
              <a:t>than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their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expected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10">
                <a:latin typeface="Arial"/>
                <a:cs typeface="Arial"/>
              </a:rPr>
              <a:t>values.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EFAC00"/>
              </a:buClr>
              <a:buFont typeface="Arial"/>
              <a:buChar char=""/>
            </a:pPr>
            <a:endParaRPr sz="2750">
              <a:latin typeface="Arial"/>
              <a:cs typeface="Arial"/>
            </a:endParaRPr>
          </a:p>
          <a:p>
            <a:pPr marL="382905" marR="320040" indent="-320040">
              <a:lnSpc>
                <a:spcPct val="110100"/>
              </a:lnSpc>
              <a:buClr>
                <a:srgbClr val="EFAC00"/>
              </a:buClr>
              <a:buSzPct val="79166"/>
              <a:buFont typeface="Arial"/>
              <a:buChar char=""/>
              <a:tabLst>
                <a:tab pos="382905" algn="l"/>
                <a:tab pos="383540" algn="l"/>
              </a:tabLst>
            </a:pPr>
            <a:r>
              <a:rPr dirty="0" sz="2400" spc="-40" b="1">
                <a:latin typeface="Trebuchet MS"/>
                <a:cs typeface="Trebuchet MS"/>
              </a:rPr>
              <a:t>Negative</a:t>
            </a:r>
            <a:r>
              <a:rPr dirty="0" sz="2400" spc="-235" b="1">
                <a:latin typeface="Trebuchet MS"/>
                <a:cs typeface="Trebuchet MS"/>
              </a:rPr>
              <a:t> </a:t>
            </a:r>
            <a:r>
              <a:rPr dirty="0" sz="2400" spc="-105" b="1">
                <a:latin typeface="Trebuchet MS"/>
                <a:cs typeface="Trebuchet MS"/>
              </a:rPr>
              <a:t>covariance</a:t>
            </a:r>
            <a:r>
              <a:rPr dirty="0" sz="2400" spc="-105">
                <a:latin typeface="Arial"/>
                <a:cs typeface="Arial"/>
              </a:rPr>
              <a:t>: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10">
                <a:latin typeface="Arial"/>
                <a:cs typeface="Arial"/>
              </a:rPr>
              <a:t>If</a:t>
            </a:r>
            <a:r>
              <a:rPr dirty="0" sz="2400" spc="-295">
                <a:latin typeface="Arial"/>
                <a:cs typeface="Arial"/>
              </a:rPr>
              <a:t> </a:t>
            </a:r>
            <a:r>
              <a:rPr dirty="0" sz="2400" spc="-114">
                <a:latin typeface="Arial"/>
                <a:cs typeface="Arial"/>
              </a:rPr>
              <a:t>Cov</a:t>
            </a:r>
            <a:r>
              <a:rPr dirty="0" baseline="-20833" sz="2400" spc="-172">
                <a:latin typeface="Arial"/>
                <a:cs typeface="Arial"/>
              </a:rPr>
              <a:t>A,B</a:t>
            </a:r>
            <a:r>
              <a:rPr dirty="0" baseline="-20833" sz="2400" spc="-165">
                <a:latin typeface="Arial"/>
                <a:cs typeface="Arial"/>
              </a:rPr>
              <a:t> </a:t>
            </a:r>
            <a:r>
              <a:rPr dirty="0" sz="2400" spc="-170">
                <a:latin typeface="Arial"/>
                <a:cs typeface="Arial"/>
              </a:rPr>
              <a:t>&lt;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105">
                <a:latin typeface="Arial"/>
                <a:cs typeface="Arial"/>
              </a:rPr>
              <a:t>0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then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60">
                <a:latin typeface="Arial"/>
                <a:cs typeface="Arial"/>
              </a:rPr>
              <a:t>if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one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attribute</a:t>
            </a:r>
            <a:r>
              <a:rPr dirty="0" sz="2400" spc="-160">
                <a:latin typeface="Arial"/>
                <a:cs typeface="Arial"/>
              </a:rPr>
              <a:t> </a:t>
            </a:r>
            <a:r>
              <a:rPr dirty="0" sz="2400" spc="-105">
                <a:latin typeface="Arial"/>
                <a:cs typeface="Arial"/>
              </a:rPr>
              <a:t>is  </a:t>
            </a:r>
            <a:r>
              <a:rPr dirty="0" sz="2400" spc="-55">
                <a:latin typeface="Arial"/>
                <a:cs typeface="Arial"/>
              </a:rPr>
              <a:t>larger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35">
                <a:latin typeface="Arial"/>
                <a:cs typeface="Arial"/>
              </a:rPr>
              <a:t>than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its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expected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value,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other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105">
                <a:latin typeface="Arial"/>
                <a:cs typeface="Arial"/>
              </a:rPr>
              <a:t>is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 spc="-40">
                <a:latin typeface="Arial"/>
                <a:cs typeface="Arial"/>
              </a:rPr>
              <a:t>likely</a:t>
            </a:r>
            <a:r>
              <a:rPr dirty="0" sz="2400" spc="-160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to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be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75">
                <a:latin typeface="Arial"/>
                <a:cs typeface="Arial"/>
              </a:rPr>
              <a:t>smaller  </a:t>
            </a:r>
            <a:r>
              <a:rPr dirty="0" sz="2400" spc="-35">
                <a:latin typeface="Arial"/>
                <a:cs typeface="Arial"/>
              </a:rPr>
              <a:t>than </a:t>
            </a:r>
            <a:r>
              <a:rPr dirty="0" sz="2400" spc="-15">
                <a:latin typeface="Arial"/>
                <a:cs typeface="Arial"/>
              </a:rPr>
              <a:t>its </a:t>
            </a:r>
            <a:r>
              <a:rPr dirty="0" sz="2400" spc="-80">
                <a:latin typeface="Arial"/>
                <a:cs typeface="Arial"/>
              </a:rPr>
              <a:t>expected</a:t>
            </a:r>
            <a:r>
              <a:rPr dirty="0" sz="2400" spc="-515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value.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EFAC00"/>
              </a:buClr>
              <a:buFont typeface="Arial"/>
              <a:buChar char=""/>
            </a:pPr>
            <a:endParaRPr sz="2400">
              <a:latin typeface="Arial"/>
              <a:cs typeface="Arial"/>
            </a:endParaRPr>
          </a:p>
          <a:p>
            <a:pPr marL="383540" indent="-320040">
              <a:lnSpc>
                <a:spcPct val="100000"/>
              </a:lnSpc>
              <a:buClr>
                <a:srgbClr val="EFAC00"/>
              </a:buClr>
              <a:buSzPct val="79166"/>
              <a:buFont typeface="Arial"/>
              <a:buChar char=""/>
              <a:tabLst>
                <a:tab pos="382905" algn="l"/>
                <a:tab pos="383540" algn="l"/>
              </a:tabLst>
            </a:pPr>
            <a:r>
              <a:rPr dirty="0" sz="2400" spc="-95" b="1">
                <a:latin typeface="Trebuchet MS"/>
                <a:cs typeface="Trebuchet MS"/>
              </a:rPr>
              <a:t>Independence</a:t>
            </a:r>
            <a:r>
              <a:rPr dirty="0" sz="2400" spc="-95">
                <a:latin typeface="Arial"/>
                <a:cs typeface="Arial"/>
              </a:rPr>
              <a:t>:</a:t>
            </a:r>
            <a:r>
              <a:rPr dirty="0" sz="2400" spc="-310">
                <a:latin typeface="Arial"/>
                <a:cs typeface="Arial"/>
              </a:rPr>
              <a:t> </a:t>
            </a:r>
            <a:r>
              <a:rPr dirty="0" sz="2400" spc="-114">
                <a:latin typeface="Arial"/>
                <a:cs typeface="Arial"/>
              </a:rPr>
              <a:t>Cov</a:t>
            </a:r>
            <a:r>
              <a:rPr dirty="0" baseline="-20833" sz="2400" spc="-172">
                <a:latin typeface="Arial"/>
                <a:cs typeface="Arial"/>
              </a:rPr>
              <a:t>A,B</a:t>
            </a:r>
            <a:r>
              <a:rPr dirty="0" baseline="-20833" sz="2400" spc="44">
                <a:latin typeface="Arial"/>
                <a:cs typeface="Arial"/>
              </a:rPr>
              <a:t> </a:t>
            </a:r>
            <a:r>
              <a:rPr dirty="0" sz="2400" spc="-175">
                <a:latin typeface="Arial"/>
                <a:cs typeface="Arial"/>
              </a:rPr>
              <a:t>=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105">
                <a:latin typeface="Arial"/>
                <a:cs typeface="Arial"/>
              </a:rPr>
              <a:t>0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but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the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114">
                <a:latin typeface="Arial"/>
                <a:cs typeface="Arial"/>
              </a:rPr>
              <a:t>converse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105">
                <a:latin typeface="Arial"/>
                <a:cs typeface="Arial"/>
              </a:rPr>
              <a:t>is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10">
                <a:latin typeface="Arial"/>
                <a:cs typeface="Arial"/>
              </a:rPr>
              <a:t>not</a:t>
            </a:r>
            <a:r>
              <a:rPr dirty="0" sz="2400" spc="-21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true: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5175" y="413004"/>
            <a:ext cx="5634228" cy="493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65836" y="1525985"/>
            <a:ext cx="8096884" cy="4636135"/>
          </a:xfrm>
          <a:prstGeom prst="rect">
            <a:avLst/>
          </a:prstGeom>
        </p:spPr>
        <p:txBody>
          <a:bodyPr wrap="square" lIns="0" tIns="1962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dirty="0" sz="2400" spc="-135">
                <a:latin typeface="Arial"/>
                <a:cs typeface="Arial"/>
              </a:rPr>
              <a:t>Suppose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two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stocks</a:t>
            </a:r>
            <a:r>
              <a:rPr dirty="0" sz="2400" spc="-300">
                <a:latin typeface="Arial"/>
                <a:cs typeface="Arial"/>
              </a:rPr>
              <a:t> </a:t>
            </a:r>
            <a:r>
              <a:rPr dirty="0" sz="2400" spc="-75">
                <a:latin typeface="Arial"/>
                <a:cs typeface="Arial"/>
              </a:rPr>
              <a:t>A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and</a:t>
            </a:r>
            <a:r>
              <a:rPr dirty="0" sz="2400" spc="-180">
                <a:latin typeface="Arial"/>
                <a:cs typeface="Arial"/>
              </a:rPr>
              <a:t> B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114">
                <a:latin typeface="Arial"/>
                <a:cs typeface="Arial"/>
              </a:rPr>
              <a:t>have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the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15">
                <a:latin typeface="Arial"/>
                <a:cs typeface="Arial"/>
              </a:rPr>
              <a:t>following</a:t>
            </a:r>
            <a:r>
              <a:rPr dirty="0" sz="2400" spc="-180">
                <a:latin typeface="Arial"/>
                <a:cs typeface="Arial"/>
              </a:rPr>
              <a:t> </a:t>
            </a:r>
            <a:r>
              <a:rPr dirty="0" sz="2400" spc="-120">
                <a:latin typeface="Arial"/>
                <a:cs typeface="Arial"/>
              </a:rPr>
              <a:t>values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in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one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dirty="0" sz="2400" spc="-75">
                <a:latin typeface="Arial"/>
                <a:cs typeface="Arial"/>
              </a:rPr>
              <a:t>week:</a:t>
            </a:r>
            <a:r>
              <a:rPr dirty="0" sz="2400" spc="285">
                <a:latin typeface="Arial"/>
                <a:cs typeface="Arial"/>
              </a:rPr>
              <a:t> </a:t>
            </a:r>
            <a:r>
              <a:rPr dirty="0" sz="2400" spc="-75">
                <a:latin typeface="Arial"/>
                <a:cs typeface="Arial"/>
              </a:rPr>
              <a:t>(2,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00">
                <a:latin typeface="Arial"/>
                <a:cs typeface="Arial"/>
              </a:rPr>
              <a:t>5),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20">
                <a:latin typeface="Arial"/>
                <a:cs typeface="Arial"/>
              </a:rPr>
              <a:t>(3,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75">
                <a:latin typeface="Arial"/>
                <a:cs typeface="Arial"/>
              </a:rPr>
              <a:t>8),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00">
                <a:latin typeface="Arial"/>
                <a:cs typeface="Arial"/>
              </a:rPr>
              <a:t>(5,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120">
                <a:latin typeface="Arial"/>
                <a:cs typeface="Arial"/>
              </a:rPr>
              <a:t>10),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(4,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60">
                <a:latin typeface="Arial"/>
                <a:cs typeface="Arial"/>
              </a:rPr>
              <a:t>11),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65">
                <a:latin typeface="Arial"/>
                <a:cs typeface="Arial"/>
              </a:rPr>
              <a:t>(6,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-125">
                <a:latin typeface="Arial"/>
                <a:cs typeface="Arial"/>
              </a:rPr>
              <a:t>14).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50000"/>
              </a:lnSpc>
            </a:pP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Question:</a:t>
            </a:r>
            <a:r>
              <a:rPr dirty="0" sz="2400" spc="2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5">
                <a:solidFill>
                  <a:srgbClr val="FF0000"/>
                </a:solidFill>
                <a:latin typeface="Arial"/>
                <a:cs typeface="Arial"/>
              </a:rPr>
              <a:t>If</a:t>
            </a:r>
            <a:r>
              <a:rPr dirty="0" sz="2400" spc="-1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400" spc="-1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95">
                <a:solidFill>
                  <a:srgbClr val="FF0000"/>
                </a:solidFill>
                <a:latin typeface="Arial"/>
                <a:cs typeface="Arial"/>
              </a:rPr>
              <a:t>stocks</a:t>
            </a:r>
            <a:r>
              <a:rPr dirty="0" sz="2400" spc="-1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0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dirty="0" sz="2400" spc="-1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35">
                <a:solidFill>
                  <a:srgbClr val="FF0000"/>
                </a:solidFill>
                <a:latin typeface="Arial"/>
                <a:cs typeface="Arial"/>
              </a:rPr>
              <a:t>affected</a:t>
            </a:r>
            <a:r>
              <a:rPr dirty="0" sz="2400" spc="-2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0">
                <a:solidFill>
                  <a:srgbClr val="FF0000"/>
                </a:solidFill>
                <a:latin typeface="Arial"/>
                <a:cs typeface="Arial"/>
              </a:rPr>
              <a:t>by</a:t>
            </a:r>
            <a:r>
              <a:rPr dirty="0" sz="2400" spc="-1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400" spc="-1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40">
                <a:solidFill>
                  <a:srgbClr val="FF0000"/>
                </a:solidFill>
                <a:latin typeface="Arial"/>
                <a:cs typeface="Arial"/>
              </a:rPr>
              <a:t>same</a:t>
            </a:r>
            <a:r>
              <a:rPr dirty="0" sz="2400" spc="-1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40">
                <a:solidFill>
                  <a:srgbClr val="FF0000"/>
                </a:solidFill>
                <a:latin typeface="Arial"/>
                <a:cs typeface="Arial"/>
              </a:rPr>
              <a:t>industry</a:t>
            </a:r>
            <a:r>
              <a:rPr dirty="0" sz="2400" spc="-1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trends,  </a:t>
            </a:r>
            <a:r>
              <a:rPr dirty="0" sz="2400" spc="5">
                <a:solidFill>
                  <a:srgbClr val="FF0000"/>
                </a:solidFill>
                <a:latin typeface="Arial"/>
                <a:cs typeface="Arial"/>
              </a:rPr>
              <a:t>will</a:t>
            </a:r>
            <a:r>
              <a:rPr dirty="0" sz="2400" spc="-1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their</a:t>
            </a:r>
            <a:r>
              <a:rPr dirty="0" sz="2400" spc="-1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95">
                <a:solidFill>
                  <a:srgbClr val="FF0000"/>
                </a:solidFill>
                <a:latin typeface="Arial"/>
                <a:cs typeface="Arial"/>
              </a:rPr>
              <a:t>prices</a:t>
            </a:r>
            <a:r>
              <a:rPr dirty="0" sz="2400" spc="-1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85">
                <a:solidFill>
                  <a:srgbClr val="FF0000"/>
                </a:solidFill>
                <a:latin typeface="Arial"/>
                <a:cs typeface="Arial"/>
              </a:rPr>
              <a:t>rise</a:t>
            </a:r>
            <a:r>
              <a:rPr dirty="0" sz="2400" spc="-1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3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dirty="0" sz="2400" spc="-2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fall</a:t>
            </a:r>
            <a:r>
              <a:rPr dirty="0" sz="2400" spc="-1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5">
                <a:solidFill>
                  <a:srgbClr val="FF0000"/>
                </a:solidFill>
                <a:latin typeface="Arial"/>
                <a:cs typeface="Arial"/>
              </a:rPr>
              <a:t>together?</a:t>
            </a:r>
            <a:endParaRPr sz="2400">
              <a:latin typeface="Arial"/>
              <a:cs typeface="Arial"/>
            </a:endParaRPr>
          </a:p>
          <a:p>
            <a:pPr marL="625475" indent="-275590">
              <a:lnSpc>
                <a:spcPct val="100000"/>
              </a:lnSpc>
              <a:spcBef>
                <a:spcPts val="2014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400" spc="-135">
                <a:latin typeface="Arial"/>
                <a:cs typeface="Arial"/>
              </a:rPr>
              <a:t>E(A)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75">
                <a:latin typeface="Arial"/>
                <a:cs typeface="Arial"/>
              </a:rPr>
              <a:t>=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(2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75">
                <a:latin typeface="Arial"/>
                <a:cs typeface="Arial"/>
              </a:rPr>
              <a:t>+</a:t>
            </a:r>
            <a:r>
              <a:rPr dirty="0" sz="2400" spc="-210">
                <a:latin typeface="Arial"/>
                <a:cs typeface="Arial"/>
              </a:rPr>
              <a:t> </a:t>
            </a:r>
            <a:r>
              <a:rPr dirty="0" sz="2400" spc="-250">
                <a:latin typeface="Arial"/>
                <a:cs typeface="Arial"/>
              </a:rPr>
              <a:t>3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75">
                <a:latin typeface="Arial"/>
                <a:cs typeface="Arial"/>
              </a:rPr>
              <a:t>+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185">
                <a:latin typeface="Arial"/>
                <a:cs typeface="Arial"/>
              </a:rPr>
              <a:t>5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75">
                <a:latin typeface="Arial"/>
                <a:cs typeface="Arial"/>
              </a:rPr>
              <a:t>+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4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175">
                <a:latin typeface="Arial"/>
                <a:cs typeface="Arial"/>
              </a:rPr>
              <a:t>+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6)/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85">
                <a:latin typeface="Arial"/>
                <a:cs typeface="Arial"/>
              </a:rPr>
              <a:t>5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75">
                <a:latin typeface="Arial"/>
                <a:cs typeface="Arial"/>
              </a:rPr>
              <a:t>=</a:t>
            </a:r>
            <a:r>
              <a:rPr dirty="0" sz="2400" spc="-210">
                <a:latin typeface="Arial"/>
                <a:cs typeface="Arial"/>
              </a:rPr>
              <a:t> </a:t>
            </a:r>
            <a:r>
              <a:rPr dirty="0" sz="2400" spc="-114">
                <a:latin typeface="Arial"/>
                <a:cs typeface="Arial"/>
              </a:rPr>
              <a:t>20/5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75">
                <a:latin typeface="Arial"/>
                <a:cs typeface="Arial"/>
              </a:rPr>
              <a:t>=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4</a:t>
            </a:r>
            <a:endParaRPr sz="2400">
              <a:latin typeface="Arial"/>
              <a:cs typeface="Arial"/>
            </a:endParaRPr>
          </a:p>
          <a:p>
            <a:pPr marL="625475" indent="-275590">
              <a:lnSpc>
                <a:spcPct val="100000"/>
              </a:lnSpc>
              <a:spcBef>
                <a:spcPts val="2014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400" spc="-160">
                <a:latin typeface="Arial"/>
                <a:cs typeface="Arial"/>
              </a:rPr>
              <a:t>E(B)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175">
                <a:latin typeface="Arial"/>
                <a:cs typeface="Arial"/>
              </a:rPr>
              <a:t>=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135">
                <a:latin typeface="Arial"/>
                <a:cs typeface="Arial"/>
              </a:rPr>
              <a:t>(5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75">
                <a:latin typeface="Arial"/>
                <a:cs typeface="Arial"/>
              </a:rPr>
              <a:t>+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100">
                <a:latin typeface="Arial"/>
                <a:cs typeface="Arial"/>
              </a:rPr>
              <a:t>8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175">
                <a:latin typeface="Arial"/>
                <a:cs typeface="Arial"/>
              </a:rPr>
              <a:t>+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185">
                <a:latin typeface="Arial"/>
                <a:cs typeface="Arial"/>
              </a:rPr>
              <a:t>10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175">
                <a:latin typeface="Arial"/>
                <a:cs typeface="Arial"/>
              </a:rPr>
              <a:t>+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265">
                <a:latin typeface="Arial"/>
                <a:cs typeface="Arial"/>
              </a:rPr>
              <a:t>11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175">
                <a:latin typeface="Arial"/>
                <a:cs typeface="Arial"/>
              </a:rPr>
              <a:t>+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150">
                <a:latin typeface="Arial"/>
                <a:cs typeface="Arial"/>
              </a:rPr>
              <a:t>14)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/5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75">
                <a:latin typeface="Arial"/>
                <a:cs typeface="Arial"/>
              </a:rPr>
              <a:t>=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100">
                <a:latin typeface="Arial"/>
                <a:cs typeface="Arial"/>
              </a:rPr>
              <a:t>48/5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175">
                <a:latin typeface="Arial"/>
                <a:cs typeface="Arial"/>
              </a:rPr>
              <a:t>=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9.6</a:t>
            </a:r>
            <a:endParaRPr sz="2400">
              <a:latin typeface="Arial"/>
              <a:cs typeface="Arial"/>
            </a:endParaRPr>
          </a:p>
          <a:p>
            <a:pPr marL="625475" indent="-275590">
              <a:lnSpc>
                <a:spcPct val="100000"/>
              </a:lnSpc>
              <a:spcBef>
                <a:spcPts val="2020"/>
              </a:spcBef>
              <a:buClr>
                <a:srgbClr val="5FB5CC"/>
              </a:buClr>
              <a:buSzPct val="89583"/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dirty="0" sz="2400" spc="-114">
                <a:latin typeface="Arial"/>
                <a:cs typeface="Arial"/>
              </a:rPr>
              <a:t>Cov(A,B)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175">
                <a:latin typeface="Arial"/>
                <a:cs typeface="Arial"/>
              </a:rPr>
              <a:t>=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65">
                <a:latin typeface="Arial"/>
                <a:cs typeface="Arial"/>
              </a:rPr>
              <a:t>(2×5+3×8+5×10+4×11+6×14)/5</a:t>
            </a:r>
            <a:r>
              <a:rPr dirty="0" sz="2400" spc="-225">
                <a:latin typeface="Arial"/>
                <a:cs typeface="Arial"/>
              </a:rPr>
              <a:t> </a:t>
            </a:r>
            <a:r>
              <a:rPr dirty="0" sz="2400" spc="-175">
                <a:latin typeface="Arial"/>
                <a:cs typeface="Arial"/>
              </a:rPr>
              <a:t>−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4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175">
                <a:latin typeface="Arial"/>
                <a:cs typeface="Arial"/>
              </a:rPr>
              <a:t>×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9.6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 spc="-175">
                <a:latin typeface="Arial"/>
                <a:cs typeface="Arial"/>
              </a:rPr>
              <a:t>=</a:t>
            </a:r>
            <a:r>
              <a:rPr dirty="0" sz="2400" spc="-350">
                <a:latin typeface="Arial"/>
                <a:cs typeface="Arial"/>
              </a:rPr>
              <a:t> </a:t>
            </a:r>
            <a:r>
              <a:rPr dirty="0" sz="2400" spc="-114">
                <a:latin typeface="Arial"/>
                <a:cs typeface="Arial"/>
              </a:rPr>
              <a:t>Thus,</a:t>
            </a:r>
            <a:r>
              <a:rPr dirty="0" sz="2400" spc="-290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  <a:p>
            <a:pPr marL="625475">
              <a:lnSpc>
                <a:spcPct val="100000"/>
              </a:lnSpc>
              <a:spcBef>
                <a:spcPts val="1440"/>
              </a:spcBef>
            </a:pPr>
            <a:r>
              <a:rPr dirty="0" sz="2400" spc="-95">
                <a:latin typeface="Arial"/>
                <a:cs typeface="Arial"/>
              </a:rPr>
              <a:t>and</a:t>
            </a:r>
            <a:r>
              <a:rPr dirty="0" sz="2400" spc="-200">
                <a:latin typeface="Arial"/>
                <a:cs typeface="Arial"/>
              </a:rPr>
              <a:t> </a:t>
            </a:r>
            <a:r>
              <a:rPr dirty="0" sz="2400" spc="-180">
                <a:latin typeface="Arial"/>
                <a:cs typeface="Arial"/>
              </a:rPr>
              <a:t>B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rise</a:t>
            </a:r>
            <a:r>
              <a:rPr dirty="0" sz="2400" spc="-17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together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 spc="-120">
                <a:latin typeface="Arial"/>
                <a:cs typeface="Arial"/>
              </a:rPr>
              <a:t>since</a:t>
            </a:r>
            <a:r>
              <a:rPr dirty="0" sz="2400" spc="-254">
                <a:latin typeface="Arial"/>
                <a:cs typeface="Arial"/>
              </a:rPr>
              <a:t> </a:t>
            </a:r>
            <a:r>
              <a:rPr dirty="0" sz="2400" spc="-114">
                <a:latin typeface="Arial"/>
                <a:cs typeface="Arial"/>
              </a:rPr>
              <a:t>Cov(A,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30">
                <a:latin typeface="Arial"/>
                <a:cs typeface="Arial"/>
              </a:rPr>
              <a:t>B)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-175">
                <a:latin typeface="Arial"/>
                <a:cs typeface="Arial"/>
              </a:rPr>
              <a:t>&gt;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0.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5135880"/>
            </a:xfrm>
            <a:custGeom>
              <a:avLst/>
              <a:gdLst/>
              <a:ahLst/>
              <a:cxnLst/>
              <a:rect l="l" t="t" r="r" b="b"/>
              <a:pathLst>
                <a:path w="9144000" h="5135880">
                  <a:moveTo>
                    <a:pt x="9144000" y="0"/>
                  </a:moveTo>
                  <a:lnTo>
                    <a:pt x="0" y="0"/>
                  </a:lnTo>
                  <a:lnTo>
                    <a:pt x="0" y="5135880"/>
                  </a:lnTo>
                  <a:lnTo>
                    <a:pt x="9144000" y="513588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105400"/>
              <a:ext cx="9144000" cy="1127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5128259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9144000" y="4571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057400" y="2703576"/>
              <a:ext cx="5513832" cy="609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2020-10-13T01:25:19Z</dcterms:created>
  <dcterms:modified xsi:type="dcterms:W3CDTF">2020-10-13T01:25:19Z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2018-04-24T00:00:00Z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2020-10-13T00:00:00Z</vt:filetime>
  </property>
</Properties>
</file>